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9"/>
  </p:notesMasterIdLst>
  <p:sldIdLst>
    <p:sldId id="296" r:id="rId2"/>
    <p:sldId id="313" r:id="rId3"/>
    <p:sldId id="314" r:id="rId4"/>
    <p:sldId id="315" r:id="rId5"/>
    <p:sldId id="316" r:id="rId6"/>
    <p:sldId id="317" r:id="rId7"/>
    <p:sldId id="318" r:id="rId8"/>
    <p:sldId id="303" r:id="rId9"/>
    <p:sldId id="319" r:id="rId10"/>
    <p:sldId id="321" r:id="rId11"/>
    <p:sldId id="306" r:id="rId12"/>
    <p:sldId id="323" r:id="rId13"/>
    <p:sldId id="308" r:id="rId14"/>
    <p:sldId id="309" r:id="rId15"/>
    <p:sldId id="310" r:id="rId16"/>
    <p:sldId id="320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952" userDrawn="1">
          <p15:clr>
            <a:srgbClr val="A4A3A4"/>
          </p15:clr>
        </p15:guide>
        <p15:guide id="4" pos="6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714033-B9A4-7400-145D-166CEE3CAECF}" name="Jazmine" initials="JMM" userId="Jazmine" providerId="None"/>
  <p188:author id="{71B0AB5B-DADB-74B3-0DC2-8188FF0FAA6F}" name="Puerto Hernandez, Gracia" initials="PHG" userId="S::g.puertohernandez@wsu.edu::ea3b82c0-9811-4d55-890b-182fd842e6b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zmine" initials="JMM" lastIdx="4" clrIdx="0">
    <p:extLst>
      <p:ext uri="{19B8F6BF-5375-455C-9EA6-DF929625EA0E}">
        <p15:presenceInfo xmlns:p15="http://schemas.microsoft.com/office/powerpoint/2012/main" userId="Jazmine" providerId="None"/>
      </p:ext>
    </p:extLst>
  </p:cmAuthor>
  <p:cmAuthor id="2" name="Koppuravuri, Radhika" initials="RK" lastIdx="16" clrIdx="1">
    <p:extLst>
      <p:ext uri="{19B8F6BF-5375-455C-9EA6-DF929625EA0E}">
        <p15:presenceInfo xmlns:p15="http://schemas.microsoft.com/office/powerpoint/2012/main" userId="S::radhika.koppuravuri@wsu.edu::120257e5-11a0-40e5-a18a-34223ad899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4C8"/>
    <a:srgbClr val="FF0000"/>
    <a:srgbClr val="3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2" autoAdjust="0"/>
    <p:restoredTop sz="97118" autoAdjust="0"/>
  </p:normalViewPr>
  <p:slideViewPr>
    <p:cSldViewPr snapToGrid="0">
      <p:cViewPr varScale="1">
        <p:scale>
          <a:sx n="102" d="100"/>
          <a:sy n="102" d="100"/>
        </p:scale>
        <p:origin x="282" y="72"/>
      </p:cViewPr>
      <p:guideLst>
        <p:guide orient="horz" pos="2160"/>
        <p:guide pos="3840"/>
        <p:guide pos="2952"/>
        <p:guide pos="6336"/>
      </p:guideLst>
    </p:cSldViewPr>
  </p:slideViewPr>
  <p:outlineViewPr>
    <p:cViewPr>
      <p:scale>
        <a:sx n="33" d="100"/>
        <a:sy n="33" d="100"/>
      </p:scale>
      <p:origin x="0" y="-7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241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7B17-DD46-4396-BC7F-CA67B5880DC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7DE2-D8AC-4229-8751-FF0F4CFD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4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C7DE2-D8AC-4229-8751-FF0F4CFDBC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slide is to acknowledge our funders, USDA. This slide may grow over time to include other acknowledgements. Our project website is also included.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CRI Mulch" descr="SCRI project logo. Strawberry with a tractor tilling mulch in a field.">
            <a:extLst>
              <a:ext uri="{FF2B5EF4-FFF2-40B4-BE49-F238E27FC236}">
                <a16:creationId xmlns:a16="http://schemas.microsoft.com/office/drawing/2014/main" id="{875B1E18-7632-4A3E-AB1D-460A64701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2" y="177285"/>
            <a:ext cx="1213101" cy="1780023"/>
          </a:xfrm>
          <a:prstGeom prst="rect">
            <a:avLst/>
          </a:prstGeom>
        </p:spPr>
      </p:pic>
      <p:pic>
        <p:nvPicPr>
          <p:cNvPr id="7" name="Strawberries" descr="A group of strawberries on a plant, hanging against black plastic mulch.">
            <a:extLst>
              <a:ext uri="{FF2B5EF4-FFF2-40B4-BE49-F238E27FC236}">
                <a16:creationId xmlns:a16="http://schemas.microsoft.com/office/drawing/2014/main" id="{1803194A-0C1A-4206-951E-3CA88212BC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77"/>
          <a:stretch/>
        </p:blipFill>
        <p:spPr>
          <a:xfrm>
            <a:off x="8850118" y="118530"/>
            <a:ext cx="3341882" cy="5595268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6118" cy="2387600"/>
          </a:xfrm>
        </p:spPr>
        <p:txBody>
          <a:bodyPr anchor="b"/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326118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3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7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3DAE56-D9E9-48B9-ACCD-0833F0A132CB}"/>
              </a:ext>
            </a:extLst>
          </p:cNvPr>
          <p:cNvGrpSpPr/>
          <p:nvPr userDrawn="1"/>
        </p:nvGrpSpPr>
        <p:grpSpPr>
          <a:xfrm>
            <a:off x="42166" y="52942"/>
            <a:ext cx="12017715" cy="1056236"/>
            <a:chOff x="42166" y="52942"/>
            <a:chExt cx="12017715" cy="105623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7695EA-221C-4822-A650-7BD73D18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8717" y="907097"/>
              <a:ext cx="11411164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SCRI Project" descr="SCRI project logo. Strawberry with a tractor tilling mulch in a field.">
              <a:extLst>
                <a:ext uri="{FF2B5EF4-FFF2-40B4-BE49-F238E27FC236}">
                  <a16:creationId xmlns:a16="http://schemas.microsoft.com/office/drawing/2014/main" id="{2569C14D-179D-4D64-8795-B2B7D7DFE8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6" y="52942"/>
              <a:ext cx="719834" cy="10562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365126"/>
            <a:ext cx="11282641" cy="541972"/>
          </a:xfrm>
        </p:spPr>
        <p:txBody>
          <a:bodyPr/>
          <a:lstStyle>
            <a:lvl1pPr>
              <a:defRPr sz="3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71600"/>
            <a:ext cx="10659110" cy="433647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396E038-4183-4C3F-A08E-772FC025B954}"/>
              </a:ext>
            </a:extLst>
          </p:cNvPr>
          <p:cNvGrpSpPr/>
          <p:nvPr userDrawn="1"/>
        </p:nvGrpSpPr>
        <p:grpSpPr>
          <a:xfrm>
            <a:off x="42166" y="52942"/>
            <a:ext cx="12017715" cy="1056236"/>
            <a:chOff x="42166" y="52942"/>
            <a:chExt cx="12017715" cy="105623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FA750C-A653-43FA-93C0-65F9DE53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8717" y="907097"/>
              <a:ext cx="11411164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SCRI Project" descr="SCRI project logo. Strawberry with a tractor tilling mulch in a field.">
              <a:extLst>
                <a:ext uri="{FF2B5EF4-FFF2-40B4-BE49-F238E27FC236}">
                  <a16:creationId xmlns:a16="http://schemas.microsoft.com/office/drawing/2014/main" id="{8DC5B9D2-91D5-4861-8B7D-E1938D62E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6" y="52942"/>
              <a:ext cx="719834" cy="10562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365126"/>
            <a:ext cx="11282641" cy="541972"/>
          </a:xfrm>
        </p:spPr>
        <p:txBody>
          <a:bodyPr/>
          <a:lstStyle>
            <a:lvl1pPr>
              <a:defRPr sz="3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382281"/>
            <a:ext cx="524256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2281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7D8A62B-12A8-4766-9570-975EC98D87D5}"/>
              </a:ext>
            </a:extLst>
          </p:cNvPr>
          <p:cNvGrpSpPr/>
          <p:nvPr userDrawn="1"/>
        </p:nvGrpSpPr>
        <p:grpSpPr>
          <a:xfrm>
            <a:off x="42166" y="52942"/>
            <a:ext cx="12017715" cy="1056236"/>
            <a:chOff x="42166" y="52942"/>
            <a:chExt cx="12017715" cy="105623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EE2245-9CBC-4A6E-BB68-9CDE32E21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8717" y="907097"/>
              <a:ext cx="11411164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SCRI Project" descr="SCRI project logo. Strawberry with a tractor tilling mulch in a field.">
              <a:extLst>
                <a:ext uri="{FF2B5EF4-FFF2-40B4-BE49-F238E27FC236}">
                  <a16:creationId xmlns:a16="http://schemas.microsoft.com/office/drawing/2014/main" id="{A3F646C2-39BF-46B0-BBFE-C41627F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6" y="52942"/>
              <a:ext cx="719834" cy="10562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365126"/>
            <a:ext cx="11282641" cy="541972"/>
          </a:xfrm>
        </p:spPr>
        <p:txBody>
          <a:bodyPr/>
          <a:lstStyle>
            <a:lvl1pPr>
              <a:defRPr sz="3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371600"/>
            <a:ext cx="5220335" cy="93503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395537"/>
            <a:ext cx="5220335" cy="3363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93503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95537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FC1C37-057D-48C1-A329-0D13B88A6894}"/>
              </a:ext>
            </a:extLst>
          </p:cNvPr>
          <p:cNvGrpSpPr/>
          <p:nvPr userDrawn="1"/>
        </p:nvGrpSpPr>
        <p:grpSpPr>
          <a:xfrm>
            <a:off x="42166" y="52942"/>
            <a:ext cx="12017715" cy="1056236"/>
            <a:chOff x="42166" y="52942"/>
            <a:chExt cx="12017715" cy="105623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C49AE2-8855-490E-BC6C-C363D5E80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8717" y="907097"/>
              <a:ext cx="11411164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SCRI Project" descr="SCRI project logo. Strawberry with a tractor tilling mulch in a field.">
              <a:extLst>
                <a:ext uri="{FF2B5EF4-FFF2-40B4-BE49-F238E27FC236}">
                  <a16:creationId xmlns:a16="http://schemas.microsoft.com/office/drawing/2014/main" id="{F3D42074-1021-4870-A39B-F7DCCA6DDD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6" y="52942"/>
              <a:ext cx="719834" cy="10562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365126"/>
            <a:ext cx="11282641" cy="5419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6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1282641" cy="539496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71600"/>
            <a:ext cx="6172200" cy="4489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B9AA0B-3BA4-4979-B6CD-FF15E267FAEE}"/>
              </a:ext>
            </a:extLst>
          </p:cNvPr>
          <p:cNvGrpSpPr/>
          <p:nvPr userDrawn="1"/>
        </p:nvGrpSpPr>
        <p:grpSpPr>
          <a:xfrm>
            <a:off x="42166" y="52942"/>
            <a:ext cx="12017715" cy="1056236"/>
            <a:chOff x="42166" y="52942"/>
            <a:chExt cx="12017715" cy="105623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107761B-5493-4BD6-9B7D-DDEDDBBA6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8717" y="907097"/>
              <a:ext cx="11411164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SCRI Project" descr="SCRI project logo. Strawberry with a tractor tilling mulch in a field.">
              <a:extLst>
                <a:ext uri="{FF2B5EF4-FFF2-40B4-BE49-F238E27FC236}">
                  <a16:creationId xmlns:a16="http://schemas.microsoft.com/office/drawing/2014/main" id="{11A504DC-ACDF-4FB3-A17C-9D88390ED1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6" y="52942"/>
              <a:ext cx="719834" cy="105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999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EA37F27-832A-4153-A829-56F3E46D7FEE}"/>
              </a:ext>
            </a:extLst>
          </p:cNvPr>
          <p:cNvGrpSpPr/>
          <p:nvPr userDrawn="1"/>
        </p:nvGrpSpPr>
        <p:grpSpPr>
          <a:xfrm>
            <a:off x="42166" y="52942"/>
            <a:ext cx="12017715" cy="1056236"/>
            <a:chOff x="42166" y="52942"/>
            <a:chExt cx="12017715" cy="105623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A38622-BE39-4076-94EB-8C5743F79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8717" y="907097"/>
              <a:ext cx="11411164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SCRI Project" descr="SCRI project logo. Strawberry with a tractor tilling mulch in a field.">
              <a:extLst>
                <a:ext uri="{FF2B5EF4-FFF2-40B4-BE49-F238E27FC236}">
                  <a16:creationId xmlns:a16="http://schemas.microsoft.com/office/drawing/2014/main" id="{12AF2A3D-0095-4799-B8A8-B81933CE4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6" y="52942"/>
              <a:ext cx="719834" cy="10562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365760"/>
            <a:ext cx="11282641" cy="539496"/>
          </a:xfrm>
        </p:spPr>
        <p:txBody>
          <a:bodyPr lIns="91440" tIns="45720" rIns="91440" anchor="b"/>
          <a:lstStyle>
            <a:lvl1pPr>
              <a:defRPr sz="3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371601"/>
            <a:ext cx="6172200" cy="4114800"/>
          </a:xfrm>
          <a:solidFill>
            <a:schemeClr val="accent3">
              <a:lumMod val="20000"/>
              <a:lumOff val="80000"/>
              <a:alpha val="75000"/>
            </a:schemeClr>
          </a:solidFill>
        </p:spPr>
        <p:txBody>
          <a:bodyPr lIns="347472" tIns="347472" rIns="347472" bIns="347472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1800" y="1371601"/>
            <a:ext cx="502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68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864">
          <p15:clr>
            <a:srgbClr val="FBAE40"/>
          </p15:clr>
        </p15:guide>
        <p15:guide id="3" orient="horz" pos="3456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0"/>
            <a:ext cx="12192001" cy="5837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10/8/2024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387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F5A3E7C-B6B0-42AD-9475-252F0CAA2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837237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Washington State University" descr="Logo, Washington State University">
            <a:extLst>
              <a:ext uri="{FF2B5EF4-FFF2-40B4-BE49-F238E27FC236}">
                <a16:creationId xmlns:a16="http://schemas.microsoft.com/office/drawing/2014/main" id="{1FFCFDCB-00D7-4A0D-B8E5-0AAEC376D2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b="752"/>
          <a:stretch/>
        </p:blipFill>
        <p:spPr>
          <a:xfrm>
            <a:off x="122348" y="6047765"/>
            <a:ext cx="1143000" cy="730251"/>
          </a:xfrm>
          <a:prstGeom prst="rect">
            <a:avLst/>
          </a:prstGeom>
        </p:spPr>
      </p:pic>
      <p:pic>
        <p:nvPicPr>
          <p:cNvPr id="38" name="University of Florida" descr="Logo, University of Florida">
            <a:extLst>
              <a:ext uri="{FF2B5EF4-FFF2-40B4-BE49-F238E27FC236}">
                <a16:creationId xmlns:a16="http://schemas.microsoft.com/office/drawing/2014/main" id="{9B7A9AC6-8C05-4123-A2B0-ECB68BEDAA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15" y="6067589"/>
            <a:ext cx="760615" cy="73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The University of Tennessee" descr="Logo, The University of Tennessee, Knoxville">
            <a:extLst>
              <a:ext uri="{FF2B5EF4-FFF2-40B4-BE49-F238E27FC236}">
                <a16:creationId xmlns:a16="http://schemas.microsoft.com/office/drawing/2014/main" id="{D033C73E-81B0-4796-9A81-414D8A194A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29" y="5646420"/>
            <a:ext cx="1942141" cy="15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University of Nebraska" descr="Logo, University of Nebraska, Lincoln">
            <a:extLst>
              <a:ext uri="{FF2B5EF4-FFF2-40B4-BE49-F238E27FC236}">
                <a16:creationId xmlns:a16="http://schemas.microsoft.com/office/drawing/2014/main" id="{0349CD30-53FE-464F-9B07-36F3F12217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12" y="6037197"/>
            <a:ext cx="1198258" cy="7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Cal Poly" descr="Logo, Cal Poly">
            <a:extLst>
              <a:ext uri="{FF2B5EF4-FFF2-40B4-BE49-F238E27FC236}">
                <a16:creationId xmlns:a16="http://schemas.microsoft.com/office/drawing/2014/main" id="{3A1B4BC6-00DB-4C43-BFA4-58B16F9F02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7" y="6079904"/>
            <a:ext cx="1250620" cy="6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DO Technologies" descr="Logo, PDO Technologies">
            <a:extLst>
              <a:ext uri="{FF2B5EF4-FFF2-40B4-BE49-F238E27FC236}">
                <a16:creationId xmlns:a16="http://schemas.microsoft.com/office/drawing/2014/main" id="{8B12CAB7-6C7E-47BC-927F-A40DEE071EE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5489" r="3003"/>
          <a:stretch/>
        </p:blipFill>
        <p:spPr bwMode="auto">
          <a:xfrm>
            <a:off x="6096000" y="6037197"/>
            <a:ext cx="1173329" cy="7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California Marine Sanctuary Foundation" descr="Logo, California Marine Sanctuary Foundation">
            <a:extLst>
              <a:ext uri="{FF2B5EF4-FFF2-40B4-BE49-F238E27FC236}">
                <a16:creationId xmlns:a16="http://schemas.microsoft.com/office/drawing/2014/main" id="{086350C2-44F2-42EE-A755-8DCFF5B486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45" y="6198503"/>
            <a:ext cx="1971852" cy="5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California State University Chico" descr="Logo, California State University, Chico">
            <a:extLst>
              <a:ext uri="{FF2B5EF4-FFF2-40B4-BE49-F238E27FC236}">
                <a16:creationId xmlns:a16="http://schemas.microsoft.com/office/drawing/2014/main" id="{D4C283A2-1DBD-4C1E-90FF-8CCCFF5693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46" y="6023330"/>
            <a:ext cx="1094742" cy="7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USDA" descr="Logo, US Department of Agriculture">
            <a:extLst>
              <a:ext uri="{FF2B5EF4-FFF2-40B4-BE49-F238E27FC236}">
                <a16:creationId xmlns:a16="http://schemas.microsoft.com/office/drawing/2014/main" id="{FA3FD55B-E866-4A27-9153-65FEE42E902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965140" y="6023330"/>
            <a:ext cx="1094741" cy="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3.wp.wsu.edu/uploads/sites/2181/2021/02/BDM-glossary.pdf" TargetMode="External"/><Relationship Id="rId2" Type="http://schemas.openxmlformats.org/officeDocument/2006/relationships/hyperlink" Target="https://biodegradablemulch.tennessee.edu/wp-content/uploads/sites/214/2020/12/Biodegradable-Plastic-Mulch-And-Suitability-for-Sustainable-and-Organic-Agricultur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odegradablemulch.tennessee.edu/wp-content/uploads/sites/214/2020/12/Standards-Factsheet-Formatted-revised-15Jan2019.pdf" TargetMode="External"/><Relationship Id="rId5" Type="http://schemas.openxmlformats.org/officeDocument/2006/relationships/hyperlink" Target="https://s3.wp.wsu.edu/uploads/sites/2181/2023/04/oxo-plastics.pdf" TargetMode="External"/><Relationship Id="rId4" Type="http://schemas.openxmlformats.org/officeDocument/2006/relationships/hyperlink" Target="https://s3.wp.wsu.edu/uploads/sites/2181/2020/07/Impact-of-BDM-on-specialty-crop-production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odegradablemulch.tennessee.edu/wp-content/uploads/sites/214/2020/12/EU-regs-factsheet.pdf" TargetMode="External"/><Relationship Id="rId2" Type="http://schemas.openxmlformats.org/officeDocument/2006/relationships/hyperlink" Target="https://s3.wp.wsu.edu/uploads/sites/2181/2021/01/FAQs-about-BD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1GGXN1d0aw" TargetMode="External"/><Relationship Id="rId5" Type="http://schemas.openxmlformats.org/officeDocument/2006/relationships/hyperlink" Target="https://youtu.be/-EqrF2y9lh0" TargetMode="External"/><Relationship Id="rId4" Type="http://schemas.openxmlformats.org/officeDocument/2006/relationships/hyperlink" Target="https://www.youtube.com/watch?v=kyvB1QxHAtE&amp;list=PLuPJ_NR7ZnVuPh7t7erYYXcVw-h4xg0X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mallfruits.wsu.edu/plastic-mulches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4DCA45-DF11-4C28-85EF-95618E1D7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063" y="1550737"/>
            <a:ext cx="7326118" cy="1705226"/>
          </a:xfrm>
        </p:spPr>
        <p:txBody>
          <a:bodyPr/>
          <a:lstStyle/>
          <a:p>
            <a:r>
              <a:rPr lang="es-US" sz="3400" kern="0" dirty="0" err="1">
                <a:solidFill>
                  <a:srgbClr val="000000"/>
                </a:solidFill>
                <a:latin typeface="+mj-lt"/>
              </a:rPr>
              <a:t>SCRI</a:t>
            </a:r>
            <a:r>
              <a:rPr lang="es-US" sz="3400" kern="0" spc="-50" dirty="0">
                <a:solidFill>
                  <a:srgbClr val="000000"/>
                </a:solidFill>
                <a:latin typeface="+mj-lt"/>
              </a:rPr>
              <a:t>: Proyecto de Mejoramiento en el Manejo de Acolchado de Plástico en la Producción de Fresas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A97965B-546A-4445-92D3-2E1B6FABE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68" y="3602037"/>
            <a:ext cx="10407316" cy="21335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Jazmine </a:t>
            </a:r>
            <a:r>
              <a:rPr lang="en-US" sz="24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Mejia Munoz</a:t>
            </a:r>
            <a:r>
              <a:rPr lang="en-US" sz="2400" baseline="30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4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Gracia Puerto Hernandez</a:t>
            </a:r>
            <a:r>
              <a:rPr lang="en-US" sz="2400" baseline="30000" dirty="0">
                <a:solidFill>
                  <a:schemeClr val="tx1"/>
                </a:solidFill>
                <a:latin typeface="+mj-lt"/>
              </a:rPr>
              <a:t>2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Radhika </a:t>
            </a:r>
            <a:r>
              <a:rPr lang="en-US" sz="24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Koppuravuri</a:t>
            </a:r>
            <a:r>
              <a:rPr lang="en-US" sz="2400" baseline="30000" dirty="0">
                <a:solidFill>
                  <a:schemeClr val="tx1"/>
                </a:solidFill>
                <a:latin typeface="+mj-lt"/>
              </a:rPr>
              <a:t>2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Andrew Mack</a:t>
            </a:r>
            <a:r>
              <a:rPr lang="en-US" sz="2400" baseline="30000" dirty="0">
                <a:solidFill>
                  <a:schemeClr val="tx1"/>
                </a:solidFill>
                <a:latin typeface="+mj-lt"/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sz="1400" baseline="30000" dirty="0">
                <a:latin typeface="+mj-lt"/>
              </a:rPr>
              <a:t>  </a:t>
            </a:r>
            <a:endParaRPr lang="en-US" sz="14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baseline="30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400" dirty="0">
                <a:latin typeface="+mj-lt"/>
              </a:rPr>
              <a:t>California Marine Sanctuary Foundation, </a:t>
            </a:r>
            <a:r>
              <a:rPr lang="en-US" sz="2400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62952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185774-36DF-4AA6-ACF3-1ABC8E50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kern="0" spc="-10" dirty="0">
                <a:latin typeface="+mj-lt"/>
                <a:cs typeface="Arial" panose="020B0604020202020204" pitchFamily="34" charset="0"/>
              </a:rPr>
              <a:t>Evaluación</a:t>
            </a:r>
            <a:r>
              <a:rPr lang="es-ES" sz="3600" kern="0" spc="-125" dirty="0">
                <a:latin typeface="+mj-lt"/>
                <a:cs typeface="Calibri"/>
              </a:rPr>
              <a:t> d</a:t>
            </a:r>
            <a:r>
              <a:rPr lang="es-ES" sz="3600" kern="0" dirty="0">
                <a:latin typeface="+mj-lt"/>
                <a:cs typeface="Calibri"/>
              </a:rPr>
              <a:t>e</a:t>
            </a:r>
            <a:r>
              <a:rPr lang="es-ES" sz="3600" kern="0" spc="-90" dirty="0">
                <a:latin typeface="+mj-lt"/>
                <a:cs typeface="Calibri"/>
              </a:rPr>
              <a:t> l</a:t>
            </a:r>
            <a:r>
              <a:rPr lang="es-ES" sz="3600" kern="0" dirty="0">
                <a:latin typeface="+mj-lt"/>
                <a:cs typeface="Calibri"/>
              </a:rPr>
              <a:t>a</a:t>
            </a:r>
            <a:r>
              <a:rPr lang="es-ES" sz="3600" kern="0" spc="-75" dirty="0">
                <a:latin typeface="+mj-lt"/>
                <a:cs typeface="Calibri"/>
              </a:rPr>
              <a:t> C</a:t>
            </a:r>
            <a:r>
              <a:rPr lang="es-ES" sz="3600" kern="0" dirty="0">
                <a:latin typeface="+mj-lt"/>
                <a:cs typeface="Calibri"/>
              </a:rPr>
              <a:t>alidad</a:t>
            </a:r>
            <a:r>
              <a:rPr lang="es-ES" sz="3600" kern="0" spc="-105" dirty="0">
                <a:latin typeface="+mj-lt"/>
                <a:cs typeface="Calibri"/>
              </a:rPr>
              <a:t> d</a:t>
            </a:r>
            <a:r>
              <a:rPr lang="es-ES" sz="3600" kern="0" dirty="0">
                <a:latin typeface="+mj-lt"/>
                <a:cs typeface="Calibri"/>
              </a:rPr>
              <a:t>el</a:t>
            </a:r>
            <a:r>
              <a:rPr lang="es-ES" sz="3600" kern="0" spc="-85" dirty="0">
                <a:latin typeface="+mj-lt"/>
                <a:cs typeface="Calibri"/>
              </a:rPr>
              <a:t> </a:t>
            </a:r>
            <a:r>
              <a:rPr lang="es-ES" sz="3600" kern="0" spc="-10" dirty="0">
                <a:latin typeface="+mj-lt"/>
                <a:cs typeface="Calibri"/>
              </a:rPr>
              <a:t>Suelo</a:t>
            </a:r>
            <a:endParaRPr lang="en-US" dirty="0"/>
          </a:p>
        </p:txBody>
      </p:sp>
      <p:grpSp>
        <p:nvGrpSpPr>
          <p:cNvPr id="47" name="Key" descr="Key for org chart.">
            <a:extLst>
              <a:ext uri="{FF2B5EF4-FFF2-40B4-BE49-F238E27FC236}">
                <a16:creationId xmlns:a16="http://schemas.microsoft.com/office/drawing/2014/main" id="{5B1FF3FF-4FB8-49AC-A460-9CA2334AA82A}"/>
              </a:ext>
            </a:extLst>
          </p:cNvPr>
          <p:cNvGrpSpPr/>
          <p:nvPr/>
        </p:nvGrpSpPr>
        <p:grpSpPr>
          <a:xfrm>
            <a:off x="9944908" y="907098"/>
            <a:ext cx="2247092" cy="1485022"/>
            <a:chOff x="10054004" y="697728"/>
            <a:chExt cx="2311396" cy="146695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058C31-38BA-4D12-8F48-17661143EF1A}"/>
                </a:ext>
              </a:extLst>
            </p:cNvPr>
            <p:cNvSpPr txBox="1"/>
            <p:nvPr/>
          </p:nvSpPr>
          <p:spPr>
            <a:xfrm>
              <a:off x="10054004" y="697728"/>
              <a:ext cx="2311396" cy="146695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457200">
                <a:spcBef>
                  <a:spcPts val="1650"/>
                </a:spcBef>
              </a:pPr>
              <a:r>
                <a:rPr lang="en-US" sz="1200" b="1" dirty="0" err="1"/>
                <a:t>Funciones</a:t>
              </a:r>
              <a:r>
                <a:rPr lang="en-US" sz="1200" b="1" dirty="0"/>
                <a:t> del </a:t>
              </a:r>
              <a:r>
                <a:rPr lang="en-US" sz="1200" b="1" dirty="0" err="1"/>
                <a:t>suelo</a:t>
              </a:r>
              <a:endParaRPr lang="en-US" sz="1200" b="1" dirty="0"/>
            </a:p>
            <a:p>
              <a:pPr marL="457200">
                <a:spcBef>
                  <a:spcPts val="1650"/>
                </a:spcBef>
              </a:pPr>
              <a:r>
                <a:rPr lang="en-US" sz="1200" b="1" dirty="0" err="1"/>
                <a:t>Pesado</a:t>
              </a:r>
              <a:r>
                <a:rPr lang="en-US" sz="1200" b="1" dirty="0"/>
                <a:t> al 100%</a:t>
              </a:r>
            </a:p>
            <a:p>
              <a:pPr marL="457200">
                <a:spcBef>
                  <a:spcPts val="1650"/>
                </a:spcBef>
              </a:pPr>
              <a:r>
                <a:rPr lang="en-US" sz="1200" b="1" dirty="0" err="1"/>
                <a:t>Ponderado</a:t>
              </a:r>
              <a:r>
                <a:rPr lang="en-US" sz="1200" b="1" dirty="0"/>
                <a:t> al 100%</a:t>
              </a:r>
            </a:p>
            <a:p>
              <a:pPr marL="457200">
                <a:spcBef>
                  <a:spcPts val="1650"/>
                </a:spcBef>
              </a:pPr>
              <a:r>
                <a:rPr lang="en-US" sz="1200" b="1" dirty="0" err="1"/>
                <a:t>Pesado</a:t>
              </a:r>
              <a:r>
                <a:rPr lang="en-US" sz="1200" b="1" dirty="0"/>
                <a:t> al 0%</a:t>
              </a:r>
              <a:endParaRPr lang="en-US" b="1" dirty="0"/>
            </a:p>
          </p:txBody>
        </p:sp>
        <p:sp>
          <p:nvSpPr>
            <p:cNvPr id="49" name="Funciones del suelo" descr="Key, Funciones del suelo">
              <a:extLst>
                <a:ext uri="{FF2B5EF4-FFF2-40B4-BE49-F238E27FC236}">
                  <a16:creationId xmlns:a16="http://schemas.microsoft.com/office/drawing/2014/main" id="{5122F413-D5FD-4B96-9656-CA59F5D529E3}"/>
                </a:ext>
              </a:extLst>
            </p:cNvPr>
            <p:cNvSpPr/>
            <p:nvPr/>
          </p:nvSpPr>
          <p:spPr>
            <a:xfrm flipV="1">
              <a:off x="10202202" y="776234"/>
              <a:ext cx="245671" cy="133630"/>
            </a:xfrm>
            <a:prstGeom prst="ellipse">
              <a:avLst/>
            </a:prstGeom>
            <a:noFill/>
            <a:ln w="28575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esado al 100%" descr="Key, Pesado al 100%">
              <a:extLst>
                <a:ext uri="{FF2B5EF4-FFF2-40B4-BE49-F238E27FC236}">
                  <a16:creationId xmlns:a16="http://schemas.microsoft.com/office/drawing/2014/main" id="{C89101D0-1AAD-4CC9-A997-25FE970D347E}"/>
                </a:ext>
              </a:extLst>
            </p:cNvPr>
            <p:cNvSpPr/>
            <p:nvPr/>
          </p:nvSpPr>
          <p:spPr>
            <a:xfrm>
              <a:off x="10202202" y="1109907"/>
              <a:ext cx="245671" cy="163999"/>
            </a:xfrm>
            <a:prstGeom prst="roundRect">
              <a:avLst/>
            </a:prstGeom>
            <a:noFill/>
            <a:ln w="28575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A1A9D7"/>
                  </a:solidFill>
                </a:ln>
              </a:endParaRPr>
            </a:p>
          </p:txBody>
        </p:sp>
        <p:cxnSp>
          <p:nvCxnSpPr>
            <p:cNvPr id="51" name="Ponderado al 100%" descr="Key, Ponderado al 100%">
              <a:extLst>
                <a:ext uri="{FF2B5EF4-FFF2-40B4-BE49-F238E27FC236}">
                  <a16:creationId xmlns:a16="http://schemas.microsoft.com/office/drawing/2014/main" id="{9D8B9BF5-3B09-4B4C-AAC1-416512DB5347}"/>
                </a:ext>
              </a:extLst>
            </p:cNvPr>
            <p:cNvCxnSpPr>
              <a:cxnSpLocks/>
            </p:cNvCxnSpPr>
            <p:nvPr/>
          </p:nvCxnSpPr>
          <p:spPr>
            <a:xfrm>
              <a:off x="10214407" y="1634270"/>
              <a:ext cx="280263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Pesado al 0%" descr="Key, Pesado al 100%">
              <a:extLst>
                <a:ext uri="{FF2B5EF4-FFF2-40B4-BE49-F238E27FC236}">
                  <a16:creationId xmlns:a16="http://schemas.microsoft.com/office/drawing/2014/main" id="{ED2BE923-26ED-46B2-B067-BD0EED12B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200960" y="2008814"/>
              <a:ext cx="307157" cy="0"/>
            </a:xfrm>
            <a:prstGeom prst="line">
              <a:avLst/>
            </a:prstGeom>
            <a:ln w="2857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Org Chart" descr="Org chart showing evaluation methods for different soil characteristics.">
            <a:extLst>
              <a:ext uri="{FF2B5EF4-FFF2-40B4-BE49-F238E27FC236}">
                <a16:creationId xmlns:a16="http://schemas.microsoft.com/office/drawing/2014/main" id="{8B94911A-CC16-4DAC-A897-7700D1BE83F4}"/>
              </a:ext>
            </a:extLst>
          </p:cNvPr>
          <p:cNvGrpSpPr/>
          <p:nvPr/>
        </p:nvGrpSpPr>
        <p:grpSpPr>
          <a:xfrm>
            <a:off x="895349" y="1075494"/>
            <a:ext cx="10403651" cy="4471576"/>
            <a:chOff x="150586" y="724078"/>
            <a:chExt cx="12011157" cy="5763567"/>
          </a:xfrm>
        </p:grpSpPr>
        <p:sp>
          <p:nvSpPr>
            <p:cNvPr id="9" name="Evaluaciones de la salud del suelo">
              <a:extLst>
                <a:ext uri="{FF2B5EF4-FFF2-40B4-BE49-F238E27FC236}">
                  <a16:creationId xmlns:a16="http://schemas.microsoft.com/office/drawing/2014/main" id="{6C556ECD-6383-457E-A053-86ABFDDC7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17212" y="724078"/>
              <a:ext cx="2311396" cy="1147259"/>
            </a:xfrm>
            <a:prstGeom prst="ellipse">
              <a:avLst/>
            </a:prstGeom>
            <a:solidFill>
              <a:srgbClr val="A1A9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Evaluaciones de la salud del suelo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ight Brace 12" descr="Connector encompassing all Funciones del suelo">
              <a:extLst>
                <a:ext uri="{FF2B5EF4-FFF2-40B4-BE49-F238E27FC236}">
                  <a16:creationId xmlns:a16="http://schemas.microsoft.com/office/drawing/2014/main" id="{D00423B3-973A-4F0A-8F14-5A8D4D32FD26}"/>
                </a:ext>
              </a:extLst>
            </p:cNvPr>
            <p:cNvSpPr/>
            <p:nvPr/>
          </p:nvSpPr>
          <p:spPr>
            <a:xfrm rot="16200000">
              <a:off x="5451597" y="-2276542"/>
              <a:ext cx="753972" cy="9018883"/>
            </a:xfrm>
            <a:prstGeom prst="rightBrace">
              <a:avLst>
                <a:gd name="adj1" fmla="val 8333"/>
                <a:gd name="adj2" fmla="val 4907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unciones del suelo" descr="Funciones del suelo">
              <a:extLst>
                <a:ext uri="{FF2B5EF4-FFF2-40B4-BE49-F238E27FC236}">
                  <a16:creationId xmlns:a16="http://schemas.microsoft.com/office/drawing/2014/main" id="{959D4A1B-C79F-4E45-A33E-77F4C5362BD5}"/>
                </a:ext>
              </a:extLst>
            </p:cNvPr>
            <p:cNvSpPr/>
            <p:nvPr/>
          </p:nvSpPr>
          <p:spPr>
            <a:xfrm>
              <a:off x="611878" y="2603537"/>
              <a:ext cx="1594077" cy="61863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A1A9D7"/>
                  </a:solidFill>
                </a:ln>
                <a:noFill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77B7AF-B135-4B97-9EE6-3F2529A800D8}"/>
                </a:ext>
              </a:extLst>
            </p:cNvPr>
            <p:cNvSpPr txBox="1"/>
            <p:nvPr/>
          </p:nvSpPr>
          <p:spPr>
            <a:xfrm>
              <a:off x="751546" y="2744258"/>
              <a:ext cx="1314741" cy="33719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b="1" dirty="0" err="1"/>
                <a:t>Apoyo</a:t>
              </a:r>
              <a:r>
                <a:rPr lang="en-US" sz="1100" b="1" dirty="0"/>
                <a:t> </a:t>
              </a:r>
              <a:r>
                <a:rPr lang="en-US" sz="1100" b="1" dirty="0" err="1"/>
                <a:t>físico</a:t>
              </a:r>
              <a:endParaRPr lang="en-US" sz="1100" b="1" dirty="0"/>
            </a:p>
          </p:txBody>
        </p:sp>
        <p:sp>
          <p:nvSpPr>
            <p:cNvPr id="10" name="Funciones del suelo" descr="Funciones del suelo">
              <a:extLst>
                <a:ext uri="{FF2B5EF4-FFF2-40B4-BE49-F238E27FC236}">
                  <a16:creationId xmlns:a16="http://schemas.microsoft.com/office/drawing/2014/main" id="{26405FA8-5BE7-44A3-B13D-07C4EBB9652F}"/>
                </a:ext>
              </a:extLst>
            </p:cNvPr>
            <p:cNvSpPr/>
            <p:nvPr/>
          </p:nvSpPr>
          <p:spPr>
            <a:xfrm>
              <a:off x="2816512" y="2603537"/>
              <a:ext cx="1594077" cy="6217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rgbClr val="A1A9D7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076CCFA-ADA5-46EE-AA16-B645DB5A9FF7}"/>
                </a:ext>
              </a:extLst>
            </p:cNvPr>
            <p:cNvSpPr txBox="1"/>
            <p:nvPr/>
          </p:nvSpPr>
          <p:spPr>
            <a:xfrm>
              <a:off x="2922166" y="2629078"/>
              <a:ext cx="1382769" cy="55538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b="1" dirty="0" err="1"/>
                <a:t>Relaciones</a:t>
              </a:r>
              <a:r>
                <a:rPr lang="en-US" sz="1100" b="1" dirty="0"/>
                <a:t> </a:t>
              </a:r>
              <a:r>
                <a:rPr lang="en-US" sz="1100" b="1" dirty="0" err="1"/>
                <a:t>hídricas</a:t>
              </a:r>
              <a:endParaRPr lang="en-US" sz="1100" b="1" dirty="0"/>
            </a:p>
          </p:txBody>
        </p:sp>
        <p:sp>
          <p:nvSpPr>
            <p:cNvPr id="11" name="Funciones del suelo" descr="Funciones del suelo">
              <a:extLst>
                <a:ext uri="{FF2B5EF4-FFF2-40B4-BE49-F238E27FC236}">
                  <a16:creationId xmlns:a16="http://schemas.microsoft.com/office/drawing/2014/main" id="{18F4B913-54EF-4F86-8082-B05EED9EBDB3}"/>
                </a:ext>
              </a:extLst>
            </p:cNvPr>
            <p:cNvSpPr/>
            <p:nvPr/>
          </p:nvSpPr>
          <p:spPr>
            <a:xfrm>
              <a:off x="4932090" y="2603539"/>
              <a:ext cx="1996518" cy="6185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rgbClr val="A1A9D7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9F85A-E028-43E1-B7E6-8ECE3E96B0FC}"/>
                </a:ext>
              </a:extLst>
            </p:cNvPr>
            <p:cNvSpPr txBox="1"/>
            <p:nvPr/>
          </p:nvSpPr>
          <p:spPr>
            <a:xfrm>
              <a:off x="5064953" y="2640353"/>
              <a:ext cx="1730789" cy="55538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b="1" dirty="0" err="1"/>
                <a:t>Biodiversidad</a:t>
              </a:r>
              <a:r>
                <a:rPr lang="en-US" sz="1100" b="1" dirty="0"/>
                <a:t> </a:t>
              </a:r>
              <a:br>
                <a:rPr lang="en-US" sz="1100" b="1" dirty="0"/>
              </a:br>
              <a:r>
                <a:rPr lang="en-US" sz="1100" b="1" dirty="0"/>
                <a:t>y </a:t>
              </a:r>
              <a:r>
                <a:rPr lang="en-US" sz="1100" b="1" dirty="0" err="1"/>
                <a:t>hábitat</a:t>
              </a:r>
              <a:endParaRPr lang="en-US" sz="1100" b="1" dirty="0"/>
            </a:p>
          </p:txBody>
        </p:sp>
        <p:sp>
          <p:nvSpPr>
            <p:cNvPr id="12" name="Funciones del suelo" descr="Funciones del suelo">
              <a:extLst>
                <a:ext uri="{FF2B5EF4-FFF2-40B4-BE49-F238E27FC236}">
                  <a16:creationId xmlns:a16="http://schemas.microsoft.com/office/drawing/2014/main" id="{74DA1B2B-2EB0-4DB6-AD81-B759CB66433D}"/>
                </a:ext>
              </a:extLst>
            </p:cNvPr>
            <p:cNvSpPr/>
            <p:nvPr/>
          </p:nvSpPr>
          <p:spPr>
            <a:xfrm>
              <a:off x="7210283" y="2603539"/>
              <a:ext cx="1591056" cy="6217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rgbClr val="A1A9D7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C37A73-E904-48D5-8504-494EAF419AA4}"/>
                </a:ext>
              </a:extLst>
            </p:cNvPr>
            <p:cNvSpPr txBox="1"/>
            <p:nvPr/>
          </p:nvSpPr>
          <p:spPr>
            <a:xfrm>
              <a:off x="7297980" y="2636743"/>
              <a:ext cx="1415662" cy="55538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b="1" dirty="0" err="1"/>
                <a:t>Ciclo</a:t>
              </a:r>
              <a:r>
                <a:rPr lang="en-US" sz="1100" b="1" dirty="0"/>
                <a:t> de </a:t>
              </a:r>
              <a:r>
                <a:rPr lang="en-US" sz="1100" b="1" dirty="0" err="1"/>
                <a:t>nutrientes</a:t>
              </a:r>
              <a:endParaRPr lang="en-US" sz="1100" b="1" dirty="0"/>
            </a:p>
          </p:txBody>
        </p:sp>
        <p:sp>
          <p:nvSpPr>
            <p:cNvPr id="14" name="Funciones del suelo" descr="Funciones del suelo">
              <a:extLst>
                <a:ext uri="{FF2B5EF4-FFF2-40B4-BE49-F238E27FC236}">
                  <a16:creationId xmlns:a16="http://schemas.microsoft.com/office/drawing/2014/main" id="{76604314-92BF-4BC1-830C-FEA512F793DF}"/>
                </a:ext>
              </a:extLst>
            </p:cNvPr>
            <p:cNvSpPr/>
            <p:nvPr/>
          </p:nvSpPr>
          <p:spPr>
            <a:xfrm>
              <a:off x="9399420" y="2603539"/>
              <a:ext cx="1591056" cy="6217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rgbClr val="A1A9D7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11FDD0-FDEE-42F1-AB62-08CBA1086E79}"/>
                </a:ext>
              </a:extLst>
            </p:cNvPr>
            <p:cNvSpPr txBox="1"/>
            <p:nvPr/>
          </p:nvSpPr>
          <p:spPr>
            <a:xfrm>
              <a:off x="9487117" y="2636743"/>
              <a:ext cx="1415662" cy="55538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b="1" dirty="0" err="1"/>
                <a:t>Filtrado</a:t>
              </a:r>
              <a:r>
                <a:rPr lang="en-US" sz="1100" b="1" dirty="0"/>
                <a:t> y </a:t>
              </a:r>
              <a:r>
                <a:rPr lang="en-US" sz="1100" b="1" dirty="0" err="1"/>
                <a:t>resiliencia</a:t>
              </a:r>
              <a:endParaRPr lang="en-US" sz="1100" b="1" dirty="0"/>
            </a:p>
          </p:txBody>
        </p:sp>
        <p:cxnSp>
          <p:nvCxnSpPr>
            <p:cNvPr id="21" name="Ponderado al 100%" descr="Ponderado al 100% connecting Apoyo fisico and Indicadores de estructura">
              <a:extLst>
                <a:ext uri="{FF2B5EF4-FFF2-40B4-BE49-F238E27FC236}">
                  <a16:creationId xmlns:a16="http://schemas.microsoft.com/office/drawing/2014/main" id="{65F19CC7-300C-4120-AC83-4603A125B65C}"/>
                </a:ext>
              </a:extLst>
            </p:cNvPr>
            <p:cNvCxnSpPr>
              <a:cxnSpLocks/>
              <a:stCxn id="7" idx="4"/>
              <a:endCxn id="15" idx="0"/>
            </p:cNvCxnSpPr>
            <p:nvPr/>
          </p:nvCxnSpPr>
          <p:spPr>
            <a:xfrm flipH="1">
              <a:off x="1012854" y="3222174"/>
              <a:ext cx="396063" cy="15077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onderado al 100%" descr="Ponderado al 100% connecting Apoyo físico and Indicadores hidráulicos">
              <a:extLst>
                <a:ext uri="{FF2B5EF4-FFF2-40B4-BE49-F238E27FC236}">
                  <a16:creationId xmlns:a16="http://schemas.microsoft.com/office/drawing/2014/main" id="{8D3ABF52-8975-4259-8EFA-364FCC86197B}"/>
                </a:ext>
              </a:extLst>
            </p:cNvPr>
            <p:cNvCxnSpPr>
              <a:cxnSpLocks/>
              <a:stCxn id="7" idx="4"/>
              <a:endCxn id="16" idx="0"/>
            </p:cNvCxnSpPr>
            <p:nvPr/>
          </p:nvCxnSpPr>
          <p:spPr>
            <a:xfrm>
              <a:off x="1408917" y="3222174"/>
              <a:ext cx="1467582" cy="14725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esado al 0%" descr="Pesado al 0% connecting Apoyo físico and Indicadores biológicos">
              <a:extLst>
                <a:ext uri="{FF2B5EF4-FFF2-40B4-BE49-F238E27FC236}">
                  <a16:creationId xmlns:a16="http://schemas.microsoft.com/office/drawing/2014/main" id="{E86F6E46-9F87-4EA8-8702-4EC78B7247D3}"/>
                </a:ext>
              </a:extLst>
            </p:cNvPr>
            <p:cNvCxnSpPr>
              <a:cxnSpLocks/>
              <a:stCxn id="7" idx="4"/>
              <a:endCxn id="17" idx="0"/>
            </p:cNvCxnSpPr>
            <p:nvPr/>
          </p:nvCxnSpPr>
          <p:spPr>
            <a:xfrm>
              <a:off x="1408917" y="3222174"/>
              <a:ext cx="3527089" cy="140894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onderado al 100%" descr="Ponderado al 100% connecting Relaciones hídricas and  ">
              <a:extLst>
                <a:ext uri="{FF2B5EF4-FFF2-40B4-BE49-F238E27FC236}">
                  <a16:creationId xmlns:a16="http://schemas.microsoft.com/office/drawing/2014/main" id="{2DD84870-C886-43BC-BF20-2E2E73C3AC9F}"/>
                </a:ext>
              </a:extLst>
            </p:cNvPr>
            <p:cNvCxnSpPr>
              <a:cxnSpLocks/>
              <a:stCxn id="10" idx="4"/>
              <a:endCxn id="15" idx="0"/>
            </p:cNvCxnSpPr>
            <p:nvPr/>
          </p:nvCxnSpPr>
          <p:spPr>
            <a:xfrm flipH="1">
              <a:off x="1012854" y="3225329"/>
              <a:ext cx="2600697" cy="1504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onderado al 100%" descr="Ponderado al 100% connecting Relaciones hídricas and ">
              <a:extLst>
                <a:ext uri="{FF2B5EF4-FFF2-40B4-BE49-F238E27FC236}">
                  <a16:creationId xmlns:a16="http://schemas.microsoft.com/office/drawing/2014/main" id="{8B92FC9D-B8B3-4B1F-ABA2-05E3CA7FB2E0}"/>
                </a:ext>
              </a:extLst>
            </p:cNvPr>
            <p:cNvCxnSpPr>
              <a:cxnSpLocks/>
              <a:stCxn id="10" idx="4"/>
              <a:endCxn id="16" idx="0"/>
            </p:cNvCxnSpPr>
            <p:nvPr/>
          </p:nvCxnSpPr>
          <p:spPr>
            <a:xfrm flipH="1">
              <a:off x="2876499" y="3225329"/>
              <a:ext cx="737052" cy="1469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onderado al 100%" descr="Ponderado al 100% connecting Relaciones hídricas and Indicadores de salinidad y sodicidad">
              <a:extLst>
                <a:ext uri="{FF2B5EF4-FFF2-40B4-BE49-F238E27FC236}">
                  <a16:creationId xmlns:a16="http://schemas.microsoft.com/office/drawing/2014/main" id="{2C7FE22C-B851-4BEC-854C-DEA83B5C5117}"/>
                </a:ext>
              </a:extLst>
            </p:cNvPr>
            <p:cNvCxnSpPr>
              <a:cxnSpLocks/>
              <a:stCxn id="10" idx="4"/>
              <a:endCxn id="20" idx="0"/>
            </p:cNvCxnSpPr>
            <p:nvPr/>
          </p:nvCxnSpPr>
          <p:spPr>
            <a:xfrm>
              <a:off x="3613551" y="3225329"/>
              <a:ext cx="7303540" cy="13984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onderado al 100%" descr="Ponderado al 100% connecting Biodiversidad y hábitat and Indicadores biológicos">
              <a:extLst>
                <a:ext uri="{FF2B5EF4-FFF2-40B4-BE49-F238E27FC236}">
                  <a16:creationId xmlns:a16="http://schemas.microsoft.com/office/drawing/2014/main" id="{7DC1086D-D26E-4438-9E7F-67D309FFCB49}"/>
                </a:ext>
              </a:extLst>
            </p:cNvPr>
            <p:cNvCxnSpPr>
              <a:cxnSpLocks/>
              <a:stCxn id="11" idx="4"/>
              <a:endCxn id="17" idx="0"/>
            </p:cNvCxnSpPr>
            <p:nvPr/>
          </p:nvCxnSpPr>
          <p:spPr>
            <a:xfrm flipH="1">
              <a:off x="4936006" y="3222044"/>
              <a:ext cx="994343" cy="14090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esado al 0%" descr="Pesado al 0% connecting Biodiversidad y hábitat and Indicadores de estructura">
              <a:extLst>
                <a:ext uri="{FF2B5EF4-FFF2-40B4-BE49-F238E27FC236}">
                  <a16:creationId xmlns:a16="http://schemas.microsoft.com/office/drawing/2014/main" id="{548C3A2E-97AF-44AD-BCE8-F4B5DC38CF4C}"/>
                </a:ext>
              </a:extLst>
            </p:cNvPr>
            <p:cNvCxnSpPr>
              <a:cxnSpLocks/>
              <a:stCxn id="11" idx="4"/>
              <a:endCxn id="15" idx="0"/>
            </p:cNvCxnSpPr>
            <p:nvPr/>
          </p:nvCxnSpPr>
          <p:spPr>
            <a:xfrm flipH="1">
              <a:off x="1012854" y="3222044"/>
              <a:ext cx="4917495" cy="150791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Pesado al 0%" descr="Pesado al 0% connecting Biodiversidad y hábitat and Indicadores químicos">
              <a:extLst>
                <a:ext uri="{FF2B5EF4-FFF2-40B4-BE49-F238E27FC236}">
                  <a16:creationId xmlns:a16="http://schemas.microsoft.com/office/drawing/2014/main" id="{01D02FA5-5002-49CE-B338-0B5C53A9C588}"/>
                </a:ext>
              </a:extLst>
            </p:cNvPr>
            <p:cNvCxnSpPr>
              <a:cxnSpLocks/>
              <a:stCxn id="11" idx="4"/>
              <a:endCxn id="18" idx="0"/>
            </p:cNvCxnSpPr>
            <p:nvPr/>
          </p:nvCxnSpPr>
          <p:spPr>
            <a:xfrm>
              <a:off x="5930349" y="3222044"/>
              <a:ext cx="942291" cy="141419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onderado al 100%" descr="Ponderado al 100% connecting Ciclo de nutrientes and Indicadores biológicos">
              <a:extLst>
                <a:ext uri="{FF2B5EF4-FFF2-40B4-BE49-F238E27FC236}">
                  <a16:creationId xmlns:a16="http://schemas.microsoft.com/office/drawing/2014/main" id="{128E92CD-1B7D-4649-9D7E-0542407FBD45}"/>
                </a:ext>
              </a:extLst>
            </p:cNvPr>
            <p:cNvCxnSpPr>
              <a:cxnSpLocks/>
              <a:stCxn id="12" idx="4"/>
              <a:endCxn id="17" idx="0"/>
            </p:cNvCxnSpPr>
            <p:nvPr/>
          </p:nvCxnSpPr>
          <p:spPr>
            <a:xfrm flipH="1">
              <a:off x="4936006" y="3225331"/>
              <a:ext cx="3069806" cy="14057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Ponderado al 100%" descr="Ponderado al 100% connecting Ciclo de nutrientes and Indicadores químicos">
              <a:extLst>
                <a:ext uri="{FF2B5EF4-FFF2-40B4-BE49-F238E27FC236}">
                  <a16:creationId xmlns:a16="http://schemas.microsoft.com/office/drawing/2014/main" id="{5898A7E5-CBC7-4EF8-BE0E-D84268648FFC}"/>
                </a:ext>
              </a:extLst>
            </p:cNvPr>
            <p:cNvCxnSpPr>
              <a:cxnSpLocks/>
              <a:stCxn id="12" idx="4"/>
              <a:endCxn id="18" idx="0"/>
            </p:cNvCxnSpPr>
            <p:nvPr/>
          </p:nvCxnSpPr>
          <p:spPr>
            <a:xfrm flipH="1">
              <a:off x="6872640" y="3225331"/>
              <a:ext cx="1133171" cy="141090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Ponderado al 100%" descr="Ponderado al 100% connecting Ciclo de nutrientes and Indicadores de fertilidad">
              <a:extLst>
                <a:ext uri="{FF2B5EF4-FFF2-40B4-BE49-F238E27FC236}">
                  <a16:creationId xmlns:a16="http://schemas.microsoft.com/office/drawing/2014/main" id="{5909CA80-D66A-4A89-A708-C8E569CC1B7D}"/>
                </a:ext>
              </a:extLst>
            </p:cNvPr>
            <p:cNvCxnSpPr>
              <a:cxnSpLocks/>
              <a:stCxn id="12" idx="4"/>
              <a:endCxn id="19" idx="0"/>
            </p:cNvCxnSpPr>
            <p:nvPr/>
          </p:nvCxnSpPr>
          <p:spPr>
            <a:xfrm>
              <a:off x="8005811" y="3225331"/>
              <a:ext cx="648099" cy="13233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onderado al 100%" descr="Ponderado al 100% connecting Filtrado y resiliencia and Indicadores químicos">
              <a:extLst>
                <a:ext uri="{FF2B5EF4-FFF2-40B4-BE49-F238E27FC236}">
                  <a16:creationId xmlns:a16="http://schemas.microsoft.com/office/drawing/2014/main" id="{A83CDC9A-7F3A-4AFA-AD33-B3450A379CD6}"/>
                </a:ext>
              </a:extLst>
            </p:cNvPr>
            <p:cNvCxnSpPr>
              <a:cxnSpLocks/>
              <a:stCxn id="14" idx="4"/>
              <a:endCxn id="18" idx="0"/>
            </p:cNvCxnSpPr>
            <p:nvPr/>
          </p:nvCxnSpPr>
          <p:spPr>
            <a:xfrm flipH="1">
              <a:off x="6872640" y="3225331"/>
              <a:ext cx="3322308" cy="141090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onderado al 100%" descr="Ponderado al 100% connecting Filtrado y resiliencia and Indicadores biológicos">
              <a:extLst>
                <a:ext uri="{FF2B5EF4-FFF2-40B4-BE49-F238E27FC236}">
                  <a16:creationId xmlns:a16="http://schemas.microsoft.com/office/drawing/2014/main" id="{B3734E61-8E89-4A40-9818-B1B92F50BCE4}"/>
                </a:ext>
              </a:extLst>
            </p:cNvPr>
            <p:cNvCxnSpPr>
              <a:cxnSpLocks/>
              <a:stCxn id="14" idx="4"/>
              <a:endCxn id="17" idx="0"/>
            </p:cNvCxnSpPr>
            <p:nvPr/>
          </p:nvCxnSpPr>
          <p:spPr>
            <a:xfrm flipH="1">
              <a:off x="4936006" y="3225331"/>
              <a:ext cx="5258942" cy="14057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Ponderado al 100%" descr="Ponderado al 100% connecting Filtrado y resiliencia and ">
              <a:extLst>
                <a:ext uri="{FF2B5EF4-FFF2-40B4-BE49-F238E27FC236}">
                  <a16:creationId xmlns:a16="http://schemas.microsoft.com/office/drawing/2014/main" id="{C3CC06B1-6B67-485D-9002-E6F7CA6B998C}"/>
                </a:ext>
              </a:extLst>
            </p:cNvPr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1012854" y="3225331"/>
              <a:ext cx="9182094" cy="150462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Pesado al 100%" descr="Pesado al 100%">
              <a:extLst>
                <a:ext uri="{FF2B5EF4-FFF2-40B4-BE49-F238E27FC236}">
                  <a16:creationId xmlns:a16="http://schemas.microsoft.com/office/drawing/2014/main" id="{23B308AC-30EF-4A4D-8586-950230EACF79}"/>
                </a:ext>
              </a:extLst>
            </p:cNvPr>
            <p:cNvSpPr/>
            <p:nvPr/>
          </p:nvSpPr>
          <p:spPr>
            <a:xfrm>
              <a:off x="150586" y="4729958"/>
              <a:ext cx="1724535" cy="144221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A1A9D7"/>
                  </a:solidFill>
                </a:ln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E0557A-C9D5-48EE-B0B4-FFA792C5BA0D}"/>
                </a:ext>
              </a:extLst>
            </p:cNvPr>
            <p:cNvSpPr txBox="1"/>
            <p:nvPr/>
          </p:nvSpPr>
          <p:spPr>
            <a:xfrm>
              <a:off x="150587" y="4872507"/>
              <a:ext cx="1765135" cy="121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050" b="1" dirty="0" err="1"/>
                <a:t>Indicadores</a:t>
              </a:r>
              <a:r>
                <a:rPr lang="en-US" sz="1050" b="1" dirty="0"/>
                <a:t> de </a:t>
              </a:r>
              <a:r>
                <a:rPr lang="en-US" sz="1050" b="1" dirty="0" err="1"/>
                <a:t>estructura</a:t>
              </a:r>
              <a:endParaRPr lang="en-US" sz="1050" b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Estabilidad</a:t>
              </a:r>
              <a:r>
                <a:rPr lang="en-US" sz="900" b="1" i="1" dirty="0"/>
                <a:t> </a:t>
              </a:r>
              <a:r>
                <a:rPr lang="en-US" sz="900" b="1" i="1" dirty="0" err="1"/>
                <a:t>agregada</a:t>
              </a:r>
              <a:endParaRPr lang="en-US" sz="900" b="1" i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Agrietamiento</a:t>
              </a:r>
              <a:r>
                <a:rPr lang="en-US" sz="900" b="1" i="1" dirty="0"/>
                <a:t> del </a:t>
              </a:r>
              <a:r>
                <a:rPr lang="en-US" sz="900" b="1" i="1" dirty="0" err="1"/>
                <a:t>suelo</a:t>
              </a:r>
              <a:endParaRPr lang="en-US" sz="900" b="1" i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Densidad</a:t>
              </a:r>
              <a:r>
                <a:rPr lang="en-US" sz="900" b="1" i="1" dirty="0"/>
                <a:t> a </a:t>
              </a:r>
              <a:r>
                <a:rPr lang="en-US" sz="900" b="1" i="1" dirty="0" err="1"/>
                <a:t>Granel</a:t>
              </a:r>
              <a:endParaRPr lang="en-US" sz="900" b="1" i="1" dirty="0"/>
            </a:p>
          </p:txBody>
        </p:sp>
        <p:sp>
          <p:nvSpPr>
            <p:cNvPr id="16" name="Pesado al 100%" descr="Pesado al 100%">
              <a:extLst>
                <a:ext uri="{FF2B5EF4-FFF2-40B4-BE49-F238E27FC236}">
                  <a16:creationId xmlns:a16="http://schemas.microsoft.com/office/drawing/2014/main" id="{7FDD74FA-73BD-45C1-8554-E099DA166F96}"/>
                </a:ext>
              </a:extLst>
            </p:cNvPr>
            <p:cNvSpPr/>
            <p:nvPr/>
          </p:nvSpPr>
          <p:spPr>
            <a:xfrm>
              <a:off x="2010931" y="4694741"/>
              <a:ext cx="1731134" cy="14774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A1A9D7"/>
                  </a:solidFill>
                </a:ln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0B9A10-1703-4EDA-98DA-2A5431932BB5}"/>
                </a:ext>
              </a:extLst>
            </p:cNvPr>
            <p:cNvSpPr txBox="1"/>
            <p:nvPr/>
          </p:nvSpPr>
          <p:spPr>
            <a:xfrm>
              <a:off x="1995174" y="4847950"/>
              <a:ext cx="1722572" cy="139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050" b="1" dirty="0" err="1"/>
                <a:t>Indicadores</a:t>
              </a:r>
              <a:r>
                <a:rPr lang="en-US" sz="1050" b="1" dirty="0"/>
                <a:t> </a:t>
              </a:r>
              <a:r>
                <a:rPr lang="en-US" sz="1050" b="1" dirty="0" err="1"/>
                <a:t>hidráulicos</a:t>
              </a:r>
              <a:endParaRPr lang="en-US" sz="1050" b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Porosidad</a:t>
              </a:r>
              <a:r>
                <a:rPr lang="en-US" sz="900" b="1" i="1" dirty="0"/>
                <a:t> del </a:t>
              </a:r>
              <a:r>
                <a:rPr lang="en-US" sz="900" b="1" i="1" dirty="0" err="1"/>
                <a:t>suelo</a:t>
              </a:r>
              <a:endParaRPr lang="en-US" sz="900" b="1" i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Infiltración</a:t>
              </a:r>
              <a:endParaRPr lang="en-US" sz="900" b="1" i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Contenido</a:t>
              </a:r>
              <a:r>
                <a:rPr lang="en-US" sz="900" b="1" i="1" dirty="0"/>
                <a:t> de </a:t>
              </a:r>
              <a:r>
                <a:rPr lang="en-US" sz="900" b="1" i="1" dirty="0" err="1"/>
                <a:t>agua</a:t>
              </a:r>
              <a:r>
                <a:rPr lang="en-US" sz="900" b="1" i="1" dirty="0"/>
                <a:t> disponible</a:t>
              </a:r>
            </a:p>
          </p:txBody>
        </p:sp>
        <p:sp>
          <p:nvSpPr>
            <p:cNvPr id="17" name="Pesado al 100%" descr="Pesado al 100%">
              <a:extLst>
                <a:ext uri="{FF2B5EF4-FFF2-40B4-BE49-F238E27FC236}">
                  <a16:creationId xmlns:a16="http://schemas.microsoft.com/office/drawing/2014/main" id="{1A573D60-8BB7-42A2-AE2C-4FD46472B85C}"/>
                </a:ext>
              </a:extLst>
            </p:cNvPr>
            <p:cNvSpPr/>
            <p:nvPr/>
          </p:nvSpPr>
          <p:spPr>
            <a:xfrm>
              <a:off x="3849879" y="4631116"/>
              <a:ext cx="2172253" cy="17952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A1A9D7"/>
                  </a:solidFill>
                </a:ln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DFB0AE-1825-4DBB-B9A9-CB2517CAE0EC}"/>
                </a:ext>
              </a:extLst>
            </p:cNvPr>
            <p:cNvSpPr txBox="1"/>
            <p:nvPr/>
          </p:nvSpPr>
          <p:spPr>
            <a:xfrm>
              <a:off x="3826744" y="4856433"/>
              <a:ext cx="2231785" cy="1497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050" b="1" dirty="0" err="1"/>
                <a:t>Indicadores</a:t>
              </a:r>
              <a:r>
                <a:rPr lang="en-US" sz="1050" b="1" dirty="0"/>
                <a:t> </a:t>
              </a:r>
              <a:r>
                <a:rPr lang="en-US" sz="1050" b="1" dirty="0" err="1"/>
                <a:t>biológicos</a:t>
              </a:r>
              <a:br>
                <a:rPr lang="en-US" sz="800" b="1" dirty="0"/>
              </a:br>
              <a:r>
                <a:rPr lang="en-US" sz="900" b="1" i="1" dirty="0"/>
                <a:t>Materia </a:t>
              </a:r>
              <a:r>
                <a:rPr lang="en-US" sz="900" b="1" i="1" dirty="0" err="1"/>
                <a:t>orgánica</a:t>
              </a:r>
              <a:br>
                <a:rPr lang="en-US" sz="900" b="1" i="1" dirty="0"/>
              </a:br>
              <a:r>
                <a:rPr lang="en-US" sz="900" b="1" i="1" dirty="0" err="1"/>
                <a:t>Respiración</a:t>
              </a:r>
              <a:r>
                <a:rPr lang="en-US" sz="900" b="1" i="1" dirty="0"/>
                <a:t> del </a:t>
              </a:r>
              <a:r>
                <a:rPr lang="en-US" sz="900" b="1" i="1" dirty="0" err="1"/>
                <a:t>suelo</a:t>
              </a:r>
              <a:endParaRPr lang="en-US" sz="900" b="1" i="1" dirty="0"/>
            </a:p>
            <a:p>
              <a:pPr>
                <a:spcBef>
                  <a:spcPts val="300"/>
                </a:spcBef>
              </a:pPr>
              <a:r>
                <a:rPr lang="pt-BR" sz="900" b="1" i="1" dirty="0"/>
                <a:t>Extracelular. actividad enzimática C:N</a:t>
              </a:r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Extracelular</a:t>
              </a:r>
              <a:r>
                <a:rPr lang="en-US" sz="900" b="1" i="1" dirty="0"/>
                <a:t>. </a:t>
              </a:r>
              <a:r>
                <a:rPr lang="en-US" sz="900" b="1" i="1" dirty="0" err="1"/>
                <a:t>actividad</a:t>
              </a:r>
              <a:r>
                <a:rPr lang="en-US" sz="900" b="1" i="1" dirty="0"/>
                <a:t> </a:t>
              </a:r>
              <a:r>
                <a:rPr lang="en-US" sz="900" b="1" i="1" dirty="0" err="1"/>
                <a:t>enzimática</a:t>
              </a:r>
              <a:r>
                <a:rPr lang="en-US" sz="900" b="1" i="1" dirty="0"/>
                <a:t> C:P</a:t>
              </a:r>
            </a:p>
          </p:txBody>
        </p:sp>
        <p:sp>
          <p:nvSpPr>
            <p:cNvPr id="18" name="Pesado al 100%" descr="Pesado al 100%">
              <a:extLst>
                <a:ext uri="{FF2B5EF4-FFF2-40B4-BE49-F238E27FC236}">
                  <a16:creationId xmlns:a16="http://schemas.microsoft.com/office/drawing/2014/main" id="{9CE903AC-74DF-49CD-86C2-6808A97C94E3}"/>
                </a:ext>
              </a:extLst>
            </p:cNvPr>
            <p:cNvSpPr/>
            <p:nvPr/>
          </p:nvSpPr>
          <p:spPr>
            <a:xfrm>
              <a:off x="6109897" y="4636234"/>
              <a:ext cx="1525487" cy="145109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A1A9D7"/>
                  </a:solidFill>
                </a:ln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373A6A-7EE0-441B-BF01-14781C6F048A}"/>
                </a:ext>
              </a:extLst>
            </p:cNvPr>
            <p:cNvSpPr txBox="1"/>
            <p:nvPr/>
          </p:nvSpPr>
          <p:spPr>
            <a:xfrm>
              <a:off x="6087142" y="4832347"/>
              <a:ext cx="1636006" cy="117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050" b="1" dirty="0" err="1"/>
                <a:t>Indicadores</a:t>
              </a:r>
              <a:r>
                <a:rPr lang="en-US" sz="1050" b="1" dirty="0"/>
                <a:t> </a:t>
              </a:r>
              <a:r>
                <a:rPr lang="en-US" sz="1050" b="1" dirty="0" err="1"/>
                <a:t>químicos</a:t>
              </a:r>
              <a:endParaRPr lang="en-US" sz="1050" b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/>
                <a:t>pH del </a:t>
              </a:r>
              <a:r>
                <a:rPr lang="en-US" sz="900" b="1" i="1" dirty="0" err="1"/>
                <a:t>suelo</a:t>
              </a:r>
              <a:endParaRPr lang="en-US" sz="900" b="1" i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Capacidad</a:t>
              </a:r>
              <a:r>
                <a:rPr lang="en-US" sz="900" b="1" i="1" dirty="0"/>
                <a:t> de </a:t>
              </a:r>
              <a:r>
                <a:rPr lang="en-US" sz="900" b="1" i="1" dirty="0" err="1"/>
                <a:t>intercambio</a:t>
              </a:r>
              <a:r>
                <a:rPr lang="en-US" sz="900" b="1" i="1" dirty="0"/>
                <a:t> </a:t>
              </a:r>
              <a:r>
                <a:rPr lang="en-US" sz="900" b="1" i="1" dirty="0" err="1"/>
                <a:t>catiónico</a:t>
              </a:r>
              <a:endParaRPr lang="en-US" sz="900" b="1" i="1" dirty="0"/>
            </a:p>
          </p:txBody>
        </p:sp>
        <p:sp>
          <p:nvSpPr>
            <p:cNvPr id="19" name="Pesado al 100%" descr="Pesado al 100%">
              <a:extLst>
                <a:ext uri="{FF2B5EF4-FFF2-40B4-BE49-F238E27FC236}">
                  <a16:creationId xmlns:a16="http://schemas.microsoft.com/office/drawing/2014/main" id="{87583941-1B76-455E-9C15-91F675BE4313}"/>
                </a:ext>
              </a:extLst>
            </p:cNvPr>
            <p:cNvSpPr/>
            <p:nvPr/>
          </p:nvSpPr>
          <p:spPr>
            <a:xfrm>
              <a:off x="7744009" y="4548653"/>
              <a:ext cx="1819802" cy="19389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A1A9D7"/>
                  </a:solidFill>
                </a:ln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81659F-388A-4CC2-A722-CC13BD4EDF65}"/>
                </a:ext>
              </a:extLst>
            </p:cNvPr>
            <p:cNvSpPr txBox="1"/>
            <p:nvPr/>
          </p:nvSpPr>
          <p:spPr>
            <a:xfrm>
              <a:off x="7786244" y="4648987"/>
              <a:ext cx="1806066" cy="167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050" b="1" dirty="0" err="1"/>
                <a:t>Indicadores</a:t>
              </a:r>
              <a:r>
                <a:rPr lang="en-US" sz="1050" b="1" dirty="0"/>
                <a:t> de </a:t>
              </a:r>
              <a:r>
                <a:rPr lang="en-US" sz="1050" b="1" dirty="0" err="1"/>
                <a:t>fertilidad</a:t>
              </a:r>
              <a:endParaRPr lang="en-US" sz="1050" b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Nitrato</a:t>
              </a:r>
              <a:r>
                <a:rPr lang="en-US" sz="900" b="1" i="1" dirty="0"/>
                <a:t>-N</a:t>
              </a:r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Fósforo</a:t>
              </a:r>
              <a:r>
                <a:rPr lang="en-US" sz="900" b="1" i="1" dirty="0"/>
                <a:t> disponible</a:t>
              </a:r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Potasio</a:t>
              </a:r>
              <a:r>
                <a:rPr lang="en-US" sz="900" b="1" i="1" dirty="0"/>
                <a:t> </a:t>
              </a:r>
              <a:r>
                <a:rPr lang="en-US" sz="900" b="1" i="1" dirty="0" err="1"/>
                <a:t>intercambiable</a:t>
              </a:r>
              <a:endParaRPr lang="en-US" sz="900" b="1" i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/>
                <a:t>Calcio </a:t>
              </a:r>
              <a:r>
                <a:rPr lang="en-US" sz="900" b="1" i="1" dirty="0" err="1"/>
                <a:t>intercambiable</a:t>
              </a:r>
              <a:endParaRPr lang="en-US" sz="900" b="1" i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Magnesio</a:t>
              </a:r>
              <a:r>
                <a:rPr lang="en-US" sz="900" b="1" i="1" dirty="0"/>
                <a:t> </a:t>
              </a:r>
              <a:r>
                <a:rPr lang="en-US" sz="900" b="1" i="1" dirty="0" err="1"/>
                <a:t>intercambiable</a:t>
              </a:r>
              <a:endParaRPr lang="en-US" sz="1400" b="1" i="1" dirty="0"/>
            </a:p>
          </p:txBody>
        </p:sp>
        <p:sp>
          <p:nvSpPr>
            <p:cNvPr id="20" name="Pesado al 100%" descr="Pesado al 100%">
              <a:extLst>
                <a:ext uri="{FF2B5EF4-FFF2-40B4-BE49-F238E27FC236}">
                  <a16:creationId xmlns:a16="http://schemas.microsoft.com/office/drawing/2014/main" id="{9DA32F66-EB7E-44AE-B3AC-268C620EA77D}"/>
                </a:ext>
              </a:extLst>
            </p:cNvPr>
            <p:cNvSpPr/>
            <p:nvPr/>
          </p:nvSpPr>
          <p:spPr>
            <a:xfrm>
              <a:off x="9672437" y="4623763"/>
              <a:ext cx="2489306" cy="13863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A1A9D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A1A9D7"/>
                  </a:solidFill>
                </a:ln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1C51AAA-6A78-4DEB-9863-B6E7972BEA4A}"/>
                </a:ext>
              </a:extLst>
            </p:cNvPr>
            <p:cNvSpPr txBox="1"/>
            <p:nvPr/>
          </p:nvSpPr>
          <p:spPr>
            <a:xfrm>
              <a:off x="9672440" y="4822127"/>
              <a:ext cx="2486590" cy="942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ES" sz="1050" b="1" dirty="0"/>
                <a:t>Indicadores de salinidad </a:t>
              </a:r>
              <a:br>
                <a:rPr lang="es-ES" sz="1050" b="1" dirty="0"/>
              </a:br>
              <a:r>
                <a:rPr lang="es-ES" sz="1050" b="1" dirty="0"/>
                <a:t>y </a:t>
              </a:r>
              <a:r>
                <a:rPr lang="es-ES" sz="1050" b="1" dirty="0" err="1"/>
                <a:t>sodicidad</a:t>
              </a:r>
              <a:endParaRPr lang="en-US" sz="1050" b="1" dirty="0"/>
            </a:p>
            <a:p>
              <a:pPr>
                <a:spcBef>
                  <a:spcPts val="300"/>
                </a:spcBef>
              </a:pPr>
              <a:r>
                <a:rPr lang="en-US" sz="900" b="1" i="1" dirty="0" err="1"/>
                <a:t>Conductividad</a:t>
              </a:r>
              <a:r>
                <a:rPr lang="en-US" sz="900" b="1" i="1" dirty="0"/>
                <a:t> </a:t>
              </a:r>
              <a:r>
                <a:rPr lang="en-US" sz="900" b="1" i="1" dirty="0" err="1"/>
                <a:t>eléctrica</a:t>
              </a:r>
              <a:r>
                <a:rPr lang="en-US" sz="900" b="1" i="1" dirty="0"/>
                <a:t> </a:t>
              </a:r>
              <a:r>
                <a:rPr lang="en-US" sz="900" b="1" i="1" dirty="0" err="1"/>
                <a:t>Porcentaje</a:t>
              </a:r>
              <a:r>
                <a:rPr lang="en-US" sz="900" b="1" i="1" dirty="0"/>
                <a:t> de sodio  </a:t>
              </a:r>
              <a:r>
                <a:rPr lang="en-US" sz="900" b="1" i="1" dirty="0" err="1"/>
                <a:t>intercambiable</a:t>
              </a:r>
              <a:endParaRPr lang="en-US" sz="1050" b="1" i="1" dirty="0"/>
            </a:p>
          </p:txBody>
        </p:sp>
      </p:grpSp>
      <p:sp>
        <p:nvSpPr>
          <p:cNvPr id="4" name="Credit">
            <a:extLst>
              <a:ext uri="{FF2B5EF4-FFF2-40B4-BE49-F238E27FC236}">
                <a16:creationId xmlns:a16="http://schemas.microsoft.com/office/drawing/2014/main" id="{C3754927-ECF5-CA13-1720-0CB1897A9A35}"/>
              </a:ext>
            </a:extLst>
          </p:cNvPr>
          <p:cNvSpPr txBox="1"/>
          <p:nvPr/>
        </p:nvSpPr>
        <p:spPr>
          <a:xfrm>
            <a:off x="9396155" y="5382075"/>
            <a:ext cx="1647190" cy="2349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8890" marR="0">
              <a:lnSpc>
                <a:spcPct val="115000"/>
              </a:lnSpc>
              <a:spcBef>
                <a:spcPts val="100"/>
              </a:spcBef>
              <a:spcAft>
                <a:spcPts val="800"/>
              </a:spcAft>
            </a:pPr>
            <a:r>
              <a:rPr lang="en-US" sz="1100" b="1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Sintim</a:t>
            </a:r>
            <a:r>
              <a:rPr lang="en-US" sz="1100" b="1" kern="1200" spc="-4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</a:t>
            </a:r>
            <a:r>
              <a:rPr lang="en-US" sz="1100" b="1" kern="1200" spc="-15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al.,</a:t>
            </a:r>
            <a:r>
              <a:rPr lang="en-US" sz="1100" b="1" kern="1200" spc="-25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200" spc="-2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2019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9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0E41BA-E15E-4595-8810-E79F5D46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0" dirty="0" err="1">
                <a:latin typeface="+mj-lt"/>
                <a:cs typeface="Arial" panose="020B0604020202020204" pitchFamily="34" charset="0"/>
              </a:rPr>
              <a:t>Experimento</a:t>
            </a:r>
            <a:r>
              <a:rPr lang="en-US" sz="3600" kern="0" spc="-8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kern="0" spc="-80" dirty="0" err="1">
                <a:latin typeface="+mj-lt"/>
                <a:cs typeface="Arial" panose="020B0604020202020204" pitchFamily="34" charset="0"/>
              </a:rPr>
              <a:t>e</a:t>
            </a:r>
            <a:r>
              <a:rPr lang="en-US" sz="3600" kern="0" dirty="0" err="1">
                <a:latin typeface="+mj-lt"/>
                <a:cs typeface="Arial" panose="020B0604020202020204" pitchFamily="34" charset="0"/>
              </a:rPr>
              <a:t>n</a:t>
            </a:r>
            <a:r>
              <a:rPr lang="en-US" sz="3600" kern="0" spc="-9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kern="0" spc="-10" dirty="0">
                <a:latin typeface="+mj-lt"/>
                <a:cs typeface="Arial" panose="020B0604020202020204" pitchFamily="34" charset="0"/>
              </a:rPr>
              <a:t>Campo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DF770-D1AB-4DEC-8C2E-370483BABF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6565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469265" algn="l"/>
              </a:tabLst>
            </a:pPr>
            <a:r>
              <a:rPr lang="es-ES" sz="1600" dirty="0"/>
              <a:t>Parámetros del suelo medidos en primavera y otoño en el año 2 y 4 del estudio</a:t>
            </a:r>
            <a:endParaRPr lang="es-US" sz="1600" dirty="0"/>
          </a:p>
          <a:p>
            <a:pPr marL="809625" lvl="1" indent="-339725">
              <a:lnSpc>
                <a:spcPct val="100000"/>
              </a:lnSpc>
              <a:spcBef>
                <a:spcPts val="340"/>
              </a:spcBef>
              <a:buClr>
                <a:srgbClr val="009900"/>
              </a:buClr>
              <a:buFont typeface="Arial"/>
              <a:buChar char="•"/>
              <a:tabLst>
                <a:tab pos="809625" algn="l"/>
              </a:tabLst>
            </a:pPr>
            <a:r>
              <a:rPr lang="es-US" sz="1600" dirty="0"/>
              <a:t>pH</a:t>
            </a:r>
          </a:p>
          <a:p>
            <a:pPr marL="809625" lvl="1" indent="-339725">
              <a:lnSpc>
                <a:spcPct val="100000"/>
              </a:lnSpc>
              <a:spcBef>
                <a:spcPts val="220"/>
              </a:spcBef>
              <a:buClr>
                <a:srgbClr val="009900"/>
              </a:buClr>
              <a:buFont typeface="Arial"/>
              <a:buChar char="•"/>
              <a:tabLst>
                <a:tab pos="809625" algn="l"/>
              </a:tabLst>
            </a:pPr>
            <a:r>
              <a:rPr lang="es-US" sz="1600" dirty="0"/>
              <a:t>Materia orgánica</a:t>
            </a:r>
          </a:p>
          <a:p>
            <a:pPr marL="809625" lvl="1" indent="-339725">
              <a:lnSpc>
                <a:spcPct val="100000"/>
              </a:lnSpc>
              <a:spcBef>
                <a:spcPts val="200"/>
              </a:spcBef>
              <a:buClr>
                <a:srgbClr val="009900"/>
              </a:buClr>
              <a:buFont typeface="Arial"/>
              <a:buChar char="•"/>
              <a:tabLst>
                <a:tab pos="809625" algn="l"/>
              </a:tabLst>
            </a:pPr>
            <a:r>
              <a:rPr lang="es-US" sz="1600" dirty="0"/>
              <a:t>Nutrientes (N, P, K, etc.)</a:t>
            </a:r>
          </a:p>
          <a:p>
            <a:pPr marL="809625" lvl="1" indent="-339725">
              <a:lnSpc>
                <a:spcPct val="100000"/>
              </a:lnSpc>
              <a:spcBef>
                <a:spcPts val="220"/>
              </a:spcBef>
              <a:buClr>
                <a:srgbClr val="009900"/>
              </a:buClr>
              <a:buFont typeface="Arial"/>
              <a:buChar char="•"/>
              <a:tabLst>
                <a:tab pos="809625" algn="l"/>
              </a:tabLst>
            </a:pPr>
            <a:r>
              <a:rPr lang="es-US" sz="1600" dirty="0"/>
              <a:t>Densidad aparente del suelo</a:t>
            </a:r>
          </a:p>
          <a:p>
            <a:pPr marL="809625" lvl="1" indent="-339725">
              <a:lnSpc>
                <a:spcPct val="100000"/>
              </a:lnSpc>
              <a:spcBef>
                <a:spcPts val="200"/>
              </a:spcBef>
              <a:buClr>
                <a:srgbClr val="009900"/>
              </a:buClr>
              <a:buFont typeface="Arial"/>
              <a:buChar char="•"/>
              <a:tabLst>
                <a:tab pos="809625" algn="l"/>
              </a:tabLst>
            </a:pPr>
            <a:r>
              <a:rPr lang="es-US" sz="1600" dirty="0"/>
              <a:t>Estabilidad de agregados</a:t>
            </a:r>
          </a:p>
          <a:p>
            <a:pPr marL="809625" lvl="1" indent="-339725">
              <a:lnSpc>
                <a:spcPct val="100000"/>
              </a:lnSpc>
              <a:spcBef>
                <a:spcPts val="200"/>
              </a:spcBef>
              <a:buClr>
                <a:srgbClr val="009900"/>
              </a:buClr>
              <a:buFont typeface="Arial"/>
              <a:buChar char="•"/>
              <a:tabLst>
                <a:tab pos="809625" algn="l"/>
              </a:tabLst>
            </a:pPr>
            <a:r>
              <a:rPr lang="en-US" sz="1600" dirty="0" err="1"/>
              <a:t>Disolución</a:t>
            </a:r>
            <a:r>
              <a:rPr lang="en-US" sz="1600" dirty="0"/>
              <a:t> de </a:t>
            </a:r>
            <a:r>
              <a:rPr lang="en-US" sz="1600" dirty="0" err="1"/>
              <a:t>terrones</a:t>
            </a:r>
            <a:r>
              <a:rPr lang="en-US" sz="1600" dirty="0"/>
              <a:t> de </a:t>
            </a:r>
            <a:r>
              <a:rPr lang="en-US" sz="1600" dirty="0" err="1"/>
              <a:t>suelo</a:t>
            </a:r>
            <a:endParaRPr lang="es-US" sz="1600" dirty="0"/>
          </a:p>
          <a:p>
            <a:pPr marL="809625" lvl="1" indent="-339725">
              <a:lnSpc>
                <a:spcPct val="100000"/>
              </a:lnSpc>
              <a:spcBef>
                <a:spcPts val="220"/>
              </a:spcBef>
              <a:buClr>
                <a:srgbClr val="009900"/>
              </a:buClr>
              <a:buFont typeface="Arial"/>
              <a:buChar char="•"/>
              <a:tabLst>
                <a:tab pos="809625" algn="l"/>
              </a:tabLst>
            </a:pPr>
            <a:r>
              <a:rPr lang="es-US" sz="1600" dirty="0"/>
              <a:t>Respiración</a:t>
            </a:r>
          </a:p>
          <a:p>
            <a:pPr marL="809625" lvl="1" indent="-339725">
              <a:lnSpc>
                <a:spcPct val="100000"/>
              </a:lnSpc>
              <a:spcBef>
                <a:spcPts val="200"/>
              </a:spcBef>
              <a:buClr>
                <a:srgbClr val="009900"/>
              </a:buClr>
              <a:buFont typeface="Arial"/>
              <a:buChar char="•"/>
              <a:tabLst>
                <a:tab pos="809625" algn="l"/>
              </a:tabLst>
            </a:pPr>
            <a:r>
              <a:rPr lang="es-US" sz="1600" dirty="0"/>
              <a:t>Resistencia a la penetración</a:t>
            </a:r>
          </a:p>
          <a:p>
            <a:pPr marL="809625" lvl="1" indent="-339725">
              <a:lnSpc>
                <a:spcPct val="100000"/>
              </a:lnSpc>
              <a:spcBef>
                <a:spcPts val="220"/>
              </a:spcBef>
              <a:buClr>
                <a:srgbClr val="009900"/>
              </a:buClr>
              <a:buFont typeface="Arial"/>
              <a:buChar char="•"/>
              <a:tabLst>
                <a:tab pos="809625" algn="l"/>
              </a:tabLst>
            </a:pPr>
            <a:r>
              <a:rPr lang="es-US" sz="1600" dirty="0"/>
              <a:t>Infiltración</a:t>
            </a:r>
          </a:p>
          <a:p>
            <a:pPr marL="457200" indent="-456565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469265" algn="l"/>
              </a:tabLst>
            </a:pPr>
            <a:r>
              <a:rPr lang="es-US" sz="1600" dirty="0"/>
              <a:t>El sitio y el tiempo tuvieron mayor impacto en las variables de salud del suelo</a:t>
            </a:r>
            <a:endParaRPr lang="en-US" sz="1600" dirty="0"/>
          </a:p>
        </p:txBody>
      </p:sp>
      <p:pic>
        <p:nvPicPr>
          <p:cNvPr id="8" name="Content Placeholder 7" descr="Two scientists in the field taking soil samples for analysis.">
            <a:extLst>
              <a:ext uri="{FF2B5EF4-FFF2-40B4-BE49-F238E27FC236}">
                <a16:creationId xmlns:a16="http://schemas.microsoft.com/office/drawing/2014/main" id="{D3D1B930-C5E5-4EF7-92EB-B4A8C8466F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7284" y="1671506"/>
            <a:ext cx="451143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3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E9E8-E8B7-49F9-AB3A-BE570B87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tx1"/>
                </a:solidFill>
                <a:cs typeface="Arial" panose="020B0604020202020204" pitchFamily="34" charset="0"/>
              </a:rPr>
              <a:t>Comunidades</a:t>
            </a:r>
            <a:r>
              <a:rPr lang="en-US" sz="3600" b="1" spc="-12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600" b="1" spc="-10" dirty="0" err="1">
                <a:solidFill>
                  <a:schemeClr val="tx1"/>
                </a:solidFill>
                <a:cs typeface="Arial" panose="020B0604020202020204" pitchFamily="34" charset="0"/>
              </a:rPr>
              <a:t>Microbianas</a:t>
            </a:r>
            <a:r>
              <a:rPr lang="en-US" sz="3600" b="1" spc="-13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cs typeface="Arial" panose="020B0604020202020204" pitchFamily="34" charset="0"/>
              </a:rPr>
              <a:t>del</a:t>
            </a:r>
            <a:r>
              <a:rPr lang="en-US" sz="3600" b="1" spc="-114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600" b="1" spc="-10" dirty="0" err="1">
                <a:solidFill>
                  <a:schemeClr val="tx1"/>
                </a:solidFill>
                <a:cs typeface="Arial" panose="020B0604020202020204" pitchFamily="34" charset="0"/>
              </a:rPr>
              <a:t>Suelo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Chart" descr="Scatter plots showing that the microbial population variated largely by season compared to the different treatments at both locations (Tennessee and Washington) between 2015-2017.">
            <a:extLst>
              <a:ext uri="{FF2B5EF4-FFF2-40B4-BE49-F238E27FC236}">
                <a16:creationId xmlns:a16="http://schemas.microsoft.com/office/drawing/2014/main" id="{EF506756-E34B-40BD-9D82-955FA96D69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53283"/>
            <a:ext cx="10058400" cy="3081383"/>
          </a:xfrm>
          <a:solidFill>
            <a:schemeClr val="bg1"/>
          </a:solidFill>
        </p:spPr>
      </p:pic>
      <p:sp>
        <p:nvSpPr>
          <p:cNvPr id="16" name="Citation">
            <a:extLst>
              <a:ext uri="{FF2B5EF4-FFF2-40B4-BE49-F238E27FC236}">
                <a16:creationId xmlns:a16="http://schemas.microsoft.com/office/drawing/2014/main" id="{B69389C4-71CB-4176-9B21-616F335C0CF5}"/>
              </a:ext>
            </a:extLst>
          </p:cNvPr>
          <p:cNvSpPr txBox="1"/>
          <p:nvPr/>
        </p:nvSpPr>
        <p:spPr>
          <a:xfrm>
            <a:off x="5111826" y="4096185"/>
            <a:ext cx="6103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5"/>
              </a:spcBef>
            </a:pPr>
            <a:r>
              <a:rPr lang="en-US" sz="1200" i="1" spc="-1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Bandopadhyay</a:t>
            </a:r>
            <a:r>
              <a:rPr lang="en-US" sz="1200" i="1" spc="-5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et</a:t>
            </a:r>
            <a:r>
              <a:rPr lang="en-US" sz="1200" i="1" spc="-1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al.,</a:t>
            </a:r>
            <a:r>
              <a:rPr lang="en-US" sz="1200" i="1" spc="-2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2020</a:t>
            </a:r>
            <a:endParaRPr lang="en-US" sz="1200" i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48247-D738-43D5-9583-0FA0E4E54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39" y="4264025"/>
            <a:ext cx="10576561" cy="14695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1600" spc="-10" dirty="0">
                <a:latin typeface="+mj-lt"/>
                <a:cs typeface="Arial" panose="020B0604020202020204" pitchFamily="34" charset="0"/>
              </a:rPr>
              <a:t>Resultados</a:t>
            </a:r>
            <a:r>
              <a:rPr lang="es-ES" sz="1600" spc="-2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de</a:t>
            </a:r>
            <a:r>
              <a:rPr lang="es-ES" sz="1600" spc="-3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análisis</a:t>
            </a:r>
            <a:r>
              <a:rPr lang="es-ES" sz="1600" spc="-5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de</a:t>
            </a:r>
            <a:r>
              <a:rPr lang="es-ES" sz="1600" spc="-3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spc="-10" dirty="0">
                <a:latin typeface="+mj-lt"/>
                <a:cs typeface="Arial" panose="020B0604020202020204" pitchFamily="34" charset="0"/>
              </a:rPr>
              <a:t>componentes</a:t>
            </a:r>
            <a:r>
              <a:rPr lang="es-ES" sz="1600" spc="1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spc="-10" dirty="0">
                <a:latin typeface="+mj-lt"/>
                <a:cs typeface="Arial" panose="020B0604020202020204" pitchFamily="34" charset="0"/>
              </a:rPr>
              <a:t>principales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299085" algn="l"/>
              </a:tabLst>
            </a:pPr>
            <a:r>
              <a:rPr lang="es-ES" sz="1600" spc="-10" dirty="0">
                <a:latin typeface="+mj-lt"/>
                <a:cs typeface="Arial" panose="020B0604020202020204" pitchFamily="34" charset="0"/>
              </a:rPr>
              <a:t>Diferentes</a:t>
            </a:r>
            <a:r>
              <a:rPr lang="es-ES" sz="1600" spc="-6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colores</a:t>
            </a:r>
            <a:r>
              <a:rPr lang="es-ES" sz="1600" spc="-5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spc="-10" dirty="0">
                <a:latin typeface="+mj-lt"/>
                <a:cs typeface="Arial" panose="020B0604020202020204" pitchFamily="34" charset="0"/>
              </a:rPr>
              <a:t>representan</a:t>
            </a:r>
            <a:r>
              <a:rPr lang="es-ES" sz="1600" spc="-5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spc="-10" dirty="0">
                <a:latin typeface="+mj-lt"/>
                <a:cs typeface="Arial" panose="020B0604020202020204" pitchFamily="34" charset="0"/>
              </a:rPr>
              <a:t>diferentes</a:t>
            </a:r>
            <a:r>
              <a:rPr lang="es-ES" sz="1600" spc="-5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años</a:t>
            </a:r>
            <a:r>
              <a:rPr lang="es-ES" sz="1600" spc="-5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/</a:t>
            </a:r>
            <a:r>
              <a:rPr lang="es-ES" sz="1600" spc="-8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spc="-10" dirty="0">
                <a:latin typeface="+mj-lt"/>
                <a:cs typeface="Arial" panose="020B0604020202020204" pitchFamily="34" charset="0"/>
              </a:rPr>
              <a:t>estaciones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299085" algn="l"/>
              </a:tabLst>
            </a:pPr>
            <a:r>
              <a:rPr lang="es-ES" sz="1600" dirty="0">
                <a:latin typeface="+mj-lt"/>
                <a:cs typeface="Arial" panose="020B0604020202020204" pitchFamily="34" charset="0"/>
              </a:rPr>
              <a:t>Cada</a:t>
            </a:r>
            <a:r>
              <a:rPr lang="es-ES" sz="1600" spc="-5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punto</a:t>
            </a:r>
            <a:r>
              <a:rPr lang="es-ES" sz="1600" spc="-5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spc="-10" dirty="0">
                <a:latin typeface="+mj-lt"/>
                <a:cs typeface="Arial" panose="020B0604020202020204" pitchFamily="34" charset="0"/>
              </a:rPr>
              <a:t>representa</a:t>
            </a:r>
            <a:r>
              <a:rPr lang="es-ES" sz="1600" spc="-4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una</a:t>
            </a:r>
            <a:r>
              <a:rPr lang="es-ES" sz="1600" spc="-4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comunidad,</a:t>
            </a:r>
            <a:r>
              <a:rPr lang="es-ES" sz="1600" spc="-2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cuanto</a:t>
            </a:r>
            <a:r>
              <a:rPr lang="es-ES" sz="1600" spc="-5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más</a:t>
            </a:r>
            <a:r>
              <a:rPr lang="es-ES" sz="1600" spc="-6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juntos,</a:t>
            </a:r>
            <a:r>
              <a:rPr lang="es-ES" sz="1600" spc="-5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mayor </a:t>
            </a:r>
            <a:r>
              <a:rPr lang="es-ES" sz="1600" dirty="0" err="1">
                <a:latin typeface="+mj-lt"/>
                <a:cs typeface="Arial" panose="020B0604020202020204" pitchFamily="34" charset="0"/>
              </a:rPr>
              <a:t>similaridad</a:t>
            </a:r>
            <a:r>
              <a:rPr lang="es-ES" sz="1600" spc="-2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299085" algn="l"/>
              </a:tabLst>
            </a:pPr>
            <a:r>
              <a:rPr lang="es-ES" sz="1600" dirty="0">
                <a:latin typeface="+mj-lt"/>
                <a:cs typeface="Arial" panose="020B0604020202020204" pitchFamily="34" charset="0"/>
              </a:rPr>
              <a:t>Las</a:t>
            </a:r>
            <a:r>
              <a:rPr lang="es-ES" sz="1600" spc="-4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comunidades</a:t>
            </a:r>
            <a:r>
              <a:rPr lang="es-ES" sz="1600" spc="-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se</a:t>
            </a:r>
            <a:r>
              <a:rPr lang="es-ES" sz="1600" spc="-3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asocian</a:t>
            </a:r>
            <a:r>
              <a:rPr lang="es-ES" sz="1600" spc="-4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más</a:t>
            </a:r>
            <a:r>
              <a:rPr lang="es-ES" sz="1600" spc="-4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con</a:t>
            </a:r>
            <a:r>
              <a:rPr lang="es-ES" sz="1600" spc="-2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el</a:t>
            </a:r>
            <a:r>
              <a:rPr lang="es-ES" sz="1600" spc="-4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spc="-10" dirty="0">
                <a:latin typeface="+mj-lt"/>
                <a:cs typeface="Arial" panose="020B0604020202020204" pitchFamily="34" charset="0"/>
              </a:rPr>
              <a:t>año/temporada</a:t>
            </a:r>
            <a:r>
              <a:rPr lang="es-ES" sz="1600" spc="2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y</a:t>
            </a:r>
            <a:r>
              <a:rPr lang="es-ES" sz="1600" spc="-5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menos</a:t>
            </a:r>
            <a:r>
              <a:rPr lang="es-ES" sz="1600" spc="-2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con</a:t>
            </a:r>
            <a:r>
              <a:rPr lang="es-ES" sz="1600" spc="-2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el</a:t>
            </a:r>
            <a:r>
              <a:rPr lang="es-ES" sz="1600" spc="-45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600" spc="-10" dirty="0">
                <a:latin typeface="+mj-lt"/>
                <a:cs typeface="Arial" panose="020B0604020202020204" pitchFamily="34" charset="0"/>
              </a:rPr>
              <a:t>tratamiento</a:t>
            </a:r>
            <a:endParaRPr lang="es-ES" sz="1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6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0F91CF1-924E-4037-AF0D-F4A6318C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0" dirty="0">
                <a:latin typeface="+mj-lt"/>
                <a:cs typeface="Arial" panose="020B0604020202020204" pitchFamily="34" charset="0"/>
              </a:rPr>
              <a:t>Materia</a:t>
            </a:r>
            <a:r>
              <a:rPr lang="en-US" sz="3600" kern="0" spc="-14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kern="0" spc="-10" dirty="0" err="1">
                <a:latin typeface="+mj-lt"/>
                <a:cs typeface="Arial" panose="020B0604020202020204" pitchFamily="34" charset="0"/>
              </a:rPr>
              <a:t>Orgánica</a:t>
            </a:r>
            <a:r>
              <a:rPr lang="en-US" sz="3600" kern="0" spc="-165" dirty="0">
                <a:latin typeface="+mj-lt"/>
                <a:cs typeface="Arial" panose="020B0604020202020204" pitchFamily="34" charset="0"/>
              </a:rPr>
              <a:t> d</a:t>
            </a:r>
            <a:r>
              <a:rPr lang="en-US" sz="3600" kern="0" dirty="0">
                <a:latin typeface="+mj-lt"/>
                <a:cs typeface="Arial" panose="020B0604020202020204" pitchFamily="34" charset="0"/>
              </a:rPr>
              <a:t>el</a:t>
            </a:r>
            <a:r>
              <a:rPr lang="en-US" sz="3600" kern="0" spc="-14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kern="0" spc="-10" dirty="0" err="1">
                <a:latin typeface="+mj-lt"/>
                <a:cs typeface="Arial" panose="020B0604020202020204" pitchFamily="34" charset="0"/>
              </a:rPr>
              <a:t>Suelo</a:t>
            </a:r>
            <a:endParaRPr lang="en-US" dirty="0"/>
          </a:p>
        </p:txBody>
      </p:sp>
      <p:sp>
        <p:nvSpPr>
          <p:cNvPr id="5" name="2015-2018">
            <a:extLst>
              <a:ext uri="{FF2B5EF4-FFF2-40B4-BE49-F238E27FC236}">
                <a16:creationId xmlns:a16="http://schemas.microsoft.com/office/drawing/2014/main" id="{3AFED0A8-1A7B-6B39-166E-987F30178556}"/>
              </a:ext>
            </a:extLst>
          </p:cNvPr>
          <p:cNvSpPr txBox="1"/>
          <p:nvPr/>
        </p:nvSpPr>
        <p:spPr>
          <a:xfrm>
            <a:off x="9108440" y="1109980"/>
            <a:ext cx="1899920" cy="5232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41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90"/>
              </a:spcBef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2015-2018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8" name="Chart (Knoxville, TN; Mount Vernon, WA)" descr="No differences were found at each site (Knoxville, Tennessee and Mount Vernon, Washington) due to the treatment (no mulch, and 4 different mulch treatments) for the four sampling dates from Fall 2015 to Fall 2018.">
            <a:extLst>
              <a:ext uri="{FF2B5EF4-FFF2-40B4-BE49-F238E27FC236}">
                <a16:creationId xmlns:a16="http://schemas.microsoft.com/office/drawing/2014/main" id="{D8A82AEE-4E3E-40D2-AF7B-4181094B1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137" y="1668491"/>
            <a:ext cx="9217951" cy="3743268"/>
          </a:xfrm>
          <a:prstGeom prst="rect">
            <a:avLst/>
          </a:prstGeom>
        </p:spPr>
      </p:pic>
      <p:sp>
        <p:nvSpPr>
          <p:cNvPr id="3" name="Sintim et al 2021">
            <a:extLst>
              <a:ext uri="{FF2B5EF4-FFF2-40B4-BE49-F238E27FC236}">
                <a16:creationId xmlns:a16="http://schemas.microsoft.com/office/drawing/2014/main" id="{4727D0E2-9DFE-4783-0DDA-4B80E4D7AAAC}"/>
              </a:ext>
            </a:extLst>
          </p:cNvPr>
          <p:cNvSpPr txBox="1"/>
          <p:nvPr/>
        </p:nvSpPr>
        <p:spPr>
          <a:xfrm>
            <a:off x="9317382" y="5352108"/>
            <a:ext cx="231712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Sintim</a:t>
            </a:r>
            <a:r>
              <a:rPr sz="1600" b="1" spc="-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6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sz="1600" b="1" spc="-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0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9ADB56-D455-466F-AC75-7BC8BEFE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0" dirty="0" err="1">
                <a:latin typeface="+mj-lt"/>
                <a:cs typeface="Arial" panose="020B0604020202020204" pitchFamily="34" charset="0"/>
              </a:rPr>
              <a:t>Mensajes</a:t>
            </a:r>
            <a:r>
              <a:rPr lang="en-US" sz="3600" kern="0" spc="-14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kern="0" spc="-10" dirty="0" err="1">
                <a:latin typeface="+mj-lt"/>
                <a:cs typeface="Arial" panose="020B0604020202020204" pitchFamily="34" charset="0"/>
              </a:rPr>
              <a:t>Principales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0FBB3E-7188-4D9F-B4A0-CAAD1F2E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marR="5715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299720" algn="l"/>
              </a:tabLst>
            </a:pPr>
            <a:r>
              <a:rPr lang="es-ES" sz="1600" dirty="0">
                <a:cs typeface="Arial" panose="020B0604020202020204" pitchFamily="34" charset="0"/>
              </a:rPr>
              <a:t>El</a:t>
            </a:r>
            <a:r>
              <a:rPr lang="es-ES" sz="1600" spc="-5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uso</a:t>
            </a:r>
            <a:r>
              <a:rPr lang="es-ES" sz="1600" spc="-45" dirty="0">
                <a:cs typeface="Arial" panose="020B0604020202020204" pitchFamily="34" charset="0"/>
              </a:rPr>
              <a:t> de </a:t>
            </a:r>
            <a:r>
              <a:rPr lang="es-ES" sz="1600" dirty="0">
                <a:cs typeface="Arial" panose="020B0604020202020204" pitchFamily="34" charset="0"/>
              </a:rPr>
              <a:t>diversos </a:t>
            </a:r>
            <a:r>
              <a:rPr lang="es-ES" sz="1600" spc="-10" dirty="0">
                <a:cs typeface="Arial" panose="020B0604020202020204" pitchFamily="34" charset="0"/>
              </a:rPr>
              <a:t>productos</a:t>
            </a:r>
            <a:r>
              <a:rPr lang="es-ES" sz="1600" spc="-60" dirty="0">
                <a:cs typeface="Arial" panose="020B0604020202020204" pitchFamily="34" charset="0"/>
              </a:rPr>
              <a:t> </a:t>
            </a:r>
            <a:r>
              <a:rPr lang="es-ES" sz="1600" dirty="0" err="1">
                <a:cs typeface="Arial" panose="020B0604020202020204" pitchFamily="34" charset="0"/>
              </a:rPr>
              <a:t>BDM</a:t>
            </a:r>
            <a:r>
              <a:rPr lang="es-ES" sz="1600" spc="-50" dirty="0">
                <a:cs typeface="Arial" panose="020B0604020202020204" pitchFamily="34" charset="0"/>
              </a:rPr>
              <a:t> no afectó </a:t>
            </a:r>
            <a:r>
              <a:rPr lang="es-ES" sz="1600" spc="-20" dirty="0">
                <a:cs typeface="Arial" panose="020B0604020202020204" pitchFamily="34" charset="0"/>
              </a:rPr>
              <a:t>negativamente</a:t>
            </a:r>
            <a:r>
              <a:rPr lang="es-ES" sz="1600" spc="-35" dirty="0">
                <a:cs typeface="Arial" panose="020B0604020202020204" pitchFamily="34" charset="0"/>
              </a:rPr>
              <a:t> </a:t>
            </a:r>
            <a:r>
              <a:rPr lang="es-ES" sz="1600" spc="-25" dirty="0">
                <a:cs typeface="Arial" panose="020B0604020202020204" pitchFamily="34" charset="0"/>
              </a:rPr>
              <a:t>la </a:t>
            </a:r>
            <a:r>
              <a:rPr lang="es-ES" sz="1600" dirty="0">
                <a:cs typeface="Arial" panose="020B0604020202020204" pitchFamily="34" charset="0"/>
              </a:rPr>
              <a:t>salud</a:t>
            </a:r>
            <a:r>
              <a:rPr lang="es-ES" sz="1600" spc="-4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general</a:t>
            </a:r>
            <a:r>
              <a:rPr lang="es-ES" sz="1600" spc="-3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del</a:t>
            </a:r>
            <a:r>
              <a:rPr lang="es-ES" sz="1600" spc="-5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suelo</a:t>
            </a:r>
            <a:r>
              <a:rPr lang="es-ES" sz="1600" spc="-45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durante</a:t>
            </a:r>
            <a:r>
              <a:rPr lang="es-ES" sz="1600" spc="-6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un</a:t>
            </a:r>
            <a:r>
              <a:rPr lang="es-ES" sz="1600" spc="-2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período</a:t>
            </a:r>
            <a:r>
              <a:rPr lang="es-ES" sz="1600" spc="-6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de</a:t>
            </a:r>
            <a:r>
              <a:rPr lang="es-ES" sz="1600" spc="-3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2</a:t>
            </a:r>
            <a:r>
              <a:rPr lang="es-ES" sz="1600" spc="-4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a</a:t>
            </a:r>
            <a:r>
              <a:rPr lang="es-ES" sz="1600" spc="-5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4</a:t>
            </a:r>
            <a:r>
              <a:rPr lang="es-ES" sz="1600" spc="-40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años.</a:t>
            </a:r>
          </a:p>
          <a:p>
            <a:pPr marL="457200" marR="5715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299720" algn="l"/>
              </a:tabLst>
            </a:pPr>
            <a:r>
              <a:rPr lang="es-ES" sz="1600" dirty="0">
                <a:cs typeface="Arial" panose="020B0604020202020204" pitchFamily="34" charset="0"/>
              </a:rPr>
              <a:t>Los</a:t>
            </a:r>
            <a:r>
              <a:rPr lang="es-ES" sz="1600" spc="-35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parámetros</a:t>
            </a:r>
            <a:r>
              <a:rPr lang="es-ES" sz="1600" spc="-5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de</a:t>
            </a:r>
            <a:r>
              <a:rPr lang="es-ES" sz="1600" spc="-4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salud</a:t>
            </a:r>
            <a:r>
              <a:rPr lang="es-ES" sz="1600" spc="-5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del</a:t>
            </a:r>
            <a:r>
              <a:rPr lang="es-ES" sz="1600" spc="-6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suelo</a:t>
            </a:r>
            <a:r>
              <a:rPr lang="es-ES" sz="1600" spc="-60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variaron</a:t>
            </a:r>
            <a:r>
              <a:rPr lang="es-ES" sz="1600" spc="-3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más</a:t>
            </a:r>
            <a:r>
              <a:rPr lang="es-ES" sz="1600" spc="-5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entre</a:t>
            </a:r>
            <a:r>
              <a:rPr lang="es-ES" sz="1600" spc="-5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los</a:t>
            </a:r>
            <a:r>
              <a:rPr lang="es-ES" sz="1600" spc="-70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sitios </a:t>
            </a:r>
            <a:r>
              <a:rPr lang="es-ES" sz="1600" spc="-20" dirty="0">
                <a:cs typeface="Arial" panose="020B0604020202020204" pitchFamily="34" charset="0"/>
              </a:rPr>
              <a:t>(Washington</a:t>
            </a:r>
            <a:r>
              <a:rPr lang="es-ES" sz="1600" spc="-45" dirty="0">
                <a:cs typeface="Arial" panose="020B0604020202020204" pitchFamily="34" charset="0"/>
              </a:rPr>
              <a:t> </a:t>
            </a:r>
            <a:r>
              <a:rPr lang="es-ES" sz="1600" dirty="0" err="1">
                <a:cs typeface="Arial" panose="020B0604020202020204" pitchFamily="34" charset="0"/>
              </a:rPr>
              <a:t>vrs</a:t>
            </a:r>
            <a:r>
              <a:rPr lang="es-ES" sz="1600" spc="-25" dirty="0">
                <a:cs typeface="Arial" panose="020B0604020202020204" pitchFamily="34" charset="0"/>
              </a:rPr>
              <a:t> Tennessee)</a:t>
            </a:r>
            <a:r>
              <a:rPr lang="es-ES" sz="1600" spc="-3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y</a:t>
            </a:r>
            <a:r>
              <a:rPr lang="es-ES" sz="1600" spc="-2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la</a:t>
            </a:r>
            <a:r>
              <a:rPr lang="es-ES" sz="1600" spc="-75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temporada</a:t>
            </a:r>
            <a:r>
              <a:rPr lang="es-ES" sz="1600" spc="-50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(primavera</a:t>
            </a:r>
            <a:r>
              <a:rPr lang="es-ES" sz="1600" spc="-50" dirty="0">
                <a:cs typeface="Arial" panose="020B0604020202020204" pitchFamily="34" charset="0"/>
              </a:rPr>
              <a:t> </a:t>
            </a:r>
            <a:r>
              <a:rPr lang="es-ES" sz="1600" dirty="0" err="1">
                <a:cs typeface="Arial" panose="020B0604020202020204" pitchFamily="34" charset="0"/>
              </a:rPr>
              <a:t>vrs</a:t>
            </a:r>
            <a:r>
              <a:rPr lang="es-ES" sz="1600" spc="-25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otoño)</a:t>
            </a:r>
          </a:p>
          <a:p>
            <a:pPr marL="457200" marR="5715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299720" algn="l"/>
              </a:tabLst>
            </a:pPr>
            <a:r>
              <a:rPr lang="es-ES" sz="1600" spc="-10" dirty="0">
                <a:cs typeface="Arial" panose="020B0604020202020204" pitchFamily="34" charset="0"/>
              </a:rPr>
              <a:t>El uso de </a:t>
            </a:r>
            <a:r>
              <a:rPr lang="es-ES" sz="1600" spc="-10" dirty="0" err="1">
                <a:cs typeface="Arial" panose="020B0604020202020204" pitchFamily="34" charset="0"/>
              </a:rPr>
              <a:t>BDM</a:t>
            </a:r>
            <a:r>
              <a:rPr lang="es-ES" sz="1600" spc="-10" dirty="0">
                <a:cs typeface="Arial" panose="020B0604020202020204" pitchFamily="34" charset="0"/>
              </a:rPr>
              <a:t> puede ayudar a minimizar la lixiviación de nitratos al promover el crecimiento y la absorción de nitratos de las plantas</a:t>
            </a:r>
          </a:p>
          <a:p>
            <a:pPr marL="457200" marR="5715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299720" algn="l"/>
              </a:tabLst>
            </a:pPr>
            <a:r>
              <a:rPr lang="es-ES" sz="1600" dirty="0">
                <a:cs typeface="Arial" panose="020B0604020202020204" pitchFamily="34" charset="0"/>
              </a:rPr>
              <a:t>En</a:t>
            </a:r>
            <a:r>
              <a:rPr lang="es-ES" sz="1600" spc="-55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general,</a:t>
            </a:r>
            <a:r>
              <a:rPr lang="es-ES" sz="1600" spc="-75" dirty="0">
                <a:cs typeface="Arial" panose="020B0604020202020204" pitchFamily="34" charset="0"/>
              </a:rPr>
              <a:t> </a:t>
            </a:r>
            <a:r>
              <a:rPr lang="es-ES" sz="1600" dirty="0" err="1">
                <a:cs typeface="Arial" panose="020B0604020202020204" pitchFamily="34" charset="0"/>
              </a:rPr>
              <a:t>BDM</a:t>
            </a:r>
            <a:r>
              <a:rPr lang="es-ES" sz="1600" spc="-4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aparenta</a:t>
            </a:r>
            <a:r>
              <a:rPr lang="es-ES" sz="1600" spc="-5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una</a:t>
            </a:r>
            <a:r>
              <a:rPr lang="es-ES" sz="1600" spc="-45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alternativa</a:t>
            </a:r>
            <a:r>
              <a:rPr lang="es-ES" sz="1600" spc="-6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viable</a:t>
            </a:r>
            <a:r>
              <a:rPr lang="es-ES" sz="1600" spc="-5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al</a:t>
            </a:r>
            <a:r>
              <a:rPr lang="es-ES" sz="1600" spc="-4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acolchado</a:t>
            </a:r>
            <a:r>
              <a:rPr lang="es-ES" sz="1600" spc="-60" dirty="0">
                <a:cs typeface="Arial" panose="020B0604020202020204" pitchFamily="34" charset="0"/>
              </a:rPr>
              <a:t> </a:t>
            </a:r>
            <a:r>
              <a:rPr lang="es-ES" sz="1600" spc="-25" dirty="0">
                <a:cs typeface="Arial" panose="020B0604020202020204" pitchFamily="34" charset="0"/>
              </a:rPr>
              <a:t>de </a:t>
            </a:r>
            <a:r>
              <a:rPr lang="es-ES" sz="1600" dirty="0">
                <a:cs typeface="Arial" panose="020B0604020202020204" pitchFamily="34" charset="0"/>
              </a:rPr>
              <a:t>plástico</a:t>
            </a:r>
            <a:r>
              <a:rPr lang="es-ES" sz="1600" spc="-75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tradicionalmente</a:t>
            </a:r>
            <a:r>
              <a:rPr lang="es-ES" sz="1600" spc="-8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usada</a:t>
            </a:r>
            <a:r>
              <a:rPr lang="es-ES" sz="1600" spc="-4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a</a:t>
            </a:r>
            <a:r>
              <a:rPr lang="es-ES" sz="1600" spc="-6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base</a:t>
            </a:r>
            <a:r>
              <a:rPr lang="es-ES" sz="1600" spc="-3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de</a:t>
            </a:r>
            <a:r>
              <a:rPr lang="es-ES" sz="1600" spc="-45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polietileno</a:t>
            </a:r>
          </a:p>
          <a:p>
            <a:pPr marL="457200" marR="5715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299720" algn="l"/>
              </a:tabLst>
            </a:pPr>
            <a:r>
              <a:rPr lang="es-ES" sz="1600" dirty="0">
                <a:cs typeface="Arial" panose="020B0604020202020204" pitchFamily="34" charset="0"/>
              </a:rPr>
              <a:t>Sin</a:t>
            </a:r>
            <a:r>
              <a:rPr lang="es-ES" sz="1600" spc="-60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embargo,</a:t>
            </a:r>
            <a:r>
              <a:rPr lang="es-ES" sz="1600" spc="-5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se</a:t>
            </a:r>
            <a:r>
              <a:rPr lang="es-ES" sz="1600" spc="-5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necesita</a:t>
            </a:r>
            <a:r>
              <a:rPr lang="es-ES" sz="1600" spc="-8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una</a:t>
            </a:r>
            <a:r>
              <a:rPr lang="es-ES" sz="1600" spc="-4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evaluación</a:t>
            </a:r>
            <a:r>
              <a:rPr lang="es-ES" sz="1600" spc="-4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en</a:t>
            </a:r>
            <a:r>
              <a:rPr lang="es-ES" sz="1600" spc="-5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estudios</a:t>
            </a:r>
            <a:r>
              <a:rPr lang="es-ES" sz="1600" spc="-7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a</a:t>
            </a:r>
            <a:r>
              <a:rPr lang="es-ES" sz="1600" spc="-65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largo </a:t>
            </a:r>
            <a:r>
              <a:rPr lang="es-ES" sz="1600" dirty="0">
                <a:cs typeface="Arial" panose="020B0604020202020204" pitchFamily="34" charset="0"/>
              </a:rPr>
              <a:t>plazo</a:t>
            </a:r>
            <a:r>
              <a:rPr lang="es-ES" sz="1600" spc="-6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para</a:t>
            </a:r>
            <a:r>
              <a:rPr lang="es-ES" sz="1600" spc="-75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establecer</a:t>
            </a:r>
            <a:r>
              <a:rPr lang="es-ES" sz="1600" spc="-8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mejor</a:t>
            </a:r>
            <a:r>
              <a:rPr lang="es-ES" sz="1600" spc="-8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los</a:t>
            </a:r>
            <a:r>
              <a:rPr lang="es-ES" sz="1600" spc="-70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efectos</a:t>
            </a:r>
            <a:r>
              <a:rPr lang="es-ES" sz="1600" spc="-8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a</a:t>
            </a:r>
            <a:r>
              <a:rPr lang="es-ES" sz="1600" spc="-8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largo</a:t>
            </a:r>
            <a:r>
              <a:rPr lang="es-ES" sz="1600" spc="-5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plazo</a:t>
            </a:r>
            <a:r>
              <a:rPr lang="es-ES" sz="1600" spc="-5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sobre</a:t>
            </a:r>
            <a:r>
              <a:rPr lang="es-ES" sz="1600" spc="-65" dirty="0">
                <a:cs typeface="Arial" panose="020B0604020202020204" pitchFamily="34" charset="0"/>
              </a:rPr>
              <a:t> </a:t>
            </a:r>
            <a:r>
              <a:rPr lang="es-ES" sz="1600" spc="-25" dirty="0">
                <a:cs typeface="Arial" panose="020B0604020202020204" pitchFamily="34" charset="0"/>
              </a:rPr>
              <a:t>la </a:t>
            </a:r>
            <a:r>
              <a:rPr lang="es-ES" sz="1600" dirty="0">
                <a:cs typeface="Arial" panose="020B0604020202020204" pitchFamily="34" charset="0"/>
              </a:rPr>
              <a:t>salud</a:t>
            </a:r>
            <a:r>
              <a:rPr lang="es-ES" sz="1600" spc="-4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del</a:t>
            </a:r>
            <a:r>
              <a:rPr lang="es-ES" sz="1600" spc="-30" dirty="0">
                <a:cs typeface="Arial" panose="020B0604020202020204" pitchFamily="34" charset="0"/>
              </a:rPr>
              <a:t> </a:t>
            </a:r>
            <a:r>
              <a:rPr lang="es-ES" sz="1600" spc="-10" dirty="0">
                <a:cs typeface="Arial" panose="020B0604020202020204" pitchFamily="34" charset="0"/>
              </a:rPr>
              <a:t>suelo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077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23DB6-B451-44B5-AB36-DA104227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0" spc="-10" dirty="0" err="1">
                <a:latin typeface="+mj-lt"/>
              </a:rPr>
              <a:t>Recursos</a:t>
            </a:r>
            <a:r>
              <a:rPr lang="en-US" sz="3600" kern="0" spc="-10" dirty="0">
                <a:latin typeface="+mj-lt"/>
              </a:rPr>
              <a:t> </a:t>
            </a:r>
            <a:r>
              <a:rPr lang="en-US" sz="3600" kern="0" spc="-10" dirty="0" err="1">
                <a:latin typeface="+mj-lt"/>
              </a:rPr>
              <a:t>en</a:t>
            </a:r>
            <a:r>
              <a:rPr lang="en-US" sz="3600" kern="0" spc="-10" dirty="0">
                <a:latin typeface="+mj-lt"/>
              </a:rPr>
              <a:t> </a:t>
            </a:r>
            <a:r>
              <a:rPr lang="en-US" sz="3600" kern="0" spc="-10" dirty="0" err="1">
                <a:latin typeface="+mj-lt"/>
              </a:rPr>
              <a:t>Inglés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0E8A4B-92DC-46FA-95D7-346729186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71600"/>
            <a:ext cx="11414760" cy="4336473"/>
          </a:xfrm>
        </p:spPr>
        <p:txBody>
          <a:bodyPr>
            <a:normAutofit/>
          </a:bodyPr>
          <a:lstStyle/>
          <a:p>
            <a:pPr marL="457200" marR="520065" indent="-4572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s-ES" sz="1600" spc="-10" dirty="0">
                <a:cs typeface="Arial"/>
                <a:hlinkClick r:id="rId2"/>
              </a:rPr>
              <a:t>Acolchado de plástico biodegradable y su utilidad para la agricultura sostenible y ecológica (PDF)</a:t>
            </a:r>
            <a:br>
              <a:rPr lang="es-US" sz="1600" spc="-10" dirty="0">
                <a:cs typeface="Arial"/>
                <a:hlinkClick r:id="rId2"/>
              </a:rPr>
            </a:br>
            <a:r>
              <a:rPr lang="es-US" sz="1600" spc="-10" dirty="0">
                <a:cs typeface="Arial"/>
              </a:rPr>
              <a:t>https://smallfruits.wsu.edu/documents/2023/05/soil-biodegradable-plastic-mulch-for-organic-production-systems.pdf</a:t>
            </a:r>
          </a:p>
          <a:p>
            <a:pPr marL="457200" marR="520065" indent="-4572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s-ES" sz="1600" spc="-20" dirty="0">
                <a:cs typeface="Arial"/>
                <a:hlinkClick r:id="rId3"/>
              </a:rPr>
              <a:t>Glosario de términos asociados con acolchados biodegradables en el suelo para cultivos de especialidad (PDF)</a:t>
            </a:r>
            <a:br>
              <a:rPr lang="es-ES" sz="1600" spc="-20" dirty="0">
                <a:cs typeface="Arial"/>
              </a:rPr>
            </a:br>
            <a:r>
              <a:rPr lang="es-ES" sz="1600" spc="-20" dirty="0">
                <a:cs typeface="Arial"/>
              </a:rPr>
              <a:t>https://s3.wp.wsu.edu/uploads/sites/2181/2021/02/BDM-glossary.pdf</a:t>
            </a:r>
          </a:p>
          <a:p>
            <a:pPr marL="457200" marR="520065" indent="-4572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s-ES" sz="1600" spc="-20" dirty="0">
                <a:cs typeface="Arial"/>
                <a:hlinkClick r:id="rId4"/>
              </a:rPr>
              <a:t>Impacto del acolchado biodegradables en el suelo en la producción de cultivos de especialidad (PDF)</a:t>
            </a:r>
            <a:br>
              <a:rPr lang="es-ES" sz="1600" spc="-20" dirty="0">
                <a:cs typeface="Arial"/>
              </a:rPr>
            </a:br>
            <a:r>
              <a:rPr lang="es-ES" sz="1600" spc="-20" dirty="0">
                <a:cs typeface="Arial"/>
              </a:rPr>
              <a:t>https://s3.wp.wsu.edu/uploads/sites/2181/2020/07/Impact-of-BDM-on-specialty-crop-production.pdf</a:t>
            </a:r>
            <a:endParaRPr lang="es-US" sz="1600" spc="-20" dirty="0">
              <a:cs typeface="Arial"/>
            </a:endParaRPr>
          </a:p>
          <a:p>
            <a:pPr marL="457200" marR="520065" indent="-4572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s-ES" sz="1600" dirty="0">
                <a:cs typeface="Arial"/>
                <a:hlinkClick r:id="rId5"/>
              </a:rPr>
              <a:t>Los plásticos </a:t>
            </a:r>
            <a:r>
              <a:rPr lang="es-ES" sz="1600" dirty="0" err="1">
                <a:cs typeface="Arial"/>
                <a:hlinkClick r:id="rId5"/>
              </a:rPr>
              <a:t>oxodegradables</a:t>
            </a:r>
            <a:r>
              <a:rPr lang="es-ES" sz="1600" dirty="0">
                <a:cs typeface="Arial"/>
                <a:hlinkClick r:id="rId5"/>
              </a:rPr>
              <a:t> corren el riesgo de contaminación ambiental (PDF)</a:t>
            </a:r>
            <a:br>
              <a:rPr lang="es-ES" sz="1600" dirty="0">
                <a:cs typeface="Arial"/>
              </a:rPr>
            </a:br>
            <a:r>
              <a:rPr lang="es-ES" sz="1600" dirty="0">
                <a:cs typeface="Arial"/>
              </a:rPr>
              <a:t>https://s3.wp.wsu.edu/uploads/sites/2181/2023/04/oxo-plastics.pdf</a:t>
            </a:r>
          </a:p>
          <a:p>
            <a:pPr marL="457200" marR="520065" indent="-4572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s-ES" sz="1600" spc="-20" dirty="0">
                <a:cs typeface="Arial"/>
                <a:hlinkClick r:id="rId6"/>
              </a:rPr>
              <a:t>Mitos y Hechos - El rol de las normas para el uso de acolchados de plástico biodegradables (PDF)</a:t>
            </a:r>
            <a:br>
              <a:rPr lang="es-US" sz="1600" spc="-20" dirty="0">
                <a:cs typeface="Arial"/>
                <a:hlinkClick r:id="rId6"/>
              </a:rPr>
            </a:br>
            <a:r>
              <a:rPr lang="es-US" sz="1600" spc="-20" dirty="0">
                <a:cs typeface="Arial"/>
              </a:rPr>
              <a:t>https://biodegradablemulch.tennessee.edu/wp-content/uploads/sites/214/2020/12/Standards-Factsheet-Formatted-revised-15Jan2019.pdf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216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23DB6-B451-44B5-AB36-DA104227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0" spc="-10" dirty="0" err="1">
                <a:latin typeface="+mj-lt"/>
              </a:rPr>
              <a:t>Recursos</a:t>
            </a:r>
            <a:r>
              <a:rPr lang="en-US" sz="3600" kern="0" spc="-10" dirty="0">
                <a:latin typeface="+mj-lt"/>
              </a:rPr>
              <a:t> </a:t>
            </a:r>
            <a:r>
              <a:rPr lang="en-US" sz="3600" kern="0" spc="-10" dirty="0" err="1">
                <a:latin typeface="+mj-lt"/>
              </a:rPr>
              <a:t>en</a:t>
            </a:r>
            <a:r>
              <a:rPr lang="en-US" sz="3600" kern="0" spc="-10" dirty="0">
                <a:latin typeface="+mj-lt"/>
              </a:rPr>
              <a:t> </a:t>
            </a:r>
            <a:r>
              <a:rPr lang="en-US" sz="3600" kern="0" spc="-10" dirty="0" err="1">
                <a:latin typeface="+mj-lt"/>
              </a:rPr>
              <a:t>Inglés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0E8A4B-92DC-46FA-95D7-346729186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71600"/>
            <a:ext cx="11282640" cy="4336473"/>
          </a:xfrm>
        </p:spPr>
        <p:txBody>
          <a:bodyPr>
            <a:noAutofit/>
          </a:bodyPr>
          <a:lstStyle/>
          <a:p>
            <a:pPr marL="457200" marR="5080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>
                <a:tab pos="182880" algn="l"/>
              </a:tabLst>
            </a:pPr>
            <a:r>
              <a:rPr lang="es-ES" sz="1600" spc="-10" dirty="0">
                <a:cs typeface="Arial" panose="020B0604020202020204" pitchFamily="34" charset="0"/>
                <a:hlinkClick r:id="rId2"/>
              </a:rPr>
              <a:t>Preguntas frecuentes sobre acolchados biodegradables en el suelo (PDF)</a:t>
            </a:r>
            <a:r>
              <a:rPr lang="es-ES" sz="1600" spc="-10" dirty="0">
                <a:cs typeface="Arial" panose="020B0604020202020204" pitchFamily="34" charset="0"/>
              </a:rPr>
              <a:t> https://s3.wp.wsu.edu/uploads/sites/2181/2021/01/FAQs-about-BDM.pdf</a:t>
            </a:r>
          </a:p>
          <a:p>
            <a:pPr marL="457200" marR="5080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>
                <a:tab pos="182880" algn="l"/>
              </a:tabLst>
            </a:pPr>
            <a:r>
              <a:rPr lang="es-US" sz="1600" dirty="0">
                <a:cs typeface="Arial"/>
                <a:hlinkClick r:id="rId3"/>
              </a:rPr>
              <a:t>Resumen</a:t>
            </a:r>
            <a:r>
              <a:rPr lang="es-US" sz="1600" spc="-45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y</a:t>
            </a:r>
            <a:r>
              <a:rPr lang="es-US" sz="1600" spc="-20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evaluación</a:t>
            </a:r>
            <a:r>
              <a:rPr lang="es-US" sz="1600" spc="-20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de</a:t>
            </a:r>
            <a:r>
              <a:rPr lang="es-US" sz="1600" spc="-20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EN</a:t>
            </a:r>
            <a:r>
              <a:rPr lang="es-US" sz="1600" spc="-20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17033:</a:t>
            </a:r>
            <a:r>
              <a:rPr lang="es-US" sz="1600" spc="-15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2018,</a:t>
            </a:r>
            <a:r>
              <a:rPr lang="es-US" sz="1600" spc="-15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un</a:t>
            </a:r>
            <a:r>
              <a:rPr lang="es-US" sz="1600" spc="-25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nuevo</a:t>
            </a:r>
            <a:r>
              <a:rPr lang="es-US" sz="1600" spc="-20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estándar</a:t>
            </a:r>
            <a:r>
              <a:rPr lang="es-US" sz="1600" spc="-15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para</a:t>
            </a:r>
            <a:r>
              <a:rPr lang="es-US" sz="1600" spc="-20" dirty="0">
                <a:cs typeface="Arial"/>
                <a:hlinkClick r:id="rId3"/>
              </a:rPr>
              <a:t> </a:t>
            </a:r>
            <a:r>
              <a:rPr lang="es-US" sz="1600" spc="-10" dirty="0">
                <a:cs typeface="Arial"/>
                <a:hlinkClick r:id="rId3"/>
              </a:rPr>
              <a:t>películas </a:t>
            </a:r>
            <a:r>
              <a:rPr lang="es-US" sz="1600" dirty="0">
                <a:cs typeface="Arial"/>
                <a:hlinkClick r:id="rId3"/>
              </a:rPr>
              <a:t>de</a:t>
            </a:r>
            <a:r>
              <a:rPr lang="es-US" sz="1600" spc="-20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mantillo</a:t>
            </a:r>
            <a:r>
              <a:rPr lang="es-US" sz="1600" spc="-40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de</a:t>
            </a:r>
            <a:r>
              <a:rPr lang="es-US" sz="1600" spc="-15" dirty="0">
                <a:cs typeface="Arial"/>
                <a:hlinkClick r:id="rId3"/>
              </a:rPr>
              <a:t> </a:t>
            </a:r>
            <a:r>
              <a:rPr lang="es-US" sz="1600" dirty="0">
                <a:cs typeface="Arial"/>
                <a:hlinkClick r:id="rId3"/>
              </a:rPr>
              <a:t>plástico</a:t>
            </a:r>
            <a:r>
              <a:rPr lang="es-US" sz="1600" spc="-20" dirty="0">
                <a:cs typeface="Arial"/>
                <a:hlinkClick r:id="rId3"/>
              </a:rPr>
              <a:t> </a:t>
            </a:r>
            <a:r>
              <a:rPr lang="es-US" sz="1600" spc="-10" dirty="0">
                <a:cs typeface="Arial"/>
                <a:hlinkClick r:id="rId3"/>
              </a:rPr>
              <a:t>biodegradables (PDF)</a:t>
            </a:r>
            <a:br>
              <a:rPr lang="es-US" sz="1600" spc="-10" dirty="0">
                <a:cs typeface="Arial"/>
              </a:rPr>
            </a:br>
            <a:r>
              <a:rPr lang="es-US" sz="1600" spc="-10" dirty="0">
                <a:cs typeface="Arial"/>
              </a:rPr>
              <a:t>https://biodegradablemulch.tennessee.edu/wp-content/uploads/sites/214/2020/12/EU-regs-factsheet.pdf</a:t>
            </a:r>
          </a:p>
          <a:p>
            <a:pPr marL="457200" marR="5080" indent="-457200">
              <a:lnSpc>
                <a:spcPct val="10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>
                <a:tab pos="182880" algn="l"/>
              </a:tabLst>
            </a:pPr>
            <a:r>
              <a:rPr lang="es-US" sz="1600" b="1" dirty="0">
                <a:cs typeface="Arial" panose="020B0604020202020204" pitchFamily="34" charset="0"/>
              </a:rPr>
              <a:t>Video</a:t>
            </a:r>
            <a:r>
              <a:rPr lang="es-US" sz="1600" b="1" spc="-10" dirty="0">
                <a:cs typeface="Arial" panose="020B0604020202020204" pitchFamily="34" charset="0"/>
              </a:rPr>
              <a:t> </a:t>
            </a:r>
            <a:r>
              <a:rPr lang="es-US" sz="1600" dirty="0">
                <a:cs typeface="Arial" panose="020B0604020202020204" pitchFamily="34" charset="0"/>
              </a:rPr>
              <a:t>-</a:t>
            </a:r>
            <a:r>
              <a:rPr lang="es-US" sz="1600" spc="-5" dirty="0">
                <a:cs typeface="Arial" panose="020B0604020202020204" pitchFamily="34" charset="0"/>
              </a:rPr>
              <a:t> </a:t>
            </a:r>
            <a:r>
              <a:rPr lang="es-ES" sz="1600" spc="-5" dirty="0">
                <a:cs typeface="Arial" panose="020B0604020202020204" pitchFamily="34" charset="0"/>
                <a:hlinkClick r:id="rId4"/>
              </a:rPr>
              <a:t>Acolchados biodegradables en el suelo</a:t>
            </a:r>
            <a:r>
              <a:rPr lang="es-US" sz="1600" dirty="0">
                <a:cs typeface="Arial" panose="020B0604020202020204" pitchFamily="34" charset="0"/>
                <a:hlinkClick r:id="rId4"/>
              </a:rPr>
              <a:t>:</a:t>
            </a:r>
            <a:r>
              <a:rPr lang="es-US" sz="1600" spc="-45" dirty="0">
                <a:cs typeface="Arial" panose="020B0604020202020204" pitchFamily="34" charset="0"/>
                <a:hlinkClick r:id="rId4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4"/>
              </a:rPr>
              <a:t>la</a:t>
            </a:r>
            <a:r>
              <a:rPr lang="es-US" sz="1600" spc="10" dirty="0">
                <a:cs typeface="Arial" panose="020B0604020202020204" pitchFamily="34" charset="0"/>
                <a:hlinkClick r:id="rId4"/>
              </a:rPr>
              <a:t> </a:t>
            </a:r>
            <a:r>
              <a:rPr lang="es-US" sz="1600" spc="-10" dirty="0">
                <a:cs typeface="Arial" panose="020B0604020202020204" pitchFamily="34" charset="0"/>
                <a:hlinkClick r:id="rId4"/>
              </a:rPr>
              <a:t>experiencia</a:t>
            </a:r>
            <a:r>
              <a:rPr lang="es-US" sz="1600" spc="-5" dirty="0">
                <a:cs typeface="Arial" panose="020B0604020202020204" pitchFamily="34" charset="0"/>
                <a:hlinkClick r:id="rId4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4"/>
              </a:rPr>
              <a:t>de</a:t>
            </a:r>
            <a:r>
              <a:rPr lang="es-US" sz="1600" spc="-25" dirty="0">
                <a:cs typeface="Arial" panose="020B0604020202020204" pitchFamily="34" charset="0"/>
                <a:hlinkClick r:id="rId4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4"/>
              </a:rPr>
              <a:t>un</a:t>
            </a:r>
            <a:r>
              <a:rPr lang="es-US" sz="1600" spc="-10" dirty="0">
                <a:cs typeface="Arial" panose="020B0604020202020204" pitchFamily="34" charset="0"/>
                <a:hlinkClick r:id="rId4"/>
              </a:rPr>
              <a:t> productor</a:t>
            </a:r>
            <a:r>
              <a:rPr lang="es-US" sz="1600" spc="-30" dirty="0">
                <a:cs typeface="Arial" panose="020B0604020202020204" pitchFamily="34" charset="0"/>
                <a:hlinkClick r:id="rId4"/>
              </a:rPr>
              <a:t> en</a:t>
            </a:r>
            <a:r>
              <a:rPr lang="es-US" sz="1600" spc="-25" dirty="0">
                <a:cs typeface="Arial" panose="020B0604020202020204" pitchFamily="34" charset="0"/>
                <a:hlinkClick r:id="rId4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4"/>
              </a:rPr>
              <a:t>beneficios</a:t>
            </a:r>
            <a:r>
              <a:rPr lang="es-US" sz="1600" spc="10" dirty="0">
                <a:cs typeface="Arial" panose="020B0604020202020204" pitchFamily="34" charset="0"/>
                <a:hlinkClick r:id="rId4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4"/>
              </a:rPr>
              <a:t>y </a:t>
            </a:r>
            <a:r>
              <a:rPr lang="es-US" sz="1600" spc="-10" dirty="0">
                <a:cs typeface="Arial" panose="020B0604020202020204" pitchFamily="34" charset="0"/>
                <a:hlinkClick r:id="rId4"/>
              </a:rPr>
              <a:t>desventajas</a:t>
            </a:r>
            <a:r>
              <a:rPr lang="es-US" sz="1600" spc="-20" dirty="0">
                <a:cs typeface="Arial" panose="020B0604020202020204" pitchFamily="34" charset="0"/>
                <a:hlinkClick r:id="rId4"/>
              </a:rPr>
              <a:t> </a:t>
            </a:r>
            <a:r>
              <a:rPr lang="es-US" sz="1600" spc="-10" dirty="0">
                <a:cs typeface="Arial" panose="020B0604020202020204" pitchFamily="34" charset="0"/>
                <a:hlinkClick r:id="rId4"/>
              </a:rPr>
              <a:t>generales</a:t>
            </a:r>
            <a:br>
              <a:rPr lang="es-US" sz="1600" b="1" dirty="0">
                <a:cs typeface="Arial" panose="020B0604020202020204" pitchFamily="34" charset="0"/>
              </a:rPr>
            </a:br>
            <a:r>
              <a:rPr lang="es-US" sz="16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cs typeface="Arial" panose="020B0604020202020204" pitchFamily="34" charset="0"/>
              </a:rPr>
              <a:t>https://www.youtube.com/watch?v=kyvB1QxHAtE&amp;list=PLuPJ_NR7ZnVuPh7t7erYYXcVw-</a:t>
            </a:r>
            <a:r>
              <a:rPr lang="es-US" sz="1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cs typeface="Arial" panose="020B0604020202020204" pitchFamily="34" charset="0"/>
              </a:rPr>
              <a:t>h4xg0Xm</a:t>
            </a:r>
          </a:p>
          <a:p>
            <a:pPr marL="457200" marR="5080" indent="-457200">
              <a:lnSpc>
                <a:spcPct val="10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>
                <a:tab pos="182880" algn="l"/>
              </a:tabLst>
            </a:pPr>
            <a:r>
              <a:rPr lang="es-US" sz="1600" b="1" dirty="0">
                <a:cs typeface="Arial"/>
              </a:rPr>
              <a:t>Video </a:t>
            </a:r>
            <a:r>
              <a:rPr lang="es-US" sz="1600" dirty="0">
                <a:cs typeface="Arial"/>
              </a:rPr>
              <a:t>-</a:t>
            </a:r>
            <a:r>
              <a:rPr lang="es-US" sz="1600" spc="-25" dirty="0">
                <a:cs typeface="Arial"/>
              </a:rPr>
              <a:t> </a:t>
            </a:r>
            <a:r>
              <a:rPr lang="es-US" sz="1600" spc="-25" dirty="0">
                <a:cs typeface="Arial"/>
                <a:hlinkClick r:id="rId5"/>
              </a:rPr>
              <a:t>D</a:t>
            </a:r>
            <a:r>
              <a:rPr lang="es-ES" sz="1600" dirty="0" err="1">
                <a:cs typeface="Arial"/>
                <a:hlinkClick r:id="rId5"/>
              </a:rPr>
              <a:t>escomposición</a:t>
            </a:r>
            <a:r>
              <a:rPr lang="es-ES" sz="1600" dirty="0">
                <a:cs typeface="Arial"/>
                <a:hlinkClick r:id="rId5"/>
              </a:rPr>
              <a:t> del acolchado biodegradable en el suelo: rol de la microbiología</a:t>
            </a:r>
            <a:br>
              <a:rPr lang="es-US" sz="1600" spc="210" dirty="0">
                <a:cs typeface="Arial"/>
              </a:rPr>
            </a:br>
            <a:r>
              <a:rPr lang="es-US" sz="1600" spc="-20" dirty="0">
                <a:cs typeface="Arial"/>
              </a:rPr>
              <a:t>https://youtu.be/-EqrF2y9lh0</a:t>
            </a:r>
            <a:endParaRPr lang="es-US" sz="1600" spc="-10" dirty="0">
              <a:cs typeface="Arial"/>
            </a:endParaRPr>
          </a:p>
          <a:p>
            <a:pPr marL="457200" marR="5080" indent="-457200">
              <a:lnSpc>
                <a:spcPct val="10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>
                <a:tab pos="182880" algn="l"/>
              </a:tabLst>
            </a:pPr>
            <a:r>
              <a:rPr lang="es-US" sz="1600" b="1" dirty="0">
                <a:cs typeface="Arial" panose="020B0604020202020204" pitchFamily="34" charset="0"/>
              </a:rPr>
              <a:t>Video</a:t>
            </a:r>
            <a:r>
              <a:rPr lang="es-US" sz="1600" b="1" spc="-20" dirty="0">
                <a:cs typeface="Arial" panose="020B0604020202020204" pitchFamily="34" charset="0"/>
              </a:rPr>
              <a:t> </a:t>
            </a:r>
            <a:r>
              <a:rPr lang="es-US" sz="1600" dirty="0">
                <a:cs typeface="Arial" panose="020B0604020202020204" pitchFamily="34" charset="0"/>
              </a:rPr>
              <a:t>-</a:t>
            </a:r>
            <a:r>
              <a:rPr lang="es-US" sz="1600" b="1" spc="-15" dirty="0">
                <a:cs typeface="Arial" panose="020B0604020202020204" pitchFamily="34" charset="0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6"/>
              </a:rPr>
              <a:t>Una</a:t>
            </a:r>
            <a:r>
              <a:rPr lang="es-US" sz="1600" spc="-35" dirty="0">
                <a:cs typeface="Arial" panose="020B0604020202020204" pitchFamily="34" charset="0"/>
                <a:hlinkClick r:id="rId6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6"/>
              </a:rPr>
              <a:t>introducción a</a:t>
            </a:r>
            <a:r>
              <a:rPr lang="es-US" sz="1600" spc="-15" dirty="0">
                <a:cs typeface="Arial" panose="020B0604020202020204" pitchFamily="34" charset="0"/>
                <a:hlinkClick r:id="rId6"/>
              </a:rPr>
              <a:t> </a:t>
            </a:r>
            <a:r>
              <a:rPr lang="es-US" sz="1600" spc="-10" dirty="0">
                <a:cs typeface="Arial" panose="020B0604020202020204" pitchFamily="34" charset="0"/>
                <a:hlinkClick r:id="rId6"/>
              </a:rPr>
              <a:t>"Rendimiento</a:t>
            </a:r>
            <a:r>
              <a:rPr lang="es-US" sz="1600" spc="-20" dirty="0">
                <a:cs typeface="Arial" panose="020B0604020202020204" pitchFamily="34" charset="0"/>
                <a:hlinkClick r:id="rId6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6"/>
              </a:rPr>
              <a:t>y</a:t>
            </a:r>
            <a:r>
              <a:rPr lang="es-US" sz="1600" spc="-10" dirty="0">
                <a:cs typeface="Arial" panose="020B0604020202020204" pitchFamily="34" charset="0"/>
                <a:hlinkClick r:id="rId6"/>
              </a:rPr>
              <a:t> adopción</a:t>
            </a:r>
            <a:r>
              <a:rPr lang="es-US" sz="1600" spc="-55" dirty="0">
                <a:cs typeface="Arial" panose="020B0604020202020204" pitchFamily="34" charset="0"/>
                <a:hlinkClick r:id="rId6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6"/>
              </a:rPr>
              <a:t>de</a:t>
            </a:r>
            <a:r>
              <a:rPr lang="es-US" sz="1600" spc="-30" dirty="0">
                <a:cs typeface="Arial" panose="020B0604020202020204" pitchFamily="34" charset="0"/>
                <a:hlinkClick r:id="rId6"/>
              </a:rPr>
              <a:t> </a:t>
            </a:r>
            <a:r>
              <a:rPr lang="es-ES" sz="1600" spc="-30" dirty="0">
                <a:cs typeface="Arial" panose="020B0604020202020204" pitchFamily="34" charset="0"/>
                <a:hlinkClick r:id="rId6"/>
              </a:rPr>
              <a:t>acolchados biodegradables en el suelo </a:t>
            </a:r>
            <a:r>
              <a:rPr lang="es-US" sz="1600" dirty="0">
                <a:cs typeface="Arial" panose="020B0604020202020204" pitchFamily="34" charset="0"/>
                <a:hlinkClick r:id="rId6"/>
              </a:rPr>
              <a:t>para</a:t>
            </a:r>
            <a:r>
              <a:rPr lang="es-US" sz="1600" spc="-40" dirty="0">
                <a:cs typeface="Arial" panose="020B0604020202020204" pitchFamily="34" charset="0"/>
                <a:hlinkClick r:id="rId6"/>
              </a:rPr>
              <a:t> </a:t>
            </a:r>
            <a:r>
              <a:rPr lang="es-US" sz="1600" spc="-25" dirty="0">
                <a:cs typeface="Arial" panose="020B0604020202020204" pitchFamily="34" charset="0"/>
                <a:hlinkClick r:id="rId6"/>
              </a:rPr>
              <a:t>la </a:t>
            </a:r>
            <a:r>
              <a:rPr lang="es-US" sz="1600" dirty="0">
                <a:cs typeface="Arial" panose="020B0604020202020204" pitchFamily="34" charset="0"/>
                <a:hlinkClick r:id="rId6"/>
              </a:rPr>
              <a:t>producción</a:t>
            </a:r>
            <a:r>
              <a:rPr lang="es-US" sz="1600" spc="-60" dirty="0">
                <a:cs typeface="Arial" panose="020B0604020202020204" pitchFamily="34" charset="0"/>
                <a:hlinkClick r:id="rId6"/>
              </a:rPr>
              <a:t> </a:t>
            </a:r>
            <a:r>
              <a:rPr lang="es-US" sz="1600" spc="-10" dirty="0">
                <a:cs typeface="Arial" panose="020B0604020202020204" pitchFamily="34" charset="0"/>
                <a:hlinkClick r:id="rId6"/>
              </a:rPr>
              <a:t>sostenible</a:t>
            </a:r>
            <a:r>
              <a:rPr lang="es-US" sz="1600" spc="-40" dirty="0">
                <a:cs typeface="Arial" panose="020B0604020202020204" pitchFamily="34" charset="0"/>
                <a:hlinkClick r:id="rId6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6"/>
              </a:rPr>
              <a:t>de</a:t>
            </a:r>
            <a:r>
              <a:rPr lang="es-US" sz="1600" spc="-50" dirty="0">
                <a:cs typeface="Arial" panose="020B0604020202020204" pitchFamily="34" charset="0"/>
                <a:hlinkClick r:id="rId6"/>
              </a:rPr>
              <a:t> </a:t>
            </a:r>
            <a:r>
              <a:rPr lang="es-US" sz="1600" dirty="0">
                <a:cs typeface="Arial" panose="020B0604020202020204" pitchFamily="34" charset="0"/>
                <a:hlinkClick r:id="rId6"/>
              </a:rPr>
              <a:t>cultivos</a:t>
            </a:r>
            <a:r>
              <a:rPr lang="es-US" sz="1600" spc="-10" dirty="0">
                <a:cs typeface="Arial" panose="020B0604020202020204" pitchFamily="34" charset="0"/>
                <a:hlinkClick r:id="rId6"/>
              </a:rPr>
              <a:t> de especialidad</a:t>
            </a:r>
            <a:r>
              <a:rPr lang="es-US" sz="1600" dirty="0">
                <a:cs typeface="Arial" panose="020B0604020202020204" pitchFamily="34" charset="0"/>
                <a:hlinkClick r:id="rId6"/>
              </a:rPr>
              <a:t>"</a:t>
            </a:r>
            <a:r>
              <a:rPr lang="es-US" sz="1600" b="1" spc="-30" dirty="0">
                <a:cs typeface="Arial" panose="020B0604020202020204" pitchFamily="34" charset="0"/>
                <a:hlinkClick r:id="rId6"/>
              </a:rPr>
              <a:t> </a:t>
            </a:r>
            <a:br>
              <a:rPr lang="es-US" sz="1600" b="1" spc="-30" dirty="0">
                <a:cs typeface="Arial" panose="020B0604020202020204" pitchFamily="34" charset="0"/>
              </a:rPr>
            </a:br>
            <a:r>
              <a:rPr lang="es-US" sz="1600" spc="-30" dirty="0">
                <a:cs typeface="Arial" panose="020B0604020202020204" pitchFamily="34" charset="0"/>
              </a:rPr>
              <a:t>https://youtu.be/B1GGXN1d0aw</a:t>
            </a:r>
            <a:endParaRPr lang="es-US" sz="1600" dirty="0">
              <a:cs typeface="Arial"/>
            </a:endParaRPr>
          </a:p>
          <a:p>
            <a:pPr marR="5080">
              <a:lnSpc>
                <a:spcPct val="100000"/>
              </a:lnSpc>
              <a:buClr>
                <a:srgbClr val="C00000"/>
              </a:buClr>
              <a:buSzPct val="117857"/>
              <a:tabLst>
                <a:tab pos="182880" algn="l"/>
              </a:tabLst>
            </a:pPr>
            <a:endParaRPr lang="es-US" sz="1600" u="sng" spc="-10" dirty="0">
              <a:solidFill>
                <a:srgbClr val="0562C1"/>
              </a:solidFill>
              <a:uFill>
                <a:solidFill>
                  <a:srgbClr val="0562C1"/>
                </a:solidFill>
              </a:u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1A5281-4466-42A8-B391-91E7F689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s-US" sz="3600" kern="0" dirty="0">
                <a:solidFill>
                  <a:srgbClr val="000000"/>
                </a:solidFill>
                <a:latin typeface="+mj-lt"/>
              </a:rPr>
              <a:t>Agradecimientos y Sitio Web</a:t>
            </a:r>
            <a:endParaRPr lang="es-US" sz="3600" kern="0" dirty="0">
              <a:latin typeface="+mj-lt"/>
            </a:endParaRPr>
          </a:p>
        </p:txBody>
      </p:sp>
      <p:pic>
        <p:nvPicPr>
          <p:cNvPr id="28" name="Google Shape;278;p9" descr="Logo, U.S. Department of Agriculture">
            <a:extLst>
              <a:ext uri="{FF2B5EF4-FFF2-40B4-BE49-F238E27FC236}">
                <a16:creationId xmlns:a16="http://schemas.microsoft.com/office/drawing/2014/main" id="{9EC6FFEC-46CD-4243-B50D-644F1EB496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99" b="-199"/>
          <a:stretch/>
        </p:blipFill>
        <p:spPr>
          <a:xfrm>
            <a:off x="1643381" y="1371600"/>
            <a:ext cx="2262501" cy="1552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22634-9FB3-4989-AC39-C5B027937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875" y="3092450"/>
            <a:ext cx="3994150" cy="2393438"/>
          </a:xfrm>
        </p:spPr>
        <p:txBody>
          <a:bodyPr>
            <a:normAutofit/>
          </a:bodyPr>
          <a:lstStyle/>
          <a:p>
            <a:pPr algn="ctr"/>
            <a:r>
              <a:rPr lang="es-E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Este trabajo es financiado por la Iniciativa de Investigación en Cultivos de Especialidad -</a:t>
            </a:r>
            <a:r>
              <a:rPr lang="es-E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SCRI</a:t>
            </a:r>
            <a:r>
              <a:rPr lang="es-E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siglas en inglés- (2022-51181-38325) del Instituto de Alimentación y Agricultura del Departamento de Agricultura de Estados Unidos -</a:t>
            </a:r>
            <a:r>
              <a:rPr lang="es-E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USDA</a:t>
            </a:r>
            <a:r>
              <a:rPr lang="es-E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siglas en inglés-. Cualquier pregunta, hallazgo, conclusión o recomendación expresados en esta publicación son los del autor(es) y no reflejan necesariamente la opinión del Departamento de Agricultura de los Estados Unidos.</a:t>
            </a:r>
          </a:p>
        </p:txBody>
      </p:sp>
      <p:pic>
        <p:nvPicPr>
          <p:cNvPr id="32" name="Google Shape;281;p9" descr="Screenshot of Plastic Mulches website.">
            <a:extLst>
              <a:ext uri="{FF2B5EF4-FFF2-40B4-BE49-F238E27FC236}">
                <a16:creationId xmlns:a16="http://schemas.microsoft.com/office/drawing/2014/main" id="{A8614F6D-E99B-4701-A96B-61E0CB57A67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4011"/>
          <a:stretch/>
        </p:blipFill>
        <p:spPr>
          <a:xfrm>
            <a:off x="5183188" y="1371600"/>
            <a:ext cx="6172200" cy="36570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9" name="Google Shape;279;p9"/>
          <p:cNvSpPr txBox="1"/>
          <p:nvPr/>
        </p:nvSpPr>
        <p:spPr>
          <a:xfrm>
            <a:off x="5217478" y="5116556"/>
            <a:ext cx="61036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 </a:t>
            </a:r>
            <a:r>
              <a:rPr lang="en-US" sz="1800" b="1" i="0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https://smallfruits.wsu.edu/plastic-mulches/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6764-428F-4611-94F9-20DBBB01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0" dirty="0" err="1">
                <a:solidFill>
                  <a:srgbClr val="000000"/>
                </a:solidFill>
                <a:latin typeface="+mj-lt"/>
              </a:rPr>
              <a:t>Alternativa</a:t>
            </a:r>
            <a:r>
              <a:rPr lang="en-US" sz="3600" kern="0" spc="5" dirty="0">
                <a:solidFill>
                  <a:srgbClr val="000000"/>
                </a:solidFill>
                <a:latin typeface="+mj-lt"/>
              </a:rPr>
              <a:t> al</a:t>
            </a:r>
            <a:r>
              <a:rPr lang="en-US" sz="3600" kern="0" spc="-13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</a:rPr>
              <a:t>Acolchado</a:t>
            </a:r>
            <a:r>
              <a:rPr lang="en-US" sz="3600" kern="0" spc="1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kern="0" dirty="0">
                <a:solidFill>
                  <a:srgbClr val="000000"/>
                </a:solidFill>
                <a:latin typeface="+mj-lt"/>
              </a:rPr>
              <a:t>de</a:t>
            </a:r>
            <a:r>
              <a:rPr lang="en-US" sz="3600" kern="0" spc="-6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</a:rPr>
              <a:t>Plástico</a:t>
            </a:r>
            <a:r>
              <a:rPr lang="en-US" sz="3600" kern="0" spc="-20" dirty="0">
                <a:solidFill>
                  <a:srgbClr val="000000"/>
                </a:solidFill>
                <a:latin typeface="+mj-lt"/>
              </a:rPr>
              <a:t> PE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FDAB6-11B9-4546-B06E-68BB0DD06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39" y="1382281"/>
            <a:ext cx="6403415" cy="4351338"/>
          </a:xfrm>
        </p:spPr>
        <p:txBody>
          <a:bodyPr>
            <a:noAutofit/>
          </a:bodyPr>
          <a:lstStyle/>
          <a:p>
            <a:pPr marL="0" marR="43815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US" sz="1600" dirty="0">
                <a:cs typeface="Arial"/>
              </a:rPr>
              <a:t>El</a:t>
            </a:r>
            <a:r>
              <a:rPr lang="es-US" sz="1600" spc="-2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Mantillo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3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Plástico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biodegradable</a:t>
            </a:r>
            <a:r>
              <a:rPr lang="es-US" sz="1600" spc="-5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en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el</a:t>
            </a:r>
            <a:r>
              <a:rPr lang="es-US" sz="1600" spc="-2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suelo</a:t>
            </a:r>
            <a:r>
              <a:rPr lang="es-US" sz="1600" spc="-50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(“</a:t>
            </a:r>
            <a:r>
              <a:rPr lang="es-US" sz="1600" spc="-10" dirty="0" err="1">
                <a:cs typeface="Arial"/>
              </a:rPr>
              <a:t>BDM</a:t>
            </a:r>
            <a:r>
              <a:rPr lang="es-US" sz="1600" spc="-10" dirty="0">
                <a:cs typeface="Arial"/>
              </a:rPr>
              <a:t>”, </a:t>
            </a:r>
            <a:r>
              <a:rPr lang="es-US" sz="1600" dirty="0">
                <a:cs typeface="Arial"/>
              </a:rPr>
              <a:t>por</a:t>
            </a:r>
            <a:r>
              <a:rPr lang="es-US" sz="1600" spc="-5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sus</a:t>
            </a:r>
            <a:r>
              <a:rPr lang="es-US" sz="1600" spc="-45" dirty="0">
                <a:cs typeface="Arial"/>
              </a:rPr>
              <a:t> siglas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en</a:t>
            </a:r>
            <a:r>
              <a:rPr lang="es-US" sz="1600" spc="-4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inglés)</a:t>
            </a:r>
            <a:r>
              <a:rPr lang="es-US" sz="1600" spc="-1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puede</a:t>
            </a:r>
            <a:r>
              <a:rPr lang="es-US" sz="1600" spc="-7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ser</a:t>
            </a:r>
            <a:r>
              <a:rPr lang="es-US" sz="1600" spc="-3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una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alternativa </a:t>
            </a:r>
            <a:r>
              <a:rPr lang="es-US" sz="1600" dirty="0">
                <a:cs typeface="Arial"/>
              </a:rPr>
              <a:t>sostenible</a:t>
            </a:r>
            <a:r>
              <a:rPr lang="es-US" sz="1600" spc="-6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al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acolchado</a:t>
            </a:r>
            <a:r>
              <a:rPr lang="es-US" sz="1600" spc="-7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hecho</a:t>
            </a:r>
            <a:r>
              <a:rPr lang="es-US" sz="1600" spc="-6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 material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de </a:t>
            </a:r>
            <a:r>
              <a:rPr lang="es-US" sz="1600" dirty="0">
                <a:cs typeface="Arial"/>
              </a:rPr>
              <a:t>polietileno</a:t>
            </a:r>
            <a:r>
              <a:rPr lang="es-US" sz="1600" spc="-95" dirty="0">
                <a:cs typeface="Arial"/>
              </a:rPr>
              <a:t> </a:t>
            </a:r>
            <a:r>
              <a:rPr lang="es-US" sz="1600" spc="-20" dirty="0">
                <a:cs typeface="Arial"/>
              </a:rPr>
              <a:t>(PE) ya que:</a:t>
            </a:r>
          </a:p>
          <a:p>
            <a:pPr marL="457200" marR="621030" indent="-4572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US" sz="1600" dirty="0">
                <a:cs typeface="Arial"/>
              </a:rPr>
              <a:t>Proporciona</a:t>
            </a:r>
            <a:r>
              <a:rPr lang="es-US" sz="1600" spc="-1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beneficios</a:t>
            </a:r>
            <a:r>
              <a:rPr lang="es-US" sz="1600" spc="-20" dirty="0">
                <a:cs typeface="Arial"/>
              </a:rPr>
              <a:t> en</a:t>
            </a:r>
            <a:r>
              <a:rPr lang="es-US" sz="1600" spc="-3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producción</a:t>
            </a:r>
            <a:r>
              <a:rPr lang="es-US" sz="1600" spc="-1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1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cultivos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en comparación </a:t>
            </a:r>
            <a:r>
              <a:rPr lang="es-US" sz="1600" spc="-25" dirty="0">
                <a:cs typeface="Arial"/>
              </a:rPr>
              <a:t>al </a:t>
            </a:r>
            <a:r>
              <a:rPr lang="es-US" sz="1600" dirty="0">
                <a:cs typeface="Arial"/>
              </a:rPr>
              <a:t>plástico</a:t>
            </a:r>
            <a:r>
              <a:rPr lang="es-US" sz="1600" spc="-15" dirty="0">
                <a:cs typeface="Arial"/>
              </a:rPr>
              <a:t> </a:t>
            </a:r>
            <a:r>
              <a:rPr lang="es-US" sz="1600" spc="-25" dirty="0">
                <a:cs typeface="Arial"/>
              </a:rPr>
              <a:t>PE en: </a:t>
            </a:r>
            <a:endParaRPr lang="es-US" sz="1600" dirty="0">
              <a:cs typeface="Arial"/>
            </a:endParaRPr>
          </a:p>
          <a:p>
            <a:pPr marL="809625" indent="-342265">
              <a:lnSpc>
                <a:spcPct val="100000"/>
              </a:lnSpc>
              <a:spcBef>
                <a:spcPts val="0"/>
              </a:spcBef>
              <a:buClr>
                <a:srgbClr val="009900"/>
              </a:buClr>
              <a:buChar char="•"/>
              <a:tabLst>
                <a:tab pos="809625" algn="l"/>
              </a:tabLst>
            </a:pPr>
            <a:r>
              <a:rPr lang="es-US" sz="1600" dirty="0">
                <a:cs typeface="Arial"/>
              </a:rPr>
              <a:t>Control</a:t>
            </a:r>
            <a:r>
              <a:rPr lang="es-US" sz="1600" spc="-1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30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malezas</a:t>
            </a:r>
            <a:endParaRPr lang="es-US" sz="1600" dirty="0">
              <a:cs typeface="Arial"/>
            </a:endParaRPr>
          </a:p>
          <a:p>
            <a:pPr marL="809625" indent="-342265">
              <a:lnSpc>
                <a:spcPct val="100000"/>
              </a:lnSpc>
              <a:spcBef>
                <a:spcPts val="0"/>
              </a:spcBef>
              <a:buClr>
                <a:srgbClr val="009900"/>
              </a:buClr>
              <a:buChar char="•"/>
              <a:tabLst>
                <a:tab pos="809625" algn="l"/>
              </a:tabLst>
            </a:pPr>
            <a:r>
              <a:rPr lang="es-US" sz="1600" dirty="0">
                <a:cs typeface="Arial"/>
              </a:rPr>
              <a:t>Retención</a:t>
            </a:r>
            <a:r>
              <a:rPr lang="es-US" sz="1600" spc="-1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25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humedad</a:t>
            </a:r>
            <a:endParaRPr lang="es-US" sz="1600" dirty="0">
              <a:cs typeface="Arial"/>
            </a:endParaRPr>
          </a:p>
          <a:p>
            <a:pPr marL="809625" indent="-342265">
              <a:lnSpc>
                <a:spcPct val="100000"/>
              </a:lnSpc>
              <a:spcBef>
                <a:spcPts val="0"/>
              </a:spcBef>
              <a:buClr>
                <a:srgbClr val="009900"/>
              </a:buClr>
              <a:buChar char="•"/>
              <a:tabLst>
                <a:tab pos="809625" algn="l"/>
              </a:tabLst>
            </a:pPr>
            <a:r>
              <a:rPr lang="es-US" sz="1600" dirty="0">
                <a:cs typeface="Arial"/>
              </a:rPr>
              <a:t>Modificación</a:t>
            </a:r>
            <a:r>
              <a:rPr lang="es-US" sz="1600" spc="-5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1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la</a:t>
            </a:r>
            <a:r>
              <a:rPr lang="es-US" sz="1600" spc="-4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temperatura</a:t>
            </a:r>
            <a:r>
              <a:rPr lang="es-US" sz="1600" spc="1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del</a:t>
            </a:r>
            <a:r>
              <a:rPr lang="es-US" sz="1600" spc="-20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suelo</a:t>
            </a:r>
            <a:endParaRPr lang="es-US" sz="1600" dirty="0">
              <a:cs typeface="Arial"/>
            </a:endParaRPr>
          </a:p>
          <a:p>
            <a:pPr marL="809625" indent="-342265">
              <a:lnSpc>
                <a:spcPct val="100000"/>
              </a:lnSpc>
              <a:spcBef>
                <a:spcPts val="0"/>
              </a:spcBef>
              <a:buClr>
                <a:srgbClr val="009900"/>
              </a:buClr>
              <a:buChar char="•"/>
              <a:tabLst>
                <a:tab pos="809625" algn="l"/>
              </a:tabLst>
            </a:pPr>
            <a:r>
              <a:rPr lang="es-US" sz="1600" dirty="0">
                <a:cs typeface="Arial"/>
              </a:rPr>
              <a:t>Cosecha</a:t>
            </a:r>
            <a:r>
              <a:rPr lang="es-US" sz="1600" spc="-5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temprana</a:t>
            </a:r>
            <a:endParaRPr lang="es-US" sz="1600" dirty="0">
              <a:cs typeface="Arial"/>
            </a:endParaRPr>
          </a:p>
          <a:p>
            <a:pPr marL="809625" indent="-342265">
              <a:lnSpc>
                <a:spcPct val="100000"/>
              </a:lnSpc>
              <a:spcBef>
                <a:spcPts val="0"/>
              </a:spcBef>
              <a:buClr>
                <a:srgbClr val="009900"/>
              </a:buClr>
              <a:buChar char="•"/>
              <a:tabLst>
                <a:tab pos="809625" algn="l"/>
              </a:tabLst>
            </a:pPr>
            <a:r>
              <a:rPr lang="es-US" sz="1600" dirty="0">
                <a:cs typeface="Arial"/>
              </a:rPr>
              <a:t>Aumento en rendimiento</a:t>
            </a:r>
            <a:r>
              <a:rPr lang="es-US" sz="1600" spc="-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y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la</a:t>
            </a:r>
            <a:r>
              <a:rPr lang="es-US" sz="1600" spc="-2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calidad</a:t>
            </a:r>
            <a:r>
              <a:rPr lang="es-US" sz="1600" spc="-2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2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los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cultivos</a:t>
            </a:r>
            <a:endParaRPr lang="es-US" sz="1600" dirty="0">
              <a:cs typeface="Arial"/>
            </a:endParaRPr>
          </a:p>
          <a:p>
            <a:pPr marL="457200" marR="87376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355600" algn="l"/>
              </a:tabLst>
            </a:pPr>
            <a:r>
              <a:rPr lang="es-US" sz="1600" dirty="0">
                <a:cs typeface="Arial"/>
              </a:rPr>
              <a:t>Diseñado</a:t>
            </a:r>
            <a:r>
              <a:rPr lang="es-US" sz="1600" spc="-2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para ser labrado</a:t>
            </a:r>
            <a:r>
              <a:rPr lang="es-US" sz="1600" spc="-2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en el</a:t>
            </a:r>
            <a:r>
              <a:rPr lang="es-US" sz="1600" spc="-2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suelo</a:t>
            </a:r>
            <a:r>
              <a:rPr lang="es-US" sz="1600" spc="-1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después</a:t>
            </a:r>
            <a:r>
              <a:rPr lang="es-US" sz="1600" spc="3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20" dirty="0">
                <a:cs typeface="Arial"/>
              </a:rPr>
              <a:t> </a:t>
            </a:r>
            <a:r>
              <a:rPr lang="es-US" sz="1600" spc="-25" dirty="0">
                <a:cs typeface="Arial"/>
              </a:rPr>
              <a:t>su</a:t>
            </a:r>
            <a:r>
              <a:rPr lang="es-US" sz="1600" dirty="0">
                <a:cs typeface="Arial"/>
              </a:rPr>
              <a:t> uso,</a:t>
            </a:r>
            <a:r>
              <a:rPr lang="es-US" sz="1600" spc="-4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eliminando</a:t>
            </a:r>
            <a:r>
              <a:rPr lang="es-US" sz="1600" spc="-2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la</a:t>
            </a:r>
            <a:r>
              <a:rPr lang="es-US" sz="1600" spc="-2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basura</a:t>
            </a:r>
            <a:r>
              <a:rPr lang="es-US" sz="1600" spc="-2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creada por</a:t>
            </a:r>
            <a:r>
              <a:rPr lang="es-US" sz="1600" spc="-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el</a:t>
            </a:r>
            <a:r>
              <a:rPr lang="es-US" sz="1600" spc="-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plástico</a:t>
            </a:r>
            <a:r>
              <a:rPr lang="es-US" sz="1600" spc="-2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y</a:t>
            </a:r>
            <a:r>
              <a:rPr lang="es-US" sz="1600" spc="-30" dirty="0">
                <a:cs typeface="Arial"/>
              </a:rPr>
              <a:t> </a:t>
            </a:r>
            <a:r>
              <a:rPr lang="es-US" sz="1600" spc="-25" dirty="0">
                <a:cs typeface="Arial"/>
              </a:rPr>
              <a:t>la labor </a:t>
            </a:r>
            <a:r>
              <a:rPr lang="es-US" sz="1600" dirty="0">
                <a:cs typeface="Arial"/>
              </a:rPr>
              <a:t>de</a:t>
            </a:r>
            <a:r>
              <a:rPr lang="es-US" sz="1600" spc="-50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eliminación</a:t>
            </a:r>
          </a:p>
          <a:p>
            <a:pPr marL="457200" marR="87376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355600" algn="l"/>
              </a:tabLst>
            </a:pPr>
            <a:r>
              <a:rPr lang="es-US" sz="1600" b="1" dirty="0">
                <a:cs typeface="Arial"/>
              </a:rPr>
              <a:t>Importante:</a:t>
            </a:r>
            <a:r>
              <a:rPr lang="es-US" sz="1600" spc="-2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El</a:t>
            </a:r>
            <a:r>
              <a:rPr lang="es-US" sz="1600" spc="-25" dirty="0">
                <a:cs typeface="Arial"/>
              </a:rPr>
              <a:t> </a:t>
            </a:r>
            <a:r>
              <a:rPr lang="es-US" sz="1600" dirty="0" err="1">
                <a:cs typeface="Arial"/>
              </a:rPr>
              <a:t>BDM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no</a:t>
            </a:r>
            <a:r>
              <a:rPr lang="es-US" sz="1600" spc="-4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debe</a:t>
            </a:r>
            <a:r>
              <a:rPr lang="es-US" sz="1600" spc="-5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ir</a:t>
            </a:r>
            <a:r>
              <a:rPr lang="es-US" sz="1600" spc="-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a</a:t>
            </a:r>
            <a:r>
              <a:rPr lang="es-US" sz="1600" spc="-3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las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instalaciones</a:t>
            </a:r>
            <a:r>
              <a:rPr lang="es-US" sz="1600" spc="2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4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reciclaje</a:t>
            </a:r>
            <a:r>
              <a:rPr lang="es-US" sz="1600" spc="20" dirty="0">
                <a:cs typeface="Arial"/>
              </a:rPr>
              <a:t> </a:t>
            </a:r>
            <a:r>
              <a:rPr lang="es-US" sz="1600" spc="-50" dirty="0">
                <a:cs typeface="Arial"/>
              </a:rPr>
              <a:t>o </a:t>
            </a:r>
            <a:r>
              <a:rPr lang="es-US" sz="1600" dirty="0">
                <a:cs typeface="Arial"/>
              </a:rPr>
              <a:t>centros</a:t>
            </a:r>
            <a:r>
              <a:rPr lang="es-US" sz="1600" spc="-3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3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basura,</a:t>
            </a:r>
            <a:r>
              <a:rPr lang="es-US" sz="1600" spc="-5" dirty="0">
                <a:cs typeface="Arial"/>
              </a:rPr>
              <a:t> ya que </a:t>
            </a:r>
            <a:r>
              <a:rPr lang="es-US" sz="1600" dirty="0">
                <a:cs typeface="Arial"/>
              </a:rPr>
              <a:t>contaminan el proceso</a:t>
            </a:r>
            <a:r>
              <a:rPr lang="es-US" sz="1600" spc="-25" dirty="0">
                <a:cs typeface="Arial"/>
              </a:rPr>
              <a:t> </a:t>
            </a:r>
            <a:r>
              <a:rPr lang="es-US" sz="1600" spc="-10" dirty="0">
                <a:cs typeface="Arial"/>
              </a:rPr>
              <a:t>reciclado</a:t>
            </a:r>
            <a:endParaRPr lang="en-US" sz="2000" dirty="0"/>
          </a:p>
        </p:txBody>
      </p:sp>
      <p:pic>
        <p:nvPicPr>
          <p:cNvPr id="6" name="Content Placeholder 5" descr="Strawberry field with plastic mulch.">
            <a:extLst>
              <a:ext uri="{FF2B5EF4-FFF2-40B4-BE49-F238E27FC236}">
                <a16:creationId xmlns:a16="http://schemas.microsoft.com/office/drawing/2014/main" id="{E6516132-6B18-4852-8070-E06374FA38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0654" y="1680651"/>
            <a:ext cx="5011346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3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F145B-7729-4B8B-9495-3F8C4252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0" dirty="0" err="1">
                <a:latin typeface="+mj-lt"/>
              </a:rPr>
              <a:t>Materias</a:t>
            </a:r>
            <a:r>
              <a:rPr lang="en-US" sz="3600" kern="0" spc="-110" dirty="0">
                <a:latin typeface="+mj-lt"/>
              </a:rPr>
              <a:t> </a:t>
            </a:r>
            <a:r>
              <a:rPr lang="en-US" sz="3600" kern="0" spc="-10" dirty="0" err="1">
                <a:latin typeface="+mj-lt"/>
              </a:rPr>
              <a:t>Primas</a:t>
            </a:r>
            <a:r>
              <a:rPr lang="en-US" sz="3600" kern="0" spc="-10" dirty="0">
                <a:latin typeface="+mj-lt"/>
              </a:rPr>
              <a:t> de BDM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A2B8-E60F-4B2C-8EE0-88187D924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038036"/>
            <a:ext cx="10576560" cy="909098"/>
          </a:xfrm>
        </p:spPr>
        <p:txBody>
          <a:bodyPr>
            <a:normAutofit lnSpcReduction="10000"/>
          </a:bodyPr>
          <a:lstStyle/>
          <a:p>
            <a:pPr marL="457200" marR="508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469900" algn="l"/>
              </a:tabLst>
            </a:pPr>
            <a:r>
              <a:rPr lang="es-US" sz="1600" dirty="0" err="1">
                <a:cs typeface="Arial"/>
              </a:rPr>
              <a:t>BDM</a:t>
            </a:r>
            <a:r>
              <a:rPr lang="es-US" sz="1600" spc="-4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es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un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plástico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hecho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materias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primas</a:t>
            </a:r>
            <a:r>
              <a:rPr lang="es-US" sz="1600" spc="-5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base</a:t>
            </a:r>
            <a:r>
              <a:rPr lang="es-US" sz="1600" spc="-6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biológica,</a:t>
            </a:r>
            <a:r>
              <a:rPr lang="es-US" sz="1600" spc="-5" dirty="0">
                <a:cs typeface="Arial"/>
              </a:rPr>
              <a:t> o </a:t>
            </a:r>
            <a:r>
              <a:rPr lang="es-US" sz="1600" dirty="0">
                <a:cs typeface="Arial"/>
              </a:rPr>
              <a:t>derivadas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spc="-25" dirty="0">
                <a:cs typeface="Arial"/>
              </a:rPr>
              <a:t>de </a:t>
            </a:r>
            <a:r>
              <a:rPr lang="es-US" sz="1600" dirty="0">
                <a:cs typeface="Arial"/>
              </a:rPr>
              <a:t>combustibles</a:t>
            </a:r>
            <a:r>
              <a:rPr lang="es-US" sz="1600" spc="-3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fósiles,</a:t>
            </a:r>
            <a:r>
              <a:rPr lang="es-US" sz="1600" spc="-4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o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una</a:t>
            </a:r>
            <a:r>
              <a:rPr lang="es-US" sz="1600" spc="-30" dirty="0">
                <a:cs typeface="Arial"/>
              </a:rPr>
              <a:t> </a:t>
            </a:r>
            <a:r>
              <a:rPr lang="es-US" sz="1600" dirty="0">
                <a:cs typeface="Arial"/>
              </a:rPr>
              <a:t>mezcla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de</a:t>
            </a:r>
            <a:r>
              <a:rPr lang="es-US" sz="1600" spc="-55" dirty="0">
                <a:cs typeface="Arial"/>
              </a:rPr>
              <a:t> </a:t>
            </a:r>
            <a:r>
              <a:rPr lang="es-US" sz="1600" dirty="0">
                <a:cs typeface="Arial"/>
              </a:rPr>
              <a:t>los</a:t>
            </a:r>
            <a:r>
              <a:rPr lang="es-US" sz="1600" spc="-50" dirty="0">
                <a:cs typeface="Arial"/>
              </a:rPr>
              <a:t> </a:t>
            </a:r>
            <a:r>
              <a:rPr lang="es-US" sz="1600" spc="-25" dirty="0">
                <a:cs typeface="Arial"/>
              </a:rPr>
              <a:t>dos</a:t>
            </a:r>
            <a:endParaRPr lang="es-US" sz="1600" dirty="0">
              <a:cs typeface="Arial"/>
            </a:endParaRPr>
          </a:p>
          <a:p>
            <a:pPr marL="457200" indent="-456565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469265" algn="l"/>
              </a:tabLst>
            </a:pPr>
            <a:r>
              <a:rPr lang="es-US" sz="1600" dirty="0">
                <a:cs typeface="Arial"/>
              </a:rPr>
              <a:t>Existen tres categorías de materiales de uso para la producción de </a:t>
            </a:r>
            <a:r>
              <a:rPr lang="es-US" sz="1600" dirty="0" err="1">
                <a:cs typeface="Arial"/>
              </a:rPr>
              <a:t>BDM</a:t>
            </a:r>
            <a:r>
              <a:rPr lang="es-US" sz="1600" dirty="0">
                <a:cs typeface="Arial"/>
              </a:rPr>
              <a:t>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4751DEE-6671-4C03-A519-37E96B8F19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2548193"/>
              </p:ext>
            </p:extLst>
          </p:nvPr>
        </p:nvGraphicFramePr>
        <p:xfrm>
          <a:off x="321564" y="2078072"/>
          <a:ext cx="11548872" cy="3429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375601243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49608323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26467957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72003335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177800" marR="364490" indent="5080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3255963" algn="l"/>
                        </a:tabLst>
                      </a:pPr>
                      <a:r>
                        <a:rPr lang="es-US" sz="160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Origen</a:t>
                      </a:r>
                    </a:p>
                  </a:txBody>
                  <a:tcPr marL="0" marR="0" marT="40640" marB="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364490" indent="5080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3255963" algn="l"/>
                        </a:tabLst>
                      </a:pPr>
                      <a:r>
                        <a:rPr lang="es-US" sz="1600" b="1" noProof="0" dirty="0">
                          <a:solidFill>
                            <a:srgbClr val="0070C0"/>
                          </a:solidFill>
                        </a:rPr>
                        <a:t>Por extracción</a:t>
                      </a:r>
                      <a:r>
                        <a:rPr lang="es-US" sz="1600" b="1" spc="-15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br>
                        <a:rPr lang="es-US" sz="1600" b="1" spc="-15" noProof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s-US" sz="1600" b="1" noProof="0" dirty="0">
                          <a:solidFill>
                            <a:srgbClr val="0070C0"/>
                          </a:solidFill>
                        </a:rPr>
                        <a:t>de</a:t>
                      </a:r>
                      <a:r>
                        <a:rPr lang="es-US" sz="1600" b="1" spc="-15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US" sz="1600" b="1" spc="-10" noProof="0" dirty="0">
                          <a:solidFill>
                            <a:srgbClr val="0070C0"/>
                          </a:solidFill>
                        </a:rPr>
                        <a:t>materiales naturales</a:t>
                      </a:r>
                      <a:endParaRPr lang="es-US" sz="1600" noProof="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64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0" marR="347980" indent="4763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/>
                      </a:pPr>
                      <a:r>
                        <a:rPr lang="es-US" sz="1600" b="1" noProof="0" dirty="0">
                          <a:solidFill>
                            <a:srgbClr val="0070C0"/>
                          </a:solidFill>
                        </a:rPr>
                        <a:t>Por producción</a:t>
                      </a:r>
                      <a:r>
                        <a:rPr lang="es-US" sz="1600" b="1" spc="-5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br>
                        <a:rPr lang="es-US" sz="1600" b="1" spc="-50" noProof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s-US" sz="1600" b="1" noProof="0" dirty="0">
                          <a:solidFill>
                            <a:srgbClr val="0070C0"/>
                          </a:solidFill>
                        </a:rPr>
                        <a:t>por</a:t>
                      </a:r>
                      <a:r>
                        <a:rPr lang="es-US" sz="1600" b="1" spc="-5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US" sz="1600" b="1" spc="-10" noProof="0" dirty="0">
                          <a:solidFill>
                            <a:srgbClr val="0070C0"/>
                          </a:solidFill>
                        </a:rPr>
                        <a:t>síntesis química</a:t>
                      </a:r>
                      <a:endParaRPr lang="es-US" sz="1600" noProof="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64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46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US" sz="1600" b="1" noProof="0" dirty="0">
                          <a:solidFill>
                            <a:srgbClr val="0070C0"/>
                          </a:solidFill>
                        </a:rPr>
                        <a:t>Por producción</a:t>
                      </a:r>
                      <a:r>
                        <a:rPr lang="es-US" sz="1600" b="1" spc="-5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br>
                        <a:rPr lang="es-US" sz="1600" b="1" spc="-50" noProof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s-US" sz="1600" b="1" spc="-50" noProof="0" dirty="0">
                          <a:solidFill>
                            <a:srgbClr val="0070C0"/>
                          </a:solidFill>
                        </a:rPr>
                        <a:t>de </a:t>
                      </a:r>
                      <a:r>
                        <a:rPr lang="es-US" sz="1600" b="1" spc="-10" noProof="0" dirty="0">
                          <a:solidFill>
                            <a:srgbClr val="0070C0"/>
                          </a:solidFill>
                        </a:rPr>
                        <a:t>microorganismos</a:t>
                      </a:r>
                      <a:endParaRPr lang="es-US" sz="1600" noProof="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64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11845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19380" marR="111760" lvl="0" indent="-25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Materiales</a:t>
                      </a:r>
                    </a:p>
                  </a:txBody>
                  <a:tcPr marL="0" marR="0" marT="40640" marB="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9380" marR="111760" indent="-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almidón,</a:t>
                      </a:r>
                      <a:r>
                        <a:rPr lang="es-US" sz="1550" spc="-4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10" noProof="0" dirty="0">
                          <a:solidFill>
                            <a:schemeClr val="tx1"/>
                          </a:solidFill>
                        </a:rPr>
                        <a:t>almidón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termoplástico</a:t>
                      </a:r>
                      <a:r>
                        <a:rPr lang="es-US" sz="1550" spc="-4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(TPS,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por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sus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siglas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inglés)</a:t>
                      </a:r>
                      <a:r>
                        <a:rPr lang="es-US" sz="1550" spc="-1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s-US" sz="1550" spc="-15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10" noProof="0" dirty="0">
                          <a:solidFill>
                            <a:schemeClr val="tx1"/>
                          </a:solidFill>
                        </a:rPr>
                        <a:t>celulosa</a:t>
                      </a:r>
                      <a:endParaRPr lang="es-US" sz="1550" noProof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64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0825" marR="2457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polimerización</a:t>
                      </a:r>
                      <a:r>
                        <a:rPr lang="es-US" sz="1550" spc="-5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sintética</a:t>
                      </a:r>
                      <a:r>
                        <a:rPr lang="es-US" sz="1550" spc="-5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ácido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láctico</a:t>
                      </a:r>
                      <a:r>
                        <a:rPr lang="es-US" sz="1550" spc="-1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ácido </a:t>
                      </a:r>
                      <a:r>
                        <a:rPr lang="es-US" sz="1550" noProof="0" dirty="0" err="1">
                          <a:solidFill>
                            <a:schemeClr val="tx1"/>
                          </a:solidFill>
                        </a:rPr>
                        <a:t>poliláctico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s-US" sz="1550" spc="-25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(PLA,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por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sus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siglas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10" noProof="0" dirty="0">
                          <a:solidFill>
                            <a:schemeClr val="tx1"/>
                          </a:solidFill>
                        </a:rPr>
                        <a:t>inglés)</a:t>
                      </a:r>
                      <a:endParaRPr lang="es-US" sz="1550" noProof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64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370205" indent="0" algn="ctr">
                        <a:lnSpc>
                          <a:spcPct val="100000"/>
                        </a:lnSpc>
                      </a:pP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polihidroxialcanoatos</a:t>
                      </a:r>
                      <a:r>
                        <a:rPr lang="es-US" sz="1550" spc="-3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s-US" sz="1550" spc="-3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(PHA,</a:t>
                      </a:r>
                      <a:r>
                        <a:rPr lang="es-US" sz="1550" spc="-3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por</a:t>
                      </a:r>
                      <a:r>
                        <a:rPr lang="es-US" sz="1550" spc="-3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sus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siglas</a:t>
                      </a:r>
                      <a:r>
                        <a:rPr lang="es-US" sz="1550" spc="-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s-US" sz="1550" spc="-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10" noProof="0" dirty="0">
                          <a:solidFill>
                            <a:schemeClr val="tx1"/>
                          </a:solidFill>
                        </a:rPr>
                        <a:t>inglés)</a:t>
                      </a:r>
                      <a:endParaRPr lang="es-US" sz="1550" noProof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069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41388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182245" marR="1752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US" sz="1600" b="1" noProof="0" dirty="0">
                          <a:solidFill>
                            <a:srgbClr val="2584C8"/>
                          </a:solidFill>
                          <a:latin typeface="+mn-lt"/>
                          <a:cs typeface="Arial"/>
                        </a:rPr>
                        <a:t>Notas</a:t>
                      </a:r>
                    </a:p>
                  </a:txBody>
                  <a:tcPr marL="0" marR="0" marT="40640" marB="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82245" marR="1752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TPS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procesado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partir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de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almidón</a:t>
                      </a:r>
                      <a:r>
                        <a:rPr lang="es-US" sz="1550" spc="-4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es-US" sz="1550" spc="-1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alto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10" noProof="0" dirty="0">
                          <a:solidFill>
                            <a:schemeClr val="tx1"/>
                          </a:solidFill>
                        </a:rPr>
                        <a:t>contenido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amilosa,</a:t>
                      </a:r>
                      <a:r>
                        <a:rPr lang="es-US" sz="1550" spc="-3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con un menor costo monetario en comparación a otras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materias</a:t>
                      </a:r>
                      <a:r>
                        <a:rPr lang="es-US" sz="1550" spc="-3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primas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s-US" sz="1550" spc="-10" noProof="0" dirty="0">
                          <a:solidFill>
                            <a:schemeClr val="tx1"/>
                          </a:solidFill>
                        </a:rPr>
                        <a:t>almidón</a:t>
                      </a:r>
                      <a:endParaRPr lang="es-US" sz="1550" noProof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64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62585" marR="3581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PLA</a:t>
                      </a:r>
                      <a:r>
                        <a:rPr lang="es-US" sz="1550" spc="-12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producido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relativamente con menor costo monetario </a:t>
                      </a:r>
                      <a:r>
                        <a:rPr lang="es-US" sz="1550" spc="-25" noProof="0" dirty="0">
                          <a:solidFill>
                            <a:schemeClr val="tx1"/>
                          </a:solidFill>
                        </a:rPr>
                        <a:t>en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comparación</a:t>
                      </a:r>
                      <a:r>
                        <a:rPr lang="es-US" sz="1550" spc="-5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 otros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biopolímeros</a:t>
                      </a:r>
                      <a:r>
                        <a:rPr lang="es-US" sz="1550" spc="-4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es-US" sz="1550" spc="-3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base b</a:t>
                      </a:r>
                      <a:r>
                        <a:rPr lang="es-US" sz="1550" spc="-10" noProof="0" dirty="0">
                          <a:solidFill>
                            <a:schemeClr val="tx1"/>
                          </a:solidFill>
                        </a:rPr>
                        <a:t>iológica</a:t>
                      </a:r>
                      <a:endParaRPr lang="es-US" sz="1550" noProof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64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520700" marR="517525" indent="69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Poli(hidroxibutirato)</a:t>
                      </a:r>
                      <a:r>
                        <a:rPr lang="es-US" sz="1550" spc="-5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(PHB)</a:t>
                      </a:r>
                      <a:r>
                        <a:rPr lang="es-US" sz="1550" spc="-50" noProof="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poli(hidroxivalerato)</a:t>
                      </a:r>
                      <a:r>
                        <a:rPr lang="es-US" sz="1550" spc="-55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(PHV)</a:t>
                      </a:r>
                      <a:r>
                        <a:rPr lang="es-US" sz="1550" spc="-5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spc="-20" noProof="0" dirty="0">
                          <a:solidFill>
                            <a:schemeClr val="tx1"/>
                          </a:solidFill>
                        </a:rPr>
                        <a:t>PHAs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comerciales</a:t>
                      </a:r>
                      <a:r>
                        <a:rPr lang="es-US" sz="1550" spc="-1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US" sz="1550" noProof="0" dirty="0">
                          <a:solidFill>
                            <a:schemeClr val="tx1"/>
                          </a:solidFill>
                        </a:rPr>
                        <a:t>de mayor importancia</a:t>
                      </a:r>
                      <a:endParaRPr lang="es-US" sz="1550" noProof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064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07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90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99F207-15FC-4A57-A973-2BE29D1B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0" dirty="0" err="1">
                <a:latin typeface="+mj-lt"/>
              </a:rPr>
              <a:t>Programa</a:t>
            </a:r>
            <a:r>
              <a:rPr lang="en-US" sz="3600" kern="0" spc="-55" dirty="0">
                <a:latin typeface="+mj-lt"/>
              </a:rPr>
              <a:t> </a:t>
            </a:r>
            <a:r>
              <a:rPr lang="en-US" sz="3600" kern="0" dirty="0">
                <a:latin typeface="+mj-lt"/>
              </a:rPr>
              <a:t>Nacional</a:t>
            </a:r>
            <a:r>
              <a:rPr lang="en-US" sz="3600" kern="0" spc="-75" dirty="0">
                <a:latin typeface="+mj-lt"/>
              </a:rPr>
              <a:t> </a:t>
            </a:r>
            <a:r>
              <a:rPr lang="en-US" sz="3600" kern="0" spc="-10" dirty="0" err="1">
                <a:latin typeface="+mj-lt"/>
              </a:rPr>
              <a:t>Orgánico</a:t>
            </a:r>
            <a:r>
              <a:rPr lang="en-US" sz="3600" kern="0" spc="-10" dirty="0">
                <a:latin typeface="+mj-lt"/>
              </a:rPr>
              <a:t> de USDA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CB3C4-1FDD-437B-A9BC-067C9F29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 marL="0" marR="15875" indent="0">
              <a:lnSpc>
                <a:spcPct val="110000"/>
              </a:lnSpc>
              <a:spcBef>
                <a:spcPts val="680"/>
              </a:spcBef>
              <a:buNone/>
            </a:pPr>
            <a:r>
              <a:rPr lang="es-ES" sz="1800" dirty="0">
                <a:cs typeface="Arial" panose="020B0604020202020204" pitchFamily="34" charset="0"/>
              </a:rPr>
              <a:t>La película del acolchado biodegradable de base biológica se agregó a la lista de sustancias permitidas en octubre de 2014, pero DEBE:</a:t>
            </a:r>
          </a:p>
          <a:p>
            <a:pPr marL="457200" marR="901065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292735" algn="l"/>
              </a:tabLst>
            </a:pPr>
            <a:r>
              <a:rPr lang="es-ES" sz="1800" dirty="0">
                <a:cs typeface="Arial" panose="020B0604020202020204" pitchFamily="34" charset="0"/>
              </a:rPr>
              <a:t>Ser de base 100% biológica (ASTM D6866</a:t>
            </a:r>
            <a:r>
              <a:rPr lang="es-ES" sz="1800" i="1" dirty="0">
                <a:cs typeface="Arial" panose="020B0604020202020204" pitchFamily="34" charset="0"/>
              </a:rPr>
              <a:t>) – </a:t>
            </a:r>
            <a:r>
              <a:rPr lang="es-ES" sz="1800" i="1" dirty="0">
                <a:solidFill>
                  <a:srgbClr val="538235"/>
                </a:solidFill>
                <a:cs typeface="Arial" panose="020B0604020202020204" pitchFamily="34" charset="0"/>
              </a:rPr>
              <a:t>Debe ser hecho 100% de materiales biológicos</a:t>
            </a:r>
          </a:p>
          <a:p>
            <a:pPr marL="457200" marR="901065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292735" algn="l"/>
              </a:tabLst>
            </a:pPr>
            <a:r>
              <a:rPr lang="es-ES" sz="1800" dirty="0">
                <a:cs typeface="Arial" panose="020B0604020202020204" pitchFamily="34" charset="0"/>
              </a:rPr>
              <a:t>Ser producido sin el uso de polímeros sintéticos de base no biológica. No se requiere que los aditivos menores (colorantes, coadyuvantes tecnológicos) sean de base biológica</a:t>
            </a:r>
          </a:p>
          <a:p>
            <a:pPr marL="457200" marR="208279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292735" algn="l"/>
              </a:tabLst>
            </a:pPr>
            <a:r>
              <a:rPr lang="es-ES" sz="1800" dirty="0">
                <a:cs typeface="Arial" panose="020B0604020202020204" pitchFamily="34" charset="0"/>
              </a:rPr>
              <a:t>Ser producido sin organismos o materias primas derivadas de métodos excluidos (es decir, sintéticos, </a:t>
            </a:r>
            <a:r>
              <a:rPr lang="es-ES" sz="1800" dirty="0" err="1">
                <a:cs typeface="Arial" panose="020B0604020202020204" pitchFamily="34" charset="0"/>
              </a:rPr>
              <a:t>GMOs</a:t>
            </a:r>
            <a:r>
              <a:rPr lang="es-ES" sz="1800" dirty="0">
                <a:cs typeface="Arial" panose="020B0604020202020204" pitchFamily="34" charset="0"/>
              </a:rPr>
              <a:t> – organismos genéticamente modificados)</a:t>
            </a:r>
          </a:p>
          <a:p>
            <a:pPr marL="457200" marR="208279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292735" algn="l"/>
              </a:tabLst>
            </a:pPr>
            <a:r>
              <a:rPr lang="es-ES" sz="1800" dirty="0">
                <a:cs typeface="Arial" panose="020B0604020202020204" pitchFamily="34" charset="0"/>
              </a:rPr>
              <a:t>Cumplir con las especificaciones de </a:t>
            </a:r>
            <a:r>
              <a:rPr lang="es-ES" sz="1800" dirty="0" err="1">
                <a:cs typeface="Arial" panose="020B0604020202020204" pitchFamily="34" charset="0"/>
              </a:rPr>
              <a:t>compostabilidad</a:t>
            </a:r>
            <a:r>
              <a:rPr lang="es-ES" sz="1800" dirty="0">
                <a:cs typeface="Arial" panose="020B0604020202020204" pitchFamily="34" charset="0"/>
              </a:rPr>
              <a:t> (ASTM D6400, ASTM D6868, EN 13432, EN 14995 o ISO 17088)</a:t>
            </a:r>
          </a:p>
          <a:p>
            <a:pPr marL="457200" marR="208279" indent="-457200">
              <a:lnSpc>
                <a:spcPct val="11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292735" algn="l"/>
              </a:tabLst>
            </a:pPr>
            <a:r>
              <a:rPr lang="es-ES" sz="1800" dirty="0">
                <a:cs typeface="Arial" panose="020B0604020202020204" pitchFamily="34" charset="0"/>
              </a:rPr>
              <a:t>Alcanzar ≥ 90% de degradación en el suelo en 2 años (ISO 17556 o ASTM D5988)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276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99F207-15FC-4A57-A973-2BE29D1B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sz="3600" kern="0" dirty="0">
                <a:latin typeface="+mj-lt"/>
                <a:cs typeface="Arial" panose="020B0604020202020204" pitchFamily="34" charset="0"/>
              </a:rPr>
              <a:t>GMOs</a:t>
            </a:r>
            <a:r>
              <a:rPr lang="en-US" sz="3600" kern="0" spc="-8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kern="0" spc="-80" dirty="0" err="1">
                <a:latin typeface="+mj-lt"/>
                <a:cs typeface="Arial" panose="020B0604020202020204" pitchFamily="34" charset="0"/>
              </a:rPr>
              <a:t>e</a:t>
            </a:r>
            <a:r>
              <a:rPr lang="en-US" sz="3600" kern="0" dirty="0" err="1">
                <a:latin typeface="+mj-lt"/>
                <a:cs typeface="Arial" panose="020B0604020202020204" pitchFamily="34" charset="0"/>
              </a:rPr>
              <a:t>n</a:t>
            </a:r>
            <a:r>
              <a:rPr lang="en-US" sz="3600" kern="0" spc="-8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kern="0" spc="-25" dirty="0">
                <a:latin typeface="+mj-lt"/>
                <a:cs typeface="Arial" panose="020B0604020202020204" pitchFamily="34" charset="0"/>
              </a:rPr>
              <a:t>BDM</a:t>
            </a:r>
            <a:endParaRPr lang="en-US" sz="3600" kern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CB3C4-1FDD-437B-A9BC-067C9F29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rgbClr val="C00000"/>
              </a:buClr>
              <a:buSzPct val="118750"/>
              <a:buFont typeface="Wingdings"/>
              <a:buChar char=""/>
              <a:tabLst>
                <a:tab pos="438784" algn="l"/>
              </a:tabLst>
            </a:pPr>
            <a:r>
              <a:rPr lang="es-ES" sz="1800" dirty="0" err="1">
                <a:cs typeface="Arial"/>
              </a:rPr>
              <a:t>GMOs</a:t>
            </a:r>
            <a:r>
              <a:rPr lang="es-ES" sz="1800" spc="-4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comúnmente</a:t>
            </a:r>
            <a:r>
              <a:rPr lang="es-ES" sz="1800" spc="-7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utilizados</a:t>
            </a:r>
            <a:r>
              <a:rPr lang="es-ES" sz="1800" spc="-7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en</a:t>
            </a:r>
            <a:r>
              <a:rPr lang="es-ES" sz="1800" spc="-5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la</a:t>
            </a:r>
            <a:r>
              <a:rPr lang="es-ES" sz="1800" spc="-6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fabricación</a:t>
            </a:r>
            <a:r>
              <a:rPr lang="es-ES" sz="1800" spc="-5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de</a:t>
            </a:r>
            <a:r>
              <a:rPr lang="es-ES" sz="1800" spc="-75" dirty="0">
                <a:cs typeface="Arial"/>
              </a:rPr>
              <a:t> </a:t>
            </a:r>
            <a:r>
              <a:rPr lang="es-ES" sz="1800" spc="-20" dirty="0" err="1">
                <a:cs typeface="Arial"/>
              </a:rPr>
              <a:t>BDM</a:t>
            </a:r>
            <a:r>
              <a:rPr lang="es-ES" sz="1800" spc="-20" dirty="0">
                <a:cs typeface="Arial"/>
              </a:rPr>
              <a:t> en:</a:t>
            </a:r>
            <a:endParaRPr lang="es-ES" sz="1800" dirty="0">
              <a:cs typeface="Arial"/>
            </a:endParaRPr>
          </a:p>
          <a:p>
            <a:pPr marL="812800" marR="612140" lvl="1" indent="-343535">
              <a:spcBef>
                <a:spcPts val="1000"/>
              </a:spcBef>
              <a:buClr>
                <a:srgbClr val="008000"/>
              </a:buClr>
              <a:buChar char="•"/>
              <a:tabLst>
                <a:tab pos="355600" algn="l"/>
              </a:tabLst>
            </a:pPr>
            <a:r>
              <a:rPr lang="es-ES" sz="1800" dirty="0">
                <a:cs typeface="Arial"/>
              </a:rPr>
              <a:t>Materias</a:t>
            </a:r>
            <a:r>
              <a:rPr lang="es-ES" sz="1800" spc="-6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primas</a:t>
            </a:r>
            <a:r>
              <a:rPr lang="es-ES" sz="1800" spc="-7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con almidón, maíz,</a:t>
            </a:r>
            <a:r>
              <a:rPr lang="es-ES" sz="1800" spc="-65" dirty="0">
                <a:cs typeface="Arial"/>
              </a:rPr>
              <a:t> </a:t>
            </a:r>
            <a:r>
              <a:rPr lang="es-ES" sz="1800" spc="-10" dirty="0">
                <a:cs typeface="Arial"/>
              </a:rPr>
              <a:t>remolacha azucarera</a:t>
            </a:r>
            <a:endParaRPr lang="es-ES" sz="1800" dirty="0">
              <a:cs typeface="Arial"/>
            </a:endParaRPr>
          </a:p>
          <a:p>
            <a:pPr marL="812800" lvl="1" indent="-342900">
              <a:spcBef>
                <a:spcPts val="440"/>
              </a:spcBef>
              <a:buClr>
                <a:srgbClr val="008000"/>
              </a:buClr>
              <a:buChar char="•"/>
              <a:tabLst>
                <a:tab pos="355600" algn="l"/>
              </a:tabLst>
            </a:pPr>
            <a:r>
              <a:rPr lang="es-ES" sz="1800" dirty="0">
                <a:cs typeface="Arial"/>
              </a:rPr>
              <a:t>Fermentación</a:t>
            </a:r>
            <a:r>
              <a:rPr lang="es-ES" sz="1800" spc="-8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de</a:t>
            </a:r>
            <a:r>
              <a:rPr lang="es-ES" sz="1800" spc="-10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materias</a:t>
            </a:r>
            <a:r>
              <a:rPr lang="es-ES" sz="1800" spc="-8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primas con</a:t>
            </a:r>
            <a:r>
              <a:rPr lang="es-ES" sz="1800" spc="-9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bacterias,</a:t>
            </a:r>
            <a:r>
              <a:rPr lang="es-ES" sz="1800" spc="-90" dirty="0">
                <a:cs typeface="Arial"/>
              </a:rPr>
              <a:t> </a:t>
            </a:r>
            <a:r>
              <a:rPr lang="es-ES" sz="1800" spc="-10" dirty="0">
                <a:cs typeface="Arial"/>
              </a:rPr>
              <a:t>levaduras</a:t>
            </a:r>
            <a:endParaRPr lang="es-ES" sz="1800" dirty="0">
              <a:cs typeface="Arial"/>
            </a:endParaRPr>
          </a:p>
          <a:p>
            <a:pPr marL="812800" lvl="1" indent="-342900">
              <a:spcBef>
                <a:spcPts val="420"/>
              </a:spcBef>
              <a:buClr>
                <a:srgbClr val="008000"/>
              </a:buClr>
              <a:buChar char="•"/>
              <a:tabLst>
                <a:tab pos="355600" algn="l"/>
              </a:tabLst>
            </a:pPr>
            <a:r>
              <a:rPr lang="es-ES" sz="1800" dirty="0">
                <a:cs typeface="Arial"/>
              </a:rPr>
              <a:t>Aditivos</a:t>
            </a:r>
            <a:r>
              <a:rPr lang="es-ES" sz="1800" spc="-65" dirty="0">
                <a:cs typeface="Arial"/>
              </a:rPr>
              <a:t> </a:t>
            </a:r>
            <a:r>
              <a:rPr lang="es-ES" sz="1800" spc="-10" dirty="0">
                <a:cs typeface="Arial"/>
              </a:rPr>
              <a:t>menores</a:t>
            </a:r>
          </a:p>
          <a:p>
            <a:pPr marL="457200" indent="-457200">
              <a:buClr>
                <a:srgbClr val="C00000"/>
              </a:buClr>
              <a:buSzPct val="118750"/>
              <a:buFont typeface="Wingdings"/>
              <a:buChar char=""/>
              <a:tabLst>
                <a:tab pos="438784" algn="l"/>
              </a:tabLst>
            </a:pPr>
            <a:r>
              <a:rPr lang="es-ES" sz="1800" dirty="0">
                <a:cs typeface="Arial"/>
              </a:rPr>
              <a:t>Dificultad en la determinación del</a:t>
            </a:r>
            <a:r>
              <a:rPr lang="es-ES" sz="1800" spc="-7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estado</a:t>
            </a:r>
            <a:r>
              <a:rPr lang="es-ES" sz="1800" spc="-6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de</a:t>
            </a:r>
            <a:r>
              <a:rPr lang="es-ES" sz="1800" spc="-60" dirty="0">
                <a:cs typeface="Arial"/>
              </a:rPr>
              <a:t> </a:t>
            </a:r>
            <a:r>
              <a:rPr lang="es-ES" sz="1800" dirty="0" err="1">
                <a:cs typeface="Arial"/>
              </a:rPr>
              <a:t>GMOs</a:t>
            </a:r>
            <a:r>
              <a:rPr lang="es-ES" sz="1800" spc="-70" dirty="0">
                <a:cs typeface="Arial"/>
              </a:rPr>
              <a:t> en el </a:t>
            </a:r>
            <a:r>
              <a:rPr lang="es-ES" sz="1800" dirty="0">
                <a:cs typeface="Arial"/>
              </a:rPr>
              <a:t>producto</a:t>
            </a:r>
            <a:r>
              <a:rPr lang="es-ES" sz="1800" spc="-60" dirty="0">
                <a:cs typeface="Arial"/>
              </a:rPr>
              <a:t> </a:t>
            </a:r>
            <a:r>
              <a:rPr lang="es-ES" sz="1800" spc="-10" dirty="0">
                <a:cs typeface="Arial"/>
              </a:rPr>
              <a:t>final como:</a:t>
            </a:r>
            <a:endParaRPr lang="es-ES" sz="1800" dirty="0">
              <a:cs typeface="Arial"/>
            </a:endParaRPr>
          </a:p>
          <a:p>
            <a:pPr marL="812165" lvl="1" indent="-342265">
              <a:spcBef>
                <a:spcPts val="420"/>
              </a:spcBef>
              <a:buClr>
                <a:srgbClr val="008000"/>
              </a:buClr>
              <a:buChar char="•"/>
              <a:tabLst>
                <a:tab pos="354965" algn="l"/>
              </a:tabLst>
            </a:pPr>
            <a:r>
              <a:rPr lang="es-ES" sz="1800" dirty="0">
                <a:cs typeface="Arial"/>
              </a:rPr>
              <a:t>Fuente</a:t>
            </a:r>
            <a:r>
              <a:rPr lang="es-ES" sz="1800" spc="-6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de</a:t>
            </a:r>
            <a:r>
              <a:rPr lang="es-ES" sz="1800" spc="-5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materias</a:t>
            </a:r>
            <a:r>
              <a:rPr lang="es-ES" sz="1800" spc="-6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primas</a:t>
            </a:r>
            <a:r>
              <a:rPr lang="es-ES" sz="1800" spc="-8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no</a:t>
            </a:r>
            <a:r>
              <a:rPr lang="es-ES" sz="1800" spc="-55" dirty="0">
                <a:cs typeface="Arial"/>
              </a:rPr>
              <a:t> </a:t>
            </a:r>
            <a:r>
              <a:rPr lang="es-ES" sz="1800" spc="-10" dirty="0">
                <a:cs typeface="Arial"/>
              </a:rPr>
              <a:t>revelada</a:t>
            </a:r>
            <a:endParaRPr lang="es-ES" sz="1800" dirty="0">
              <a:cs typeface="Arial"/>
            </a:endParaRPr>
          </a:p>
          <a:p>
            <a:pPr marL="812800" marR="1017269" lvl="1" indent="-342900">
              <a:spcBef>
                <a:spcPts val="1005"/>
              </a:spcBef>
              <a:buClr>
                <a:srgbClr val="008000"/>
              </a:buClr>
              <a:buChar char="•"/>
              <a:tabLst>
                <a:tab pos="355600" algn="l"/>
              </a:tabLst>
            </a:pPr>
            <a:r>
              <a:rPr lang="es-ES" sz="1800" dirty="0">
                <a:cs typeface="Arial"/>
              </a:rPr>
              <a:t>ADN</a:t>
            </a:r>
            <a:r>
              <a:rPr lang="es-ES" sz="1800" spc="-6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degradado con impedimento de medición</a:t>
            </a:r>
            <a:r>
              <a:rPr lang="es-ES" sz="1800" spc="-8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después</a:t>
            </a:r>
            <a:r>
              <a:rPr lang="es-ES" sz="1800" spc="-7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de</a:t>
            </a:r>
            <a:r>
              <a:rPr lang="es-ES" sz="1800" spc="-8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fermentación</a:t>
            </a:r>
            <a:r>
              <a:rPr lang="es-ES" sz="1800" spc="-6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y</a:t>
            </a:r>
            <a:r>
              <a:rPr lang="es-ES" sz="1800" spc="-70" dirty="0">
                <a:cs typeface="Arial"/>
              </a:rPr>
              <a:t> </a:t>
            </a:r>
            <a:r>
              <a:rPr lang="es-ES" sz="1800" spc="-10" dirty="0">
                <a:cs typeface="Arial"/>
              </a:rPr>
              <a:t>procesamiento</a:t>
            </a:r>
          </a:p>
          <a:p>
            <a:pPr marL="457200" marR="220345" indent="-457200">
              <a:buClr>
                <a:srgbClr val="C00000"/>
              </a:buClr>
              <a:buSzPct val="116071"/>
              <a:buFont typeface="Wingdings"/>
              <a:buChar char=""/>
              <a:tabLst>
                <a:tab pos="355600" algn="l"/>
                <a:tab pos="392430" algn="l"/>
              </a:tabLst>
            </a:pPr>
            <a:r>
              <a:rPr lang="es-ES" sz="1800" b="1" dirty="0">
                <a:cs typeface="Arial"/>
              </a:rPr>
              <a:t>Inexistencia de </a:t>
            </a:r>
            <a:r>
              <a:rPr lang="es-ES" sz="1800" b="1" dirty="0" err="1">
                <a:cs typeface="Arial"/>
              </a:rPr>
              <a:t>BDM</a:t>
            </a:r>
            <a:r>
              <a:rPr lang="es-ES" sz="1800" b="1" spc="-50" dirty="0">
                <a:cs typeface="Arial"/>
              </a:rPr>
              <a:t> </a:t>
            </a:r>
            <a:r>
              <a:rPr lang="es-ES" sz="1800" b="1" dirty="0">
                <a:cs typeface="Arial"/>
              </a:rPr>
              <a:t>plástico</a:t>
            </a:r>
            <a:r>
              <a:rPr lang="es-ES" sz="1800" b="1" spc="-70" dirty="0">
                <a:cs typeface="Arial"/>
              </a:rPr>
              <a:t> </a:t>
            </a:r>
            <a:r>
              <a:rPr lang="es-ES" sz="1800" b="1" dirty="0">
                <a:cs typeface="Arial"/>
              </a:rPr>
              <a:t>aprobado</a:t>
            </a:r>
            <a:r>
              <a:rPr lang="es-ES" sz="1800" b="1" spc="-95" dirty="0">
                <a:cs typeface="Arial"/>
              </a:rPr>
              <a:t> </a:t>
            </a:r>
            <a:r>
              <a:rPr lang="es-ES" sz="1800" b="1" dirty="0">
                <a:cs typeface="Arial"/>
              </a:rPr>
              <a:t>para</a:t>
            </a:r>
            <a:r>
              <a:rPr lang="es-ES" sz="1800" b="1" spc="-55" dirty="0">
                <a:cs typeface="Arial"/>
              </a:rPr>
              <a:t> </a:t>
            </a:r>
            <a:r>
              <a:rPr lang="es-ES" sz="1800" b="1" dirty="0">
                <a:cs typeface="Arial"/>
              </a:rPr>
              <a:t>uso</a:t>
            </a:r>
            <a:r>
              <a:rPr lang="es-ES" sz="1800" b="1" spc="-80" dirty="0">
                <a:cs typeface="Arial"/>
              </a:rPr>
              <a:t> </a:t>
            </a:r>
            <a:r>
              <a:rPr lang="es-ES" sz="1800" b="1" dirty="0">
                <a:cs typeface="Arial"/>
              </a:rPr>
              <a:t>en</a:t>
            </a:r>
            <a:r>
              <a:rPr lang="es-ES" sz="1800" b="1" spc="-55" dirty="0">
                <a:cs typeface="Arial"/>
              </a:rPr>
              <a:t> </a:t>
            </a:r>
            <a:r>
              <a:rPr lang="es-ES" sz="1800" b="1" dirty="0">
                <a:cs typeface="Arial"/>
              </a:rPr>
              <a:t>la</a:t>
            </a:r>
            <a:r>
              <a:rPr lang="es-ES" sz="1800" b="1" spc="-85" dirty="0">
                <a:cs typeface="Arial"/>
              </a:rPr>
              <a:t> </a:t>
            </a:r>
            <a:r>
              <a:rPr lang="es-ES" sz="1800" b="1" dirty="0">
                <a:cs typeface="Arial"/>
              </a:rPr>
              <a:t>producción</a:t>
            </a:r>
            <a:r>
              <a:rPr lang="es-ES" sz="1800" b="1" spc="-95" dirty="0">
                <a:cs typeface="Arial"/>
              </a:rPr>
              <a:t> </a:t>
            </a:r>
            <a:r>
              <a:rPr lang="es-ES" sz="1800" b="1" dirty="0">
                <a:cs typeface="Arial"/>
              </a:rPr>
              <a:t>orgánica</a:t>
            </a:r>
            <a:r>
              <a:rPr lang="es-ES" sz="1800" b="1" spc="-85" dirty="0">
                <a:cs typeface="Arial"/>
              </a:rPr>
              <a:t> </a:t>
            </a:r>
            <a:r>
              <a:rPr lang="es-ES" sz="1800" b="1" spc="-10" dirty="0">
                <a:cs typeface="Arial"/>
              </a:rPr>
              <a:t>certificada</a:t>
            </a:r>
          </a:p>
          <a:p>
            <a:pPr marL="457200" indent="-457200">
              <a:buClr>
                <a:srgbClr val="C00000"/>
              </a:buClr>
              <a:buSzPct val="118750"/>
              <a:buFont typeface="Wingdings"/>
              <a:buChar char=""/>
              <a:tabLst>
                <a:tab pos="354965" algn="l"/>
              </a:tabLst>
            </a:pPr>
            <a:r>
              <a:rPr lang="es-ES" sz="1800" dirty="0">
                <a:cs typeface="Arial"/>
              </a:rPr>
              <a:t>Permiso de uso de </a:t>
            </a:r>
            <a:r>
              <a:rPr lang="es-ES" sz="1800" dirty="0" err="1">
                <a:cs typeface="Arial"/>
              </a:rPr>
              <a:t>BDM</a:t>
            </a:r>
            <a:r>
              <a:rPr lang="es-ES" sz="1800" spc="-55" dirty="0">
                <a:cs typeface="Arial"/>
              </a:rPr>
              <a:t> </a:t>
            </a:r>
            <a:r>
              <a:rPr lang="es-ES" sz="1800" dirty="0">
                <a:cs typeface="Arial"/>
              </a:rPr>
              <a:t>de</a:t>
            </a:r>
            <a:r>
              <a:rPr lang="es-ES" sz="1800" spc="-50" dirty="0">
                <a:cs typeface="Arial"/>
              </a:rPr>
              <a:t> </a:t>
            </a:r>
            <a:r>
              <a:rPr lang="es-ES" sz="1800" dirty="0">
                <a:cs typeface="Arial"/>
              </a:rPr>
              <a:t>papel</a:t>
            </a:r>
            <a:r>
              <a:rPr lang="es-ES" sz="1800" spc="-60" dirty="0">
                <a:cs typeface="Arial"/>
              </a:rPr>
              <a:t> </a:t>
            </a:r>
            <a:r>
              <a:rPr lang="es-ES" sz="1800" spc="-10" dirty="0">
                <a:cs typeface="Arial"/>
              </a:rPr>
              <a:t>(</a:t>
            </a:r>
            <a:r>
              <a:rPr lang="es-ES" sz="1800" spc="-10" dirty="0" err="1">
                <a:cs typeface="Arial"/>
              </a:rPr>
              <a:t>WeedGuardPlus</a:t>
            </a:r>
            <a:r>
              <a:rPr lang="es-ES" sz="1800" spc="-10" dirty="0">
                <a:cs typeface="Arial"/>
              </a:rPr>
              <a:t>™)</a:t>
            </a:r>
            <a:endParaRPr lang="es-E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93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99F207-15FC-4A57-A973-2BE29D1B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715"/>
              </a:lnSpc>
            </a:pPr>
            <a:r>
              <a:rPr lang="en-US" sz="3600" kern="0" dirty="0" err="1">
                <a:latin typeface="+mj-lt"/>
              </a:rPr>
              <a:t>Consideraciones</a:t>
            </a:r>
            <a:r>
              <a:rPr lang="en-US" sz="3600" kern="0" spc="-140" dirty="0">
                <a:latin typeface="+mj-lt"/>
              </a:rPr>
              <a:t> </a:t>
            </a:r>
            <a:r>
              <a:rPr lang="en-US" sz="3600" kern="0" spc="-140" dirty="0" err="1">
                <a:latin typeface="+mj-lt"/>
              </a:rPr>
              <a:t>E</a:t>
            </a:r>
            <a:r>
              <a:rPr lang="en-US" sz="3600" kern="0" dirty="0" err="1">
                <a:latin typeface="+mj-lt"/>
              </a:rPr>
              <a:t>conómicas</a:t>
            </a:r>
            <a:r>
              <a:rPr lang="en-US" sz="3600" kern="0" spc="-114" dirty="0">
                <a:latin typeface="+mj-lt"/>
              </a:rPr>
              <a:t> </a:t>
            </a:r>
            <a:r>
              <a:rPr lang="en-US" sz="3600" kern="0" spc="-10" dirty="0" err="1">
                <a:latin typeface="+mj-lt"/>
              </a:rPr>
              <a:t>Generales</a:t>
            </a:r>
            <a:endParaRPr lang="en-US" sz="3600" kern="0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CB3C4-1FDD-437B-A9BC-067C9F29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s-US" sz="1800" dirty="0">
                <a:cs typeface="Arial" panose="020B0604020202020204" pitchFamily="34" charset="0"/>
              </a:rPr>
              <a:t>¿Por qué</a:t>
            </a:r>
            <a:r>
              <a:rPr lang="es-US" sz="1800" spc="-4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adaptar</a:t>
            </a:r>
            <a:r>
              <a:rPr lang="es-US" sz="1800" spc="-3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una</a:t>
            </a:r>
            <a:r>
              <a:rPr lang="es-US" sz="1800" spc="-3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nueva</a:t>
            </a:r>
            <a:r>
              <a:rPr lang="es-US" sz="1800" spc="-3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práctica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o</a:t>
            </a:r>
            <a:r>
              <a:rPr lang="es-US" sz="1800" spc="-4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tecnología</a:t>
            </a:r>
            <a:r>
              <a:rPr lang="es-US" sz="1800" spc="-3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en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la</a:t>
            </a:r>
            <a:r>
              <a:rPr lang="es-US" sz="1800" spc="-30" dirty="0">
                <a:cs typeface="Arial" panose="020B0604020202020204" pitchFamily="34" charset="0"/>
              </a:rPr>
              <a:t> </a:t>
            </a:r>
            <a:r>
              <a:rPr lang="es-US" sz="1800" spc="-10" dirty="0">
                <a:cs typeface="Arial" panose="020B0604020202020204" pitchFamily="34" charset="0"/>
              </a:rPr>
              <a:t>agricultura?</a:t>
            </a:r>
            <a:br>
              <a:rPr lang="es-US" sz="1800" dirty="0">
                <a:cs typeface="Arial" panose="020B0604020202020204" pitchFamily="34" charset="0"/>
              </a:rPr>
            </a:br>
            <a:r>
              <a:rPr lang="es-US" sz="1800" i="1" spc="-10" dirty="0">
                <a:cs typeface="Arial" panose="020B0604020202020204" pitchFamily="34" charset="0"/>
              </a:rPr>
              <a:t>Ejemplos:</a:t>
            </a:r>
          </a:p>
          <a:p>
            <a:pPr marL="812800" lvl="1" indent="-342900">
              <a:spcBef>
                <a:spcPts val="100"/>
              </a:spcBef>
              <a:buClr>
                <a:srgbClr val="009900"/>
              </a:buClr>
              <a:buSzPct val="120588"/>
              <a:buFont typeface="Arial" panose="020B0604020202020204" pitchFamily="34" charset="0"/>
              <a:buChar char="•"/>
              <a:tabLst>
                <a:tab pos="812800" algn="l"/>
              </a:tabLst>
            </a:pPr>
            <a:r>
              <a:rPr lang="es-US" sz="1800" dirty="0">
                <a:cs typeface="Arial" panose="020B0604020202020204" pitchFamily="34" charset="0"/>
              </a:rPr>
              <a:t>Mejora de</a:t>
            </a:r>
            <a:r>
              <a:rPr lang="es-US" sz="1800" spc="-4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la</a:t>
            </a:r>
            <a:r>
              <a:rPr lang="es-US" sz="1800" spc="-4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eficiencia</a:t>
            </a:r>
            <a:r>
              <a:rPr lang="es-US" sz="1800" spc="-4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de</a:t>
            </a:r>
            <a:r>
              <a:rPr lang="es-US" sz="1800" spc="-4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producción y</a:t>
            </a:r>
            <a:r>
              <a:rPr lang="es-US" sz="1800" spc="-4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rendimiento</a:t>
            </a:r>
            <a:r>
              <a:rPr lang="es-US" sz="1800" spc="-2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de</a:t>
            </a:r>
            <a:r>
              <a:rPr lang="es-US" sz="1800" spc="-2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los</a:t>
            </a:r>
            <a:r>
              <a:rPr lang="es-US" sz="1800" spc="-45" dirty="0">
                <a:cs typeface="Arial" panose="020B0604020202020204" pitchFamily="34" charset="0"/>
              </a:rPr>
              <a:t> </a:t>
            </a:r>
            <a:r>
              <a:rPr lang="es-US" sz="1800" spc="-10" dirty="0">
                <a:cs typeface="Arial" panose="020B0604020202020204" pitchFamily="34" charset="0"/>
              </a:rPr>
              <a:t>cultivos</a:t>
            </a:r>
            <a:endParaRPr lang="es-US" sz="1800" dirty="0">
              <a:cs typeface="Arial" panose="020B0604020202020204" pitchFamily="34" charset="0"/>
            </a:endParaRPr>
          </a:p>
          <a:p>
            <a:pPr marL="812800" lvl="1" indent="-342900">
              <a:spcBef>
                <a:spcPts val="100"/>
              </a:spcBef>
              <a:buClr>
                <a:srgbClr val="009900"/>
              </a:buClr>
              <a:buSzPct val="120588"/>
              <a:buFont typeface="Arial" panose="020B0604020202020204" pitchFamily="34" charset="0"/>
              <a:buChar char="•"/>
              <a:tabLst>
                <a:tab pos="812800" algn="l"/>
              </a:tabLst>
            </a:pPr>
            <a:r>
              <a:rPr lang="es-US" sz="1800" dirty="0">
                <a:cs typeface="Arial" panose="020B0604020202020204" pitchFamily="34" charset="0"/>
              </a:rPr>
              <a:t>Reduce la</a:t>
            </a:r>
            <a:r>
              <a:rPr lang="es-US" sz="1800" spc="-4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huella</a:t>
            </a:r>
            <a:r>
              <a:rPr lang="es-US" sz="1800" spc="-30" dirty="0">
                <a:cs typeface="Arial" panose="020B0604020202020204" pitchFamily="34" charset="0"/>
              </a:rPr>
              <a:t> </a:t>
            </a:r>
            <a:r>
              <a:rPr lang="es-US" sz="1800" spc="-10" dirty="0">
                <a:cs typeface="Arial" panose="020B0604020202020204" pitchFamily="34" charset="0"/>
              </a:rPr>
              <a:t>ambiental</a:t>
            </a:r>
            <a:endParaRPr lang="es-US" sz="1800" dirty="0">
              <a:cs typeface="Arial" panose="020B0604020202020204" pitchFamily="34" charset="0"/>
            </a:endParaRPr>
          </a:p>
          <a:p>
            <a:pPr marL="812800" lvl="1" indent="-342900">
              <a:spcBef>
                <a:spcPts val="80"/>
              </a:spcBef>
              <a:buClr>
                <a:srgbClr val="009900"/>
              </a:buClr>
              <a:buSzPct val="120588"/>
              <a:buFont typeface="Arial" panose="020B0604020202020204" pitchFamily="34" charset="0"/>
              <a:buChar char="•"/>
              <a:tabLst>
                <a:tab pos="812800" algn="l"/>
              </a:tabLst>
            </a:pPr>
            <a:r>
              <a:rPr lang="es-US" sz="1800" spc="-55" dirty="0">
                <a:cs typeface="Arial" panose="020B0604020202020204" pitchFamily="34" charset="0"/>
              </a:rPr>
              <a:t>Aumenta la r</a:t>
            </a:r>
            <a:r>
              <a:rPr lang="es-US" sz="1800" dirty="0">
                <a:cs typeface="Arial" panose="020B0604020202020204" pitchFamily="34" charset="0"/>
              </a:rPr>
              <a:t>entabilidad</a:t>
            </a:r>
            <a:r>
              <a:rPr lang="es-US" sz="1800" spc="5" dirty="0">
                <a:cs typeface="Arial" panose="020B0604020202020204" pitchFamily="34" charset="0"/>
              </a:rPr>
              <a:t> en la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actividad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spc="-10" dirty="0">
                <a:cs typeface="Arial" panose="020B0604020202020204" pitchFamily="34" charset="0"/>
              </a:rPr>
              <a:t>productiva</a:t>
            </a:r>
          </a:p>
          <a:p>
            <a:pPr marL="457200" marR="459740" indent="-457200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s-US" sz="1800" dirty="0">
                <a:cs typeface="Arial" panose="020B0604020202020204" pitchFamily="34" charset="0"/>
              </a:rPr>
              <a:t>¿Cuáles</a:t>
            </a:r>
            <a:r>
              <a:rPr lang="es-US" sz="1800" spc="-6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son</a:t>
            </a:r>
            <a:r>
              <a:rPr lang="es-US" sz="1800" spc="-6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las</a:t>
            </a:r>
            <a:r>
              <a:rPr lang="es-US" sz="1800" spc="-6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consideraciones</a:t>
            </a:r>
            <a:r>
              <a:rPr lang="es-US" sz="1800" spc="-6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económicas</a:t>
            </a:r>
            <a:r>
              <a:rPr lang="es-US" sz="1800" spc="-6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generales</a:t>
            </a:r>
            <a:r>
              <a:rPr lang="es-US" sz="1800" spc="-4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para</a:t>
            </a:r>
            <a:r>
              <a:rPr lang="es-US" sz="1800" spc="-6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adoptar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spc="-25" dirty="0">
                <a:cs typeface="Arial" panose="020B0604020202020204" pitchFamily="34" charset="0"/>
              </a:rPr>
              <a:t>una </a:t>
            </a:r>
            <a:r>
              <a:rPr lang="es-US" sz="1800" dirty="0">
                <a:cs typeface="Arial" panose="020B0604020202020204" pitchFamily="34" charset="0"/>
              </a:rPr>
              <a:t>nueva</a:t>
            </a:r>
            <a:r>
              <a:rPr lang="es-US" sz="1800" spc="-3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tecnología</a:t>
            </a:r>
            <a:r>
              <a:rPr lang="es-US" sz="1800" spc="-2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agrícola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en</a:t>
            </a:r>
            <a:r>
              <a:rPr lang="es-US" sz="1800" spc="-3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relación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con</a:t>
            </a:r>
            <a:r>
              <a:rPr lang="es-US" sz="1800" spc="-5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la</a:t>
            </a:r>
            <a:r>
              <a:rPr lang="es-US" sz="1800" spc="-3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práctica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spc="-10" dirty="0">
                <a:cs typeface="Arial" panose="020B0604020202020204" pitchFamily="34" charset="0"/>
              </a:rPr>
              <a:t>convencional?</a:t>
            </a:r>
          </a:p>
          <a:p>
            <a:pPr marL="813816" indent="-347472">
              <a:spcBef>
                <a:spcPts val="0"/>
              </a:spcBef>
              <a:buClr>
                <a:srgbClr val="009900"/>
              </a:buClr>
              <a:buFont typeface="Arial" panose="020B0604020202020204" pitchFamily="34" charset="0"/>
              <a:buChar char="•"/>
              <a:tabLst>
                <a:tab pos="416559" algn="l"/>
              </a:tabLst>
            </a:pPr>
            <a:r>
              <a:rPr lang="es-US" sz="1800" dirty="0">
                <a:cs typeface="Arial" panose="020B0604020202020204" pitchFamily="34" charset="0"/>
              </a:rPr>
              <a:t>Costos</a:t>
            </a:r>
            <a:r>
              <a:rPr lang="es-US" sz="1800" spc="-2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–</a:t>
            </a:r>
            <a:r>
              <a:rPr lang="es-US" sz="1800" spc="-4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costo</a:t>
            </a:r>
            <a:r>
              <a:rPr lang="es-US" sz="1800" spc="-5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de</a:t>
            </a:r>
            <a:r>
              <a:rPr lang="es-US" sz="1800" spc="-2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la</a:t>
            </a:r>
            <a:r>
              <a:rPr lang="es-US" sz="1800" spc="-4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tecnología (material,</a:t>
            </a:r>
            <a:r>
              <a:rPr lang="es-US" sz="1800" spc="-4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mano</a:t>
            </a:r>
            <a:r>
              <a:rPr lang="es-US" sz="1800" spc="-4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de</a:t>
            </a:r>
            <a:r>
              <a:rPr lang="es-US" sz="1800" spc="-35" dirty="0">
                <a:cs typeface="Arial" panose="020B0604020202020204" pitchFamily="34" charset="0"/>
              </a:rPr>
              <a:t> </a:t>
            </a:r>
            <a:r>
              <a:rPr lang="es-US" sz="1800" spc="-10" dirty="0">
                <a:cs typeface="Arial" panose="020B0604020202020204" pitchFamily="34" charset="0"/>
              </a:rPr>
              <a:t>obra)</a:t>
            </a:r>
          </a:p>
          <a:p>
            <a:pPr marL="813816" indent="-347472">
              <a:spcBef>
                <a:spcPts val="0"/>
              </a:spcBef>
              <a:buClr>
                <a:srgbClr val="009900"/>
              </a:buClr>
              <a:buFont typeface="Arial" panose="020B0604020202020204" pitchFamily="34" charset="0"/>
              <a:buChar char="•"/>
              <a:tabLst>
                <a:tab pos="416559" algn="l"/>
              </a:tabLst>
            </a:pPr>
            <a:r>
              <a:rPr lang="es-US" sz="1800" dirty="0">
                <a:cs typeface="Arial" panose="020B0604020202020204" pitchFamily="34" charset="0"/>
              </a:rPr>
              <a:t>Beneficios: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reducción</a:t>
            </a:r>
            <a:r>
              <a:rPr lang="es-US" sz="1800" spc="-1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de</a:t>
            </a:r>
            <a:r>
              <a:rPr lang="es-US" sz="1800" spc="-4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costos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de</a:t>
            </a:r>
            <a:r>
              <a:rPr lang="es-US" sz="1800" spc="-2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insumos,</a:t>
            </a:r>
            <a:r>
              <a:rPr lang="es-US" sz="1800" spc="-7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mejora</a:t>
            </a:r>
            <a:r>
              <a:rPr lang="es-US" sz="1800" spc="-6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del</a:t>
            </a:r>
            <a:r>
              <a:rPr lang="es-US" sz="1800" spc="-40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rendimiento</a:t>
            </a:r>
            <a:r>
              <a:rPr lang="es-US" sz="1800" spc="-2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de</a:t>
            </a:r>
            <a:r>
              <a:rPr lang="es-US" sz="1800" spc="-25" dirty="0">
                <a:cs typeface="Arial" panose="020B0604020202020204" pitchFamily="34" charset="0"/>
              </a:rPr>
              <a:t> </a:t>
            </a:r>
            <a:r>
              <a:rPr lang="es-US" sz="1800" dirty="0">
                <a:cs typeface="Arial" panose="020B0604020202020204" pitchFamily="34" charset="0"/>
              </a:rPr>
              <a:t>los</a:t>
            </a:r>
            <a:r>
              <a:rPr lang="es-US" sz="1800" spc="-50" dirty="0">
                <a:cs typeface="Arial" panose="020B0604020202020204" pitchFamily="34" charset="0"/>
              </a:rPr>
              <a:t> </a:t>
            </a:r>
            <a:r>
              <a:rPr lang="es-US" sz="1800" spc="-10" dirty="0">
                <a:cs typeface="Arial" panose="020B0604020202020204" pitchFamily="34" charset="0"/>
              </a:rPr>
              <a:t>cultivos, </a:t>
            </a:r>
            <a:r>
              <a:rPr lang="es-US" sz="1800" spc="-20" dirty="0">
                <a:cs typeface="Arial" panose="020B0604020202020204" pitchFamily="34" charset="0"/>
              </a:rPr>
              <a:t>etc.</a:t>
            </a:r>
          </a:p>
          <a:p>
            <a:pPr marL="813816" indent="-347472">
              <a:spcBef>
                <a:spcPts val="0"/>
              </a:spcBef>
              <a:spcAft>
                <a:spcPts val="8000"/>
              </a:spcAft>
              <a:buClr>
                <a:srgbClr val="009900"/>
              </a:buClr>
              <a:buFont typeface="Arial" panose="020B0604020202020204" pitchFamily="34" charset="0"/>
              <a:buChar char="•"/>
              <a:tabLst>
                <a:tab pos="416559" algn="l"/>
              </a:tabLst>
            </a:pPr>
            <a:r>
              <a:rPr lang="es-US" sz="1800" b="1" dirty="0">
                <a:solidFill>
                  <a:srgbClr val="C00000"/>
                </a:solidFill>
                <a:cs typeface="Arial" panose="020B0604020202020204" pitchFamily="34" charset="0"/>
              </a:rPr>
              <a:t>Beneficio</a:t>
            </a:r>
            <a:r>
              <a:rPr lang="es-US" sz="1800" b="1" spc="-45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s-US" sz="1800" b="1" dirty="0">
                <a:solidFill>
                  <a:srgbClr val="C00000"/>
                </a:solidFill>
                <a:cs typeface="Arial" panose="020B0604020202020204" pitchFamily="34" charset="0"/>
              </a:rPr>
              <a:t>neto</a:t>
            </a:r>
            <a:r>
              <a:rPr lang="es-US" sz="1800" b="1" spc="-6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s-US" sz="1800" b="1" dirty="0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  <a:r>
              <a:rPr lang="es-US" sz="1800" b="1" spc="-65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s-US" sz="1800" b="1" dirty="0">
                <a:solidFill>
                  <a:srgbClr val="C00000"/>
                </a:solidFill>
                <a:cs typeface="Arial" panose="020B0604020202020204" pitchFamily="34" charset="0"/>
              </a:rPr>
              <a:t>Ingresos</a:t>
            </a:r>
            <a:r>
              <a:rPr lang="es-US" sz="1800" b="1" spc="-35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s-US" sz="1800" b="1" dirty="0">
                <a:solidFill>
                  <a:srgbClr val="C00000"/>
                </a:solidFill>
                <a:cs typeface="Arial" panose="020B0604020202020204" pitchFamily="34" charset="0"/>
              </a:rPr>
              <a:t>menos</a:t>
            </a:r>
            <a:r>
              <a:rPr lang="es-US" sz="1800" b="1" spc="-4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s-US" sz="1800" b="1" dirty="0">
                <a:solidFill>
                  <a:srgbClr val="C00000"/>
                </a:solidFill>
                <a:cs typeface="Arial" panose="020B0604020202020204" pitchFamily="34" charset="0"/>
              </a:rPr>
              <a:t>costos</a:t>
            </a:r>
            <a:r>
              <a:rPr lang="es-US" sz="1800" b="1" spc="-45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s-US" sz="18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s-US" sz="1800" i="1" dirty="0">
                <a:solidFill>
                  <a:srgbClr val="C00000"/>
                </a:solidFill>
                <a:cs typeface="Arial" panose="020B0604020202020204" pitchFamily="34" charset="0"/>
              </a:rPr>
              <a:t>mantiene</a:t>
            </a:r>
            <a:r>
              <a:rPr lang="es-US" sz="1800" i="1" spc="-3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s-US" sz="1800" i="1" dirty="0">
                <a:solidFill>
                  <a:srgbClr val="C00000"/>
                </a:solidFill>
                <a:cs typeface="Arial" panose="020B0604020202020204" pitchFamily="34" charset="0"/>
              </a:rPr>
              <a:t>la</a:t>
            </a:r>
            <a:r>
              <a:rPr lang="es-US" sz="1800" i="1" spc="-5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s-US" sz="1800" i="1" dirty="0">
                <a:solidFill>
                  <a:srgbClr val="C00000"/>
                </a:solidFill>
                <a:cs typeface="Arial" panose="020B0604020202020204" pitchFamily="34" charset="0"/>
              </a:rPr>
              <a:t>granja</a:t>
            </a:r>
            <a:r>
              <a:rPr lang="es-US" sz="1800" i="1" spc="-15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s-US" sz="1800" i="1" spc="-25" dirty="0">
                <a:solidFill>
                  <a:srgbClr val="C00000"/>
                </a:solidFill>
                <a:cs typeface="Arial" panose="020B0604020202020204" pitchFamily="34" charset="0"/>
              </a:rPr>
              <a:t>en </a:t>
            </a:r>
            <a:r>
              <a:rPr lang="es-US" sz="1800" i="1" spc="-10" dirty="0">
                <a:solidFill>
                  <a:srgbClr val="C00000"/>
                </a:solidFill>
                <a:cs typeface="Arial" panose="020B0604020202020204" pitchFamily="34" charset="0"/>
              </a:rPr>
              <a:t>funcionamiento</a:t>
            </a:r>
          </a:p>
          <a:p>
            <a:pPr marL="457200" marR="533400" indent="-4572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55600" algn="l"/>
                <a:tab pos="434340" algn="l"/>
              </a:tabLst>
            </a:pPr>
            <a:r>
              <a:rPr lang="en-US" sz="1800" b="1" i="0" dirty="0" err="1">
                <a:solidFill>
                  <a:srgbClr val="000000"/>
                </a:solidFill>
                <a:effectLst/>
              </a:rPr>
              <a:t>Beneficio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</a:rPr>
              <a:t>neto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baseline="-25000" dirty="0" err="1">
                <a:sym typeface="Wingdings" panose="05000000000000000000" pitchFamily="2" charset="2"/>
              </a:rPr>
              <a:t>nueva</a:t>
            </a:r>
            <a:r>
              <a:rPr lang="en-US" sz="1800" b="1" baseline="-25000" dirty="0">
                <a:sym typeface="Wingdings" panose="05000000000000000000" pitchFamily="2" charset="2"/>
              </a:rPr>
              <a:t> </a:t>
            </a:r>
            <a:r>
              <a:rPr lang="en-US" sz="1800" b="1" baseline="-25000" dirty="0" err="1">
                <a:sym typeface="Wingdings" panose="05000000000000000000" pitchFamily="2" charset="2"/>
              </a:rPr>
              <a:t>tecnología</a:t>
            </a:r>
            <a:r>
              <a:rPr lang="en-US" sz="1800" b="1" dirty="0">
                <a:sym typeface="Wingdings" panose="05000000000000000000" pitchFamily="2" charset="2"/>
              </a:rPr>
              <a:t> &gt; </a:t>
            </a:r>
            <a:r>
              <a:rPr lang="en-US" sz="1800" b="1" i="0" dirty="0" err="1">
                <a:solidFill>
                  <a:srgbClr val="000000"/>
                </a:solidFill>
                <a:effectLst/>
              </a:rPr>
              <a:t>Beneficio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</a:rPr>
              <a:t>neto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1" baseline="-25000" dirty="0" err="1">
                <a:sym typeface="Wingdings" panose="05000000000000000000" pitchFamily="2" charset="2"/>
              </a:rPr>
              <a:t>práctica</a:t>
            </a:r>
            <a:r>
              <a:rPr lang="en-US" sz="1800" b="1" baseline="-25000" dirty="0">
                <a:sym typeface="Wingdings" panose="05000000000000000000" pitchFamily="2" charset="2"/>
              </a:rPr>
              <a:t> </a:t>
            </a:r>
            <a:r>
              <a:rPr lang="en-US" sz="1800" b="1" baseline="-25000" dirty="0" err="1">
                <a:sym typeface="Wingdings" panose="05000000000000000000" pitchFamily="2" charset="2"/>
              </a:rPr>
              <a:t>convencional</a:t>
            </a:r>
            <a:endParaRPr lang="en-US" sz="1800" b="1" baseline="-25000" dirty="0"/>
          </a:p>
        </p:txBody>
      </p:sp>
      <p:sp>
        <p:nvSpPr>
          <p:cNvPr id="4" name="Callout: Up Arrow 3" descr="Precio × Producción">
            <a:extLst>
              <a:ext uri="{FF2B5EF4-FFF2-40B4-BE49-F238E27FC236}">
                <a16:creationId xmlns:a16="http://schemas.microsoft.com/office/drawing/2014/main" id="{86C17D7E-72EA-4CD1-AE01-C617C6597CE9}"/>
              </a:ext>
            </a:extLst>
          </p:cNvPr>
          <p:cNvSpPr/>
          <p:nvPr/>
        </p:nvSpPr>
        <p:spPr>
          <a:xfrm>
            <a:off x="3977945" y="4311937"/>
            <a:ext cx="1407197" cy="982307"/>
          </a:xfrm>
          <a:prstGeom prst="upArrowCallout">
            <a:avLst>
              <a:gd name="adj1" fmla="val 25000"/>
              <a:gd name="adj2" fmla="val 25000"/>
              <a:gd name="adj3" fmla="val 25752"/>
              <a:gd name="adj4" fmla="val 68681"/>
            </a:avLst>
          </a:prstGeom>
          <a:solidFill>
            <a:srgbClr val="15608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tIns="13716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Precio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×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Producción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Callout: Up Arrow 6" descr="Costo técnico de Adaptación, otros costos variables, y costos fijos">
            <a:extLst>
              <a:ext uri="{FF2B5EF4-FFF2-40B4-BE49-F238E27FC236}">
                <a16:creationId xmlns:a16="http://schemas.microsoft.com/office/drawing/2014/main" id="{ADA5CEFC-89F7-4833-8985-06F2102EF3A3}"/>
              </a:ext>
            </a:extLst>
          </p:cNvPr>
          <p:cNvSpPr/>
          <p:nvPr/>
        </p:nvSpPr>
        <p:spPr>
          <a:xfrm>
            <a:off x="6418559" y="4320047"/>
            <a:ext cx="3402471" cy="97585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9455"/>
            </a:avLst>
          </a:prstGeom>
          <a:solidFill>
            <a:srgbClr val="156082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tIns="164592" bIns="13716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Costo técnico de Adaptación, otros costos variables, y costos fijos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61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F145B-7729-4B8B-9495-3F8C4252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40"/>
              </a:spcBef>
            </a:pPr>
            <a:r>
              <a:rPr lang="en-US" sz="3600" kern="0" dirty="0" err="1">
                <a:latin typeface="+mj-lt"/>
              </a:rPr>
              <a:t>Costos</a:t>
            </a:r>
            <a:r>
              <a:rPr lang="en-US" sz="3600" kern="0" spc="-35" dirty="0">
                <a:latin typeface="+mj-lt"/>
              </a:rPr>
              <a:t> </a:t>
            </a:r>
            <a:r>
              <a:rPr lang="en-US" sz="3600" kern="0" dirty="0">
                <a:latin typeface="+mj-lt"/>
              </a:rPr>
              <a:t>de</a:t>
            </a:r>
            <a:r>
              <a:rPr lang="en-US" sz="3600" kern="0" spc="-35" dirty="0">
                <a:latin typeface="+mj-lt"/>
              </a:rPr>
              <a:t> </a:t>
            </a:r>
            <a:r>
              <a:rPr lang="en-US" sz="3600" kern="0" spc="-35" dirty="0" err="1">
                <a:latin typeface="+mj-lt"/>
              </a:rPr>
              <a:t>C</a:t>
            </a:r>
            <a:r>
              <a:rPr lang="en-US" sz="3600" kern="0" dirty="0" err="1">
                <a:latin typeface="+mj-lt"/>
              </a:rPr>
              <a:t>ompra</a:t>
            </a:r>
            <a:r>
              <a:rPr lang="en-US" sz="3600" kern="0" spc="-35" dirty="0">
                <a:latin typeface="+mj-lt"/>
              </a:rPr>
              <a:t> </a:t>
            </a:r>
            <a:r>
              <a:rPr lang="en-US" sz="3600" kern="0" spc="-35" dirty="0" err="1">
                <a:latin typeface="+mj-lt"/>
              </a:rPr>
              <a:t>I</a:t>
            </a:r>
            <a:r>
              <a:rPr lang="en-US" sz="3600" kern="0" dirty="0" err="1">
                <a:latin typeface="+mj-lt"/>
              </a:rPr>
              <a:t>niciales</a:t>
            </a:r>
            <a:r>
              <a:rPr lang="en-US" sz="3600" kern="0" dirty="0">
                <a:latin typeface="+mj-lt"/>
              </a:rPr>
              <a:t>:</a:t>
            </a:r>
            <a:r>
              <a:rPr lang="en-US" sz="3600" kern="0" spc="-35" dirty="0">
                <a:latin typeface="+mj-lt"/>
              </a:rPr>
              <a:t> </a:t>
            </a:r>
            <a:r>
              <a:rPr lang="en-US" sz="3600" kern="0" dirty="0">
                <a:latin typeface="+mj-lt"/>
              </a:rPr>
              <a:t>BDM</a:t>
            </a:r>
            <a:r>
              <a:rPr lang="en-US" sz="3600" kern="0" spc="-35" dirty="0">
                <a:latin typeface="+mj-lt"/>
              </a:rPr>
              <a:t> </a:t>
            </a:r>
            <a:r>
              <a:rPr lang="en-US" sz="3600" kern="0" dirty="0" err="1">
                <a:latin typeface="+mj-lt"/>
              </a:rPr>
              <a:t>vrs</a:t>
            </a:r>
            <a:r>
              <a:rPr lang="en-US" sz="3600" kern="0" spc="-30" dirty="0">
                <a:latin typeface="+mj-lt"/>
              </a:rPr>
              <a:t> </a:t>
            </a:r>
            <a:r>
              <a:rPr lang="en-US" sz="3600" kern="0" spc="-25" dirty="0">
                <a:latin typeface="+mj-lt"/>
              </a:rPr>
              <a:t>PE</a:t>
            </a:r>
            <a:endParaRPr lang="en-US" sz="3600" kern="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A2B8-E60F-4B2C-8EE0-88187D924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038036"/>
            <a:ext cx="10576560" cy="2057589"/>
          </a:xfrm>
        </p:spPr>
        <p:txBody>
          <a:bodyPr numCol="2">
            <a:noAutofit/>
          </a:bodyPr>
          <a:lstStyle/>
          <a:p>
            <a:pPr marL="354965" indent="-356616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"/>
              <a:tabLst>
                <a:tab pos="354965" algn="l"/>
              </a:tabLst>
            </a:pPr>
            <a:r>
              <a:rPr lang="es-ES" sz="1600" dirty="0">
                <a:cs typeface="Arial" panose="020B0604020202020204" pitchFamily="34" charset="0"/>
              </a:rPr>
              <a:t>¿Los</a:t>
            </a:r>
            <a:r>
              <a:rPr lang="es-ES" sz="1600" spc="-60" dirty="0">
                <a:cs typeface="Arial" panose="020B0604020202020204" pitchFamily="34" charset="0"/>
              </a:rPr>
              <a:t> </a:t>
            </a:r>
            <a:r>
              <a:rPr lang="es-ES" sz="1600" dirty="0" err="1">
                <a:cs typeface="Arial" panose="020B0604020202020204" pitchFamily="34" charset="0"/>
              </a:rPr>
              <a:t>BDM</a:t>
            </a:r>
            <a:r>
              <a:rPr lang="es-ES" sz="1600" spc="-6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tienen mayor costo que los de</a:t>
            </a:r>
            <a:r>
              <a:rPr lang="es-ES" sz="1600" spc="-70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acolchado</a:t>
            </a:r>
            <a:r>
              <a:rPr lang="es-ES" sz="1600" spc="-55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de</a:t>
            </a:r>
            <a:r>
              <a:rPr lang="es-ES" sz="1600" spc="-55" dirty="0">
                <a:cs typeface="Arial" panose="020B0604020202020204" pitchFamily="34" charset="0"/>
              </a:rPr>
              <a:t> </a:t>
            </a:r>
            <a:r>
              <a:rPr lang="es-ES" sz="1600" spc="-20" dirty="0">
                <a:cs typeface="Arial" panose="020B0604020202020204" pitchFamily="34" charset="0"/>
              </a:rPr>
              <a:t>PE?</a:t>
            </a:r>
          </a:p>
          <a:p>
            <a:pPr marL="354965" indent="-356616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"/>
              <a:tabLst>
                <a:tab pos="354965" algn="l"/>
              </a:tabLst>
            </a:pPr>
            <a:r>
              <a:rPr lang="es-ES" sz="1600" b="1" spc="-10" dirty="0">
                <a:cs typeface="Arial"/>
              </a:rPr>
              <a:t>Suposiciones:</a:t>
            </a:r>
            <a:endParaRPr lang="es-ES" sz="1600" dirty="0">
              <a:cs typeface="Arial"/>
            </a:endParaRPr>
          </a:p>
          <a:p>
            <a:pPr marL="813816" lvl="1" indent="-356616">
              <a:spcBef>
                <a:spcPts val="0"/>
              </a:spcBef>
              <a:buClr>
                <a:srgbClr val="00AF50"/>
              </a:buClr>
              <a:buFont typeface="Calibri" panose="020F0502020204030204" pitchFamily="34" charset="0"/>
              <a:buChar char="•"/>
              <a:tabLst>
                <a:tab pos="238125" algn="l"/>
              </a:tabLst>
            </a:pPr>
            <a:r>
              <a:rPr lang="es-ES" sz="1600" dirty="0">
                <a:cs typeface="Arial"/>
              </a:rPr>
              <a:t>Espesor</a:t>
            </a:r>
            <a:r>
              <a:rPr lang="es-ES" sz="1600" spc="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del</a:t>
            </a:r>
            <a:r>
              <a:rPr lang="es-ES" sz="1600" spc="-3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mantillo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PE: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1.0</a:t>
            </a:r>
            <a:r>
              <a:rPr lang="es-ES" sz="1600" spc="-10" dirty="0">
                <a:cs typeface="Arial"/>
              </a:rPr>
              <a:t> </a:t>
            </a:r>
            <a:r>
              <a:rPr lang="es-ES" sz="1600" spc="-25" dirty="0">
                <a:cs typeface="Arial"/>
              </a:rPr>
              <a:t>mil</a:t>
            </a:r>
            <a:endParaRPr lang="es-ES" sz="1600" dirty="0">
              <a:cs typeface="Arial"/>
            </a:endParaRPr>
          </a:p>
          <a:p>
            <a:pPr marL="813816" lvl="1" indent="-356616">
              <a:spcBef>
                <a:spcPts val="0"/>
              </a:spcBef>
              <a:buClr>
                <a:srgbClr val="00AF50"/>
              </a:buClr>
              <a:buChar char="•"/>
              <a:tabLst>
                <a:tab pos="238125" algn="l"/>
              </a:tabLst>
            </a:pPr>
            <a:r>
              <a:rPr lang="es-ES" sz="1600" dirty="0">
                <a:cs typeface="Arial"/>
              </a:rPr>
              <a:t>Espesor</a:t>
            </a:r>
            <a:r>
              <a:rPr lang="es-ES" sz="1600" spc="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dirty="0" err="1">
                <a:cs typeface="Arial"/>
              </a:rPr>
              <a:t>BDM</a:t>
            </a:r>
            <a:r>
              <a:rPr lang="es-ES" sz="1600" dirty="0">
                <a:cs typeface="Arial"/>
              </a:rPr>
              <a:t>:</a:t>
            </a:r>
            <a:r>
              <a:rPr lang="es-ES" sz="1600" spc="-3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0.6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spc="-25" dirty="0">
                <a:cs typeface="Arial"/>
              </a:rPr>
              <a:t>mil</a:t>
            </a:r>
            <a:endParaRPr lang="es-ES" sz="1600" dirty="0">
              <a:cs typeface="Arial"/>
            </a:endParaRPr>
          </a:p>
          <a:p>
            <a:pPr marL="813816" marR="5080" lvl="1" indent="-356616">
              <a:spcBef>
                <a:spcPts val="0"/>
              </a:spcBef>
              <a:buClr>
                <a:srgbClr val="00AF50"/>
              </a:buClr>
              <a:buChar char="•"/>
              <a:tabLst>
                <a:tab pos="238760" algn="l"/>
              </a:tabLst>
            </a:pPr>
            <a:r>
              <a:rPr lang="es-ES" sz="1600" spc="-25" dirty="0">
                <a:cs typeface="Arial"/>
              </a:rPr>
              <a:t>Tamaño </a:t>
            </a:r>
            <a:r>
              <a:rPr lang="es-ES" sz="1600" dirty="0">
                <a:cs typeface="Arial"/>
              </a:rPr>
              <a:t>del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rollo</a:t>
            </a:r>
            <a:r>
              <a:rPr lang="es-ES" sz="1600" spc="-4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mantillo:</a:t>
            </a:r>
            <a:r>
              <a:rPr lang="es-ES" sz="1600" spc="-1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4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pies</a:t>
            </a:r>
            <a:r>
              <a:rPr lang="es-ES" sz="1600" spc="-10" dirty="0">
                <a:cs typeface="Arial"/>
              </a:rPr>
              <a:t> </a:t>
            </a:r>
            <a:r>
              <a:rPr lang="es-ES" sz="1600" spc="-60" dirty="0">
                <a:cs typeface="Arial"/>
              </a:rPr>
              <a:t>x </a:t>
            </a:r>
            <a:r>
              <a:rPr lang="es-ES" sz="1600" dirty="0">
                <a:cs typeface="Arial"/>
              </a:rPr>
              <a:t>4,000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spc="-20" dirty="0">
                <a:cs typeface="Arial"/>
              </a:rPr>
              <a:t>pies</a:t>
            </a:r>
            <a:endParaRPr lang="es-ES" sz="1600" dirty="0">
              <a:cs typeface="Arial"/>
            </a:endParaRPr>
          </a:p>
          <a:p>
            <a:pPr marL="813816" lvl="1" indent="-356616">
              <a:spcBef>
                <a:spcPts val="0"/>
              </a:spcBef>
              <a:buClr>
                <a:srgbClr val="00AF50"/>
              </a:buClr>
              <a:buChar char="•"/>
              <a:tabLst>
                <a:tab pos="238125" algn="l"/>
              </a:tabLst>
            </a:pPr>
            <a:r>
              <a:rPr lang="es-ES" sz="1600" dirty="0">
                <a:cs typeface="Arial"/>
              </a:rPr>
              <a:t>Espacio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entre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camas: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6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spc="-20" dirty="0">
                <a:cs typeface="Arial"/>
              </a:rPr>
              <a:t>pies</a:t>
            </a:r>
            <a:endParaRPr lang="es-ES" sz="1600" dirty="0">
              <a:cs typeface="Arial"/>
            </a:endParaRPr>
          </a:p>
          <a:p>
            <a:pPr marL="813816" marR="588645" lvl="1" indent="-356616">
              <a:spcBef>
                <a:spcPts val="0"/>
              </a:spcBef>
              <a:buClr>
                <a:srgbClr val="00AF50"/>
              </a:buClr>
              <a:buChar char="•"/>
              <a:tabLst>
                <a:tab pos="238760" algn="l"/>
              </a:tabLst>
            </a:pPr>
            <a:r>
              <a:rPr lang="es-ES" sz="1600" dirty="0">
                <a:cs typeface="Arial"/>
              </a:rPr>
              <a:t>Remoción</a:t>
            </a:r>
            <a:r>
              <a:rPr lang="es-ES" sz="1600" spc="-3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y</a:t>
            </a:r>
            <a:r>
              <a:rPr lang="es-ES" sz="1600" spc="-4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eliminación: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spc="-20" dirty="0">
                <a:cs typeface="Arial"/>
              </a:rPr>
              <a:t>17.25 </a:t>
            </a:r>
            <a:r>
              <a:rPr lang="es-ES" sz="1600" spc="-10" dirty="0">
                <a:cs typeface="Arial"/>
              </a:rPr>
              <a:t>horas/acre</a:t>
            </a:r>
          </a:p>
          <a:p>
            <a:pPr marL="813816" marR="588645" lvl="1" indent="-356616">
              <a:spcBef>
                <a:spcPts val="0"/>
              </a:spcBef>
              <a:buClr>
                <a:srgbClr val="00AF50"/>
              </a:buClr>
              <a:buChar char="•"/>
              <a:tabLst>
                <a:tab pos="238760" algn="l"/>
              </a:tabLst>
            </a:pPr>
            <a:r>
              <a:rPr lang="es-ES" sz="1600" dirty="0" err="1">
                <a:cs typeface="Arial"/>
              </a:rPr>
              <a:t>Nº</a:t>
            </a:r>
            <a:r>
              <a:rPr lang="es-ES" sz="1600" spc="-3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rollos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-1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mantillo</a:t>
            </a:r>
            <a:r>
              <a:rPr lang="es-ES" sz="1600" spc="-1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por acre:</a:t>
            </a:r>
            <a:r>
              <a:rPr lang="es-ES" sz="1600" spc="-10" dirty="0">
                <a:cs typeface="Arial"/>
              </a:rPr>
              <a:t> </a:t>
            </a:r>
            <a:r>
              <a:rPr lang="es-ES" sz="1600" spc="-50" dirty="0">
                <a:cs typeface="Arial"/>
              </a:rPr>
              <a:t>2</a:t>
            </a:r>
          </a:p>
          <a:p>
            <a:pPr marL="813816" indent="-356616">
              <a:lnSpc>
                <a:spcPct val="100000"/>
              </a:lnSpc>
              <a:spcBef>
                <a:spcPts val="0"/>
              </a:spcBef>
              <a:buClr>
                <a:srgbClr val="00AF50"/>
              </a:buClr>
              <a:buChar char="•"/>
              <a:tabLst>
                <a:tab pos="238760" algn="l"/>
              </a:tabLst>
            </a:pPr>
            <a:r>
              <a:rPr lang="es-ES" sz="1600" dirty="0">
                <a:cs typeface="Arial"/>
              </a:rPr>
              <a:t>Costo</a:t>
            </a:r>
            <a:r>
              <a:rPr lang="es-ES" sz="1600" spc="-1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1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mantillo</a:t>
            </a:r>
            <a:r>
              <a:rPr lang="es-ES" sz="1600" spc="-3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-1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PE</a:t>
            </a:r>
            <a:r>
              <a:rPr lang="es-ES" sz="1600" spc="-1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/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acre:</a:t>
            </a:r>
            <a:r>
              <a:rPr lang="es-ES" sz="1600" spc="1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2</a:t>
            </a:r>
            <a:r>
              <a:rPr lang="es-ES" sz="1600" spc="-1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x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$</a:t>
            </a:r>
            <a:r>
              <a:rPr lang="es-ES" sz="1600" spc="-15" dirty="0">
                <a:cs typeface="Arial"/>
              </a:rPr>
              <a:t> </a:t>
            </a:r>
            <a:r>
              <a:rPr lang="es-ES" sz="1600" spc="-70" dirty="0">
                <a:cs typeface="Arial"/>
              </a:rPr>
              <a:t>111</a:t>
            </a:r>
            <a:r>
              <a:rPr lang="es-ES" sz="1600" spc="1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/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rollo</a:t>
            </a:r>
            <a:r>
              <a:rPr lang="es-ES" sz="1600" spc="-3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=</a:t>
            </a:r>
            <a:r>
              <a:rPr lang="es-ES" sz="1600" spc="-15" dirty="0">
                <a:cs typeface="Arial"/>
              </a:rPr>
              <a:t> </a:t>
            </a:r>
            <a:r>
              <a:rPr lang="es-ES" sz="1600" spc="-50" dirty="0">
                <a:cs typeface="Arial"/>
              </a:rPr>
              <a:t>$ </a:t>
            </a:r>
            <a:r>
              <a:rPr lang="es-ES" sz="1600" dirty="0">
                <a:cs typeface="Arial"/>
              </a:rPr>
              <a:t>222</a:t>
            </a:r>
            <a:r>
              <a:rPr lang="es-ES" sz="1600" spc="1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/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spc="-20" dirty="0">
                <a:cs typeface="Arial"/>
              </a:rPr>
              <a:t>acre</a:t>
            </a:r>
          </a:p>
          <a:p>
            <a:pPr marL="813816" indent="-356616">
              <a:lnSpc>
                <a:spcPct val="100000"/>
              </a:lnSpc>
              <a:spcBef>
                <a:spcPts val="0"/>
              </a:spcBef>
              <a:buClr>
                <a:srgbClr val="00AF50"/>
              </a:buClr>
              <a:buChar char="•"/>
              <a:tabLst>
                <a:tab pos="238760" algn="l"/>
              </a:tabLst>
            </a:pPr>
            <a:r>
              <a:rPr lang="es-ES" sz="1600" dirty="0">
                <a:cs typeface="Arial"/>
              </a:rPr>
              <a:t>Costo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 err="1">
                <a:cs typeface="Arial"/>
              </a:rPr>
              <a:t>BDM</a:t>
            </a:r>
            <a:r>
              <a:rPr lang="es-ES" sz="1600" dirty="0">
                <a:cs typeface="Arial"/>
              </a:rPr>
              <a:t>/acre: 2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x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$220/rollo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=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spc="-10" dirty="0">
                <a:cs typeface="Arial"/>
              </a:rPr>
              <a:t>$440/acre</a:t>
            </a:r>
          </a:p>
          <a:p>
            <a:pPr marL="813816" indent="-356616">
              <a:lnSpc>
                <a:spcPct val="100000"/>
              </a:lnSpc>
              <a:spcBef>
                <a:spcPts val="0"/>
              </a:spcBef>
              <a:buClr>
                <a:srgbClr val="00AF50"/>
              </a:buClr>
              <a:buChar char="•"/>
              <a:tabLst>
                <a:tab pos="238760" algn="l"/>
              </a:tabLst>
            </a:pPr>
            <a:r>
              <a:rPr lang="es-ES" sz="1600" dirty="0">
                <a:cs typeface="Arial"/>
              </a:rPr>
              <a:t>Costo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mano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-1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obra:</a:t>
            </a:r>
            <a:r>
              <a:rPr lang="es-ES" sz="1600" spc="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$</a:t>
            </a:r>
            <a:r>
              <a:rPr lang="es-ES" sz="1600" spc="-1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14.29</a:t>
            </a:r>
            <a:r>
              <a:rPr lang="es-ES" sz="1600" spc="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/</a:t>
            </a:r>
            <a:r>
              <a:rPr lang="es-ES" sz="1600" spc="-10" dirty="0">
                <a:cs typeface="Arial"/>
              </a:rPr>
              <a:t> </a:t>
            </a:r>
            <a:r>
              <a:rPr lang="es-ES" sz="1600" spc="-20" dirty="0">
                <a:cs typeface="Arial"/>
              </a:rPr>
              <a:t>hora</a:t>
            </a:r>
          </a:p>
          <a:p>
            <a:pPr marL="813816" indent="-356616">
              <a:lnSpc>
                <a:spcPct val="100000"/>
              </a:lnSpc>
              <a:spcBef>
                <a:spcPts val="0"/>
              </a:spcBef>
              <a:buClr>
                <a:srgbClr val="00AF50"/>
              </a:buClr>
              <a:buChar char="•"/>
              <a:tabLst>
                <a:tab pos="238760" algn="l"/>
              </a:tabLst>
            </a:pPr>
            <a:r>
              <a:rPr lang="es-ES" sz="1600" dirty="0">
                <a:cs typeface="Arial"/>
              </a:rPr>
              <a:t>Costo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 eliminación:</a:t>
            </a:r>
            <a:r>
              <a:rPr lang="es-ES" sz="1600" spc="-3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$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85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/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tonelada</a:t>
            </a:r>
            <a:r>
              <a:rPr lang="es-ES" sz="1600" spc="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(basado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en </a:t>
            </a:r>
            <a:r>
              <a:rPr lang="es-ES" sz="1600" spc="-25" dirty="0">
                <a:cs typeface="Arial"/>
              </a:rPr>
              <a:t>el </a:t>
            </a:r>
            <a:r>
              <a:rPr lang="es-ES" sz="1600" dirty="0">
                <a:cs typeface="Arial"/>
              </a:rPr>
              <a:t>costo</a:t>
            </a:r>
            <a:r>
              <a:rPr lang="es-ES" sz="1600" spc="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en</a:t>
            </a:r>
            <a:r>
              <a:rPr lang="es-ES" sz="1600" spc="-10" dirty="0">
                <a:cs typeface="Arial"/>
              </a:rPr>
              <a:t> Connecticut)</a:t>
            </a:r>
          </a:p>
          <a:p>
            <a:pPr marL="813816" indent="-356616">
              <a:lnSpc>
                <a:spcPct val="100000"/>
              </a:lnSpc>
              <a:spcBef>
                <a:spcPts val="0"/>
              </a:spcBef>
              <a:buClr>
                <a:srgbClr val="00AF50"/>
              </a:buClr>
              <a:buChar char="•"/>
              <a:tabLst>
                <a:tab pos="238760" algn="l"/>
              </a:tabLst>
            </a:pPr>
            <a:r>
              <a:rPr lang="es-ES" sz="1600" dirty="0">
                <a:cs typeface="Arial"/>
              </a:rPr>
              <a:t>Extracción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cinta</a:t>
            </a:r>
            <a:r>
              <a:rPr lang="es-ES" sz="1600" spc="-20" dirty="0">
                <a:cs typeface="Arial"/>
              </a:rPr>
              <a:t> </a:t>
            </a:r>
            <a:r>
              <a:rPr lang="es-ES" sz="1600" dirty="0">
                <a:cs typeface="Arial"/>
              </a:rPr>
              <a:t>de</a:t>
            </a:r>
            <a:r>
              <a:rPr lang="es-ES" sz="1600" spc="-2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goteo:</a:t>
            </a:r>
            <a:r>
              <a:rPr lang="es-ES" sz="1600" spc="2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1.5</a:t>
            </a:r>
            <a:r>
              <a:rPr lang="es-ES" sz="1600" spc="-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horas</a:t>
            </a:r>
            <a:r>
              <a:rPr lang="es-ES" sz="1600" spc="5" dirty="0">
                <a:cs typeface="Arial"/>
              </a:rPr>
              <a:t> </a:t>
            </a:r>
            <a:r>
              <a:rPr lang="es-ES" sz="1600" dirty="0">
                <a:cs typeface="Arial"/>
              </a:rPr>
              <a:t>/</a:t>
            </a:r>
            <a:r>
              <a:rPr lang="es-ES" sz="1600" spc="-15" dirty="0">
                <a:cs typeface="Arial"/>
              </a:rPr>
              <a:t> </a:t>
            </a:r>
            <a:r>
              <a:rPr lang="es-ES" sz="1600" spc="-20" dirty="0">
                <a:cs typeface="Arial"/>
              </a:rPr>
              <a:t>acre</a:t>
            </a:r>
            <a:endParaRPr lang="es-ES" sz="1600" dirty="0"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4751DEE-6671-4C03-A519-37E96B8F19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5719328"/>
              </p:ext>
            </p:extLst>
          </p:nvPr>
        </p:nvGraphicFramePr>
        <p:xfrm>
          <a:off x="1322740" y="3226563"/>
          <a:ext cx="9829800" cy="23469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3115692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49608323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646795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7200333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364490" indent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3255963" algn="l"/>
                        </a:tabLst>
                      </a:pPr>
                      <a:r>
                        <a:rPr lang="es-US" sz="140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Características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BDM</a:t>
                      </a:r>
                      <a:r>
                        <a:rPr lang="es-US" sz="1400" b="1" spc="-3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es-US" sz="1400" b="1" spc="-5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spc="-1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plástico</a:t>
                      </a:r>
                      <a:endParaRPr lang="es-US" sz="1400" noProof="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Acolchado</a:t>
                      </a:r>
                      <a:r>
                        <a:rPr lang="es-US" sz="1400" b="1" spc="-5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es-US" sz="1400" b="1" spc="-7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spc="-2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PE</a:t>
                      </a:r>
                      <a:endParaRPr lang="es-US" sz="1400" noProof="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BDM</a:t>
                      </a:r>
                      <a:r>
                        <a:rPr lang="es-US" sz="1400" b="1" spc="-3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es-US" sz="1400" b="1" spc="-5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spc="-1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papel</a:t>
                      </a:r>
                      <a:endParaRPr lang="es-US" sz="1400" noProof="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1184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Dimensiones</a:t>
                      </a:r>
                      <a:r>
                        <a:rPr lang="es-US" sz="1400" b="1" spc="-7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del</a:t>
                      </a:r>
                      <a:r>
                        <a:rPr lang="es-US" sz="1400" b="1" spc="-5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rollo</a:t>
                      </a:r>
                      <a:r>
                        <a:rPr lang="es-US" sz="1400" b="1" spc="-6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spc="-1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(pies)</a:t>
                      </a:r>
                      <a:endParaRPr lang="es-US" sz="1400" noProof="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s-US" sz="1400" noProof="0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US" sz="14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400" noProof="0" dirty="0">
                          <a:latin typeface="+mn-lt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s-US" sz="1400" spc="-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400" spc="-10" noProof="0" dirty="0">
                          <a:latin typeface="+mn-lt"/>
                          <a:cs typeface="Arial" panose="020B0604020202020204" pitchFamily="34" charset="0"/>
                        </a:rPr>
                        <a:t>4,000</a:t>
                      </a:r>
                      <a:endParaRPr lang="es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s-US" sz="1400" noProof="0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US" sz="14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400" noProof="0" dirty="0">
                          <a:latin typeface="+mn-lt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s-US" sz="1400" spc="-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400" spc="-10" noProof="0" dirty="0">
                          <a:latin typeface="+mn-lt"/>
                          <a:cs typeface="Arial" panose="020B0604020202020204" pitchFamily="34" charset="0"/>
                        </a:rPr>
                        <a:t>4,000</a:t>
                      </a:r>
                      <a:endParaRPr lang="es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s-US" sz="1400" noProof="0" dirty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US" sz="14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400" noProof="0" dirty="0">
                          <a:latin typeface="+mn-lt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s-US" sz="1400" spc="-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400" spc="-10" noProof="0" dirty="0">
                          <a:latin typeface="+mn-lt"/>
                          <a:cs typeface="Arial" panose="020B0604020202020204" pitchFamily="34" charset="0"/>
                        </a:rPr>
                        <a:t>1,000</a:t>
                      </a:r>
                      <a:endParaRPr lang="es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413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Grosor</a:t>
                      </a:r>
                      <a:r>
                        <a:rPr lang="es-US" sz="1400" b="1" spc="-4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del</a:t>
                      </a:r>
                      <a:r>
                        <a:rPr lang="es-US" sz="1400" b="1" spc="-3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rollo</a:t>
                      </a:r>
                      <a:r>
                        <a:rPr lang="es-US" sz="1400" b="1" spc="-6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spc="-2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(mil)</a:t>
                      </a:r>
                      <a:endParaRPr lang="es-US" sz="1400" noProof="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US" sz="1400" spc="-25" noProof="0" dirty="0">
                          <a:latin typeface="+mn-lt"/>
                          <a:cs typeface="Arial" panose="020B0604020202020204" pitchFamily="34" charset="0"/>
                        </a:rPr>
                        <a:t>0.6</a:t>
                      </a:r>
                      <a:endParaRPr lang="es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US" sz="1400" spc="-25" noProof="0" dirty="0">
                          <a:latin typeface="+mn-lt"/>
                          <a:cs typeface="Arial" panose="020B0604020202020204" pitchFamily="34" charset="0"/>
                        </a:rPr>
                        <a:t>1.0</a:t>
                      </a:r>
                      <a:endParaRPr lang="es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US" sz="1400" spc="-25" noProof="0" dirty="0">
                          <a:latin typeface="+mn-lt"/>
                          <a:cs typeface="Arial" panose="020B0604020202020204" pitchFamily="34" charset="0"/>
                        </a:rPr>
                        <a:t>9.0</a:t>
                      </a:r>
                      <a:endParaRPr lang="es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0753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17081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Costo</a:t>
                      </a:r>
                      <a:r>
                        <a:rPr lang="es-US" sz="1400" b="1" spc="-4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es-US" sz="1400" b="1" spc="-3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compra</a:t>
                      </a:r>
                      <a:r>
                        <a:rPr lang="es-US" sz="1400" b="1" spc="-7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spc="-2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(sin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descuento</a:t>
                      </a:r>
                      <a:r>
                        <a:rPr lang="es-US" sz="1400" b="1" spc="-10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es-US" sz="1400" b="1" spc="-7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proveedor</a:t>
                      </a:r>
                      <a:r>
                        <a:rPr lang="es-US" sz="1400" b="1" spc="-7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br>
                        <a:rPr lang="es-US" sz="1400" b="1" spc="-7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s-US" sz="1400" b="1" spc="-2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insumos</a:t>
                      </a:r>
                      <a:r>
                        <a:rPr lang="es-US" sz="1400" b="1" spc="-4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ni</a:t>
                      </a:r>
                      <a:r>
                        <a:rPr lang="es-US" sz="1400" b="1" spc="-5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costo</a:t>
                      </a:r>
                      <a:r>
                        <a:rPr lang="es-US" sz="1400" b="1" spc="-5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es-US" sz="1400" b="1" spc="-2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US" sz="1400" b="1" spc="-10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envío)*  (Cantidad en Dólares)</a:t>
                      </a:r>
                      <a:endParaRPr lang="es-US" sz="1400" noProof="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US" sz="1400" b="0" spc="-1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$270 - </a:t>
                      </a:r>
                      <a:r>
                        <a:rPr lang="es-US" sz="1400" b="0" spc="-2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$360</a:t>
                      </a:r>
                      <a:endParaRPr lang="es-US" sz="1400" b="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US" sz="1400" b="0" spc="-1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$128 - $325</a:t>
                      </a:r>
                      <a:endParaRPr lang="es-US" sz="1400" b="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US" sz="1400" b="0" spc="-2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$300</a:t>
                      </a:r>
                      <a:endParaRPr lang="es-US" sz="1400" b="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8668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US" sz="1400" b="1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Aplicación</a:t>
                      </a:r>
                      <a:r>
                        <a:rPr lang="es-US" sz="1400" b="1" spc="-35" noProof="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con maquinaria</a:t>
                      </a:r>
                      <a:endParaRPr lang="es-US" sz="1400" noProof="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s-US" sz="1400" spc="-25" noProof="0" dirty="0">
                          <a:latin typeface="+mn-lt"/>
                          <a:cs typeface="Arial" panose="020B0604020202020204" pitchFamily="34" charset="0"/>
                        </a:rPr>
                        <a:t>Sí</a:t>
                      </a:r>
                      <a:endParaRPr lang="es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US" sz="1400" spc="-25" noProof="0" dirty="0">
                          <a:latin typeface="+mn-lt"/>
                          <a:cs typeface="Arial" panose="020B0604020202020204" pitchFamily="34" charset="0"/>
                        </a:rPr>
                        <a:t>Sí</a:t>
                      </a:r>
                      <a:endParaRPr lang="es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US" sz="1400" spc="-25" noProof="0" dirty="0">
                          <a:latin typeface="+mn-lt"/>
                          <a:cs typeface="Arial" panose="020B0604020202020204" pitchFamily="34" charset="0"/>
                        </a:rPr>
                        <a:t>Sí</a:t>
                      </a:r>
                      <a:endParaRPr lang="es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06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BB5983-343A-4E59-B027-05629046D9F0}"/>
              </a:ext>
            </a:extLst>
          </p:cNvPr>
          <p:cNvSpPr txBox="1"/>
          <p:nvPr/>
        </p:nvSpPr>
        <p:spPr>
          <a:xfrm>
            <a:off x="1212056" y="5572810"/>
            <a:ext cx="101417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lang="es-ES" sz="1000" i="1" dirty="0">
                <a:cs typeface="Arial"/>
              </a:rPr>
              <a:t>*</a:t>
            </a:r>
            <a:r>
              <a:rPr lang="es-ES" sz="1000" i="1" spc="-45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El</a:t>
            </a:r>
            <a:r>
              <a:rPr lang="es-ES" sz="1000" i="1" spc="-25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costo</a:t>
            </a:r>
            <a:r>
              <a:rPr lang="es-ES" sz="1000" i="1" spc="-55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de</a:t>
            </a:r>
            <a:r>
              <a:rPr lang="es-ES" sz="1000" i="1" spc="-35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envío</a:t>
            </a:r>
            <a:r>
              <a:rPr lang="es-ES" sz="1000" i="1" spc="-15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puede</a:t>
            </a:r>
            <a:r>
              <a:rPr lang="es-ES" sz="1000" i="1" spc="-55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aumentar</a:t>
            </a:r>
            <a:r>
              <a:rPr lang="es-ES" sz="1000" i="1" spc="-90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significativamente</a:t>
            </a:r>
            <a:r>
              <a:rPr lang="es-ES" sz="1000" i="1" spc="-55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el</a:t>
            </a:r>
            <a:r>
              <a:rPr lang="es-ES" sz="1000" i="1" spc="-45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precio</a:t>
            </a:r>
            <a:r>
              <a:rPr lang="es-ES" sz="1000" i="1" spc="-35" dirty="0">
                <a:cs typeface="Arial"/>
              </a:rPr>
              <a:t> </a:t>
            </a:r>
            <a:r>
              <a:rPr lang="es-ES" sz="1000" i="1" spc="-20" dirty="0">
                <a:cs typeface="Arial"/>
              </a:rPr>
              <a:t>base </a:t>
            </a:r>
            <a:r>
              <a:rPr lang="es-ES" sz="1000" i="1" dirty="0">
                <a:cs typeface="Arial"/>
              </a:rPr>
              <a:t>si</a:t>
            </a:r>
            <a:r>
              <a:rPr lang="es-ES" sz="1000" i="1" spc="-40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los</a:t>
            </a:r>
            <a:r>
              <a:rPr lang="es-ES" sz="1000" i="1" spc="-50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proveedores</a:t>
            </a:r>
            <a:r>
              <a:rPr lang="es-ES" sz="1000" i="1" spc="-85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locales</a:t>
            </a:r>
            <a:r>
              <a:rPr lang="es-ES" sz="1000" i="1" spc="-65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no</a:t>
            </a:r>
            <a:r>
              <a:rPr lang="es-ES" sz="1000" i="1" spc="-60" dirty="0">
                <a:cs typeface="Arial"/>
              </a:rPr>
              <a:t> </a:t>
            </a:r>
            <a:r>
              <a:rPr lang="es-ES" sz="1000" i="1" dirty="0">
                <a:cs typeface="Arial"/>
              </a:rPr>
              <a:t>llevan</a:t>
            </a:r>
            <a:r>
              <a:rPr lang="es-ES" sz="1000" i="1" spc="-35" dirty="0">
                <a:cs typeface="Arial"/>
              </a:rPr>
              <a:t> </a:t>
            </a:r>
            <a:r>
              <a:rPr lang="es-ES" sz="1000" i="1" spc="-25" dirty="0" err="1">
                <a:cs typeface="Arial"/>
              </a:rPr>
              <a:t>BDM</a:t>
            </a:r>
            <a:endParaRPr lang="es-ES" sz="10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59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A5E315-2CBD-42A8-BBF0-2B3EC5A7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Análisis</a:t>
            </a:r>
            <a:r>
              <a:rPr lang="en-US" dirty="0"/>
              <a:t> </a:t>
            </a:r>
            <a:r>
              <a:rPr lang="en-US" dirty="0" err="1"/>
              <a:t>Económico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F381E1-D812-4CAB-9691-A2732E74E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079779"/>
              </p:ext>
            </p:extLst>
          </p:nvPr>
        </p:nvGraphicFramePr>
        <p:xfrm>
          <a:off x="777875" y="1196340"/>
          <a:ext cx="10658474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237">
                  <a:extLst>
                    <a:ext uri="{9D8B030D-6E8A-4147-A177-3AD203B41FA5}">
                      <a16:colId xmlns:a16="http://schemas.microsoft.com/office/drawing/2014/main" val="2737356445"/>
                    </a:ext>
                  </a:extLst>
                </a:gridCol>
                <a:gridCol w="5329237">
                  <a:extLst>
                    <a:ext uri="{9D8B030D-6E8A-4147-A177-3AD203B41FA5}">
                      <a16:colId xmlns:a16="http://schemas.microsoft.com/office/drawing/2014/main" val="26411687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Cambios</a:t>
                      </a:r>
                      <a:r>
                        <a:rPr lang="es-US" sz="1600" b="1" spc="-4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asociados</a:t>
                      </a:r>
                      <a:r>
                        <a:rPr lang="es-US" sz="1600" b="1" spc="-1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es-US" sz="1600" b="1" spc="-5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US" sz="1600" b="1" spc="-5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adopción</a:t>
                      </a:r>
                      <a:r>
                        <a:rPr lang="es-US" sz="1600" b="1" spc="-1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b="1" spc="-5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 err="1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BDM</a:t>
                      </a:r>
                      <a:r>
                        <a:rPr lang="es-US" sz="1600" b="1" spc="-3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US" sz="1600" b="1" i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línea</a:t>
                      </a:r>
                      <a:r>
                        <a:rPr lang="es-US" sz="1600" b="1" i="1" spc="-5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i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base:</a:t>
                      </a:r>
                      <a:r>
                        <a:rPr lang="es-US" sz="1600" b="1" i="1" spc="-4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i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uso</a:t>
                      </a:r>
                      <a:r>
                        <a:rPr lang="es-US" sz="1600" b="1" i="1" spc="-4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i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b="1" i="1" spc="-3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i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acolchado</a:t>
                      </a:r>
                      <a:r>
                        <a:rPr lang="es-US" sz="1600" b="1" i="1" spc="-6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i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plástico</a:t>
                      </a:r>
                      <a:r>
                        <a:rPr lang="es-US" sz="1600" b="1" i="1" spc="-4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i="1" spc="-2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PE</a:t>
                      </a:r>
                      <a:r>
                        <a:rPr lang="es-US" sz="1600" b="1" spc="-2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s-US" sz="1600" noProof="0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939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Costos</a:t>
                      </a:r>
                      <a:r>
                        <a:rPr lang="es-US" sz="1600" b="1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adicionales</a:t>
                      </a:r>
                      <a:r>
                        <a:rPr lang="es-US" sz="1600" b="1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(AC,</a:t>
                      </a:r>
                      <a:r>
                        <a:rPr lang="es-US" sz="1600" b="1" spc="-95" noProof="0" dirty="0">
                          <a:latin typeface="+mn-lt"/>
                          <a:cs typeface="Arial" panose="020B0604020202020204" pitchFamily="34" charset="0"/>
                        </a:rPr>
                        <a:t> siglas</a:t>
                      </a:r>
                      <a:r>
                        <a:rPr lang="es-US" sz="1600" b="1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US" sz="1600" b="1" spc="-6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spc="-10" noProof="0" dirty="0">
                          <a:latin typeface="+mn-lt"/>
                          <a:cs typeface="Arial" panose="020B0604020202020204" pitchFamily="34" charset="0"/>
                        </a:rPr>
                        <a:t>inglés):</a:t>
                      </a:r>
                      <a:endParaRPr lang="es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US" sz="1600" spc="-5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 err="1">
                          <a:latin typeface="+mn-lt"/>
                          <a:cs typeface="Arial" panose="020B0604020202020204" pitchFamily="34" charset="0"/>
                        </a:rPr>
                        <a:t>BDM</a:t>
                      </a:r>
                      <a:r>
                        <a:rPr lang="es-US" sz="1600" spc="-30" noProof="0" dirty="0">
                          <a:latin typeface="+mn-lt"/>
                          <a:cs typeface="Arial" panose="020B0604020202020204" pitchFamily="34" charset="0"/>
                        </a:rPr>
                        <a:t> poseen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mayor</a:t>
                      </a:r>
                      <a:r>
                        <a:rPr lang="es-US" sz="1600" b="1" spc="-2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costo</a:t>
                      </a:r>
                      <a:r>
                        <a:rPr lang="es-US" sz="1600" spc="-55" noProof="0" dirty="0">
                          <a:latin typeface="+mn-lt"/>
                          <a:cs typeface="Arial" panose="020B0604020202020204" pitchFamily="34" charset="0"/>
                        </a:rPr>
                        <a:t> en comparación a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 los de acolchado</a:t>
                      </a:r>
                      <a:r>
                        <a:rPr lang="es-US" sz="1600" spc="-1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25" noProof="0" dirty="0">
                          <a:latin typeface="+mn-lt"/>
                          <a:cs typeface="Arial" panose="020B0604020202020204" pitchFamily="34" charset="0"/>
                        </a:rPr>
                        <a:t>PE</a:t>
                      </a:r>
                      <a:endParaRPr lang="es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78460" marR="308610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En la labranza</a:t>
                      </a:r>
                      <a:r>
                        <a:rPr lang="es-US" sz="1600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spc="-4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 err="1">
                          <a:latin typeface="+mn-lt"/>
                          <a:cs typeface="Arial" panose="020B0604020202020204" pitchFamily="34" charset="0"/>
                        </a:rPr>
                        <a:t>BDM</a:t>
                      </a:r>
                      <a:r>
                        <a:rPr lang="es-US" sz="1600" spc="-3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suelo: se incluye</a:t>
                      </a:r>
                      <a:r>
                        <a:rPr lang="es-US" sz="1600" spc="-15" noProof="0" dirty="0">
                          <a:latin typeface="+mn-lt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mano</a:t>
                      </a:r>
                      <a:r>
                        <a:rPr lang="es-US" sz="1600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obra</a:t>
                      </a:r>
                      <a:r>
                        <a:rPr lang="es-US" sz="1600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25" noProof="0" dirty="0">
                          <a:latin typeface="+mn-lt"/>
                          <a:cs typeface="Arial" panose="020B0604020202020204" pitchFamily="34" charset="0"/>
                        </a:rPr>
                        <a:t>del 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operador.</a:t>
                      </a:r>
                      <a:r>
                        <a:rPr lang="es-US" sz="1600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Suponiendo</a:t>
                      </a:r>
                      <a:r>
                        <a:rPr lang="es-US" sz="1600" spc="-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s-US" sz="1600" spc="-3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labrar</a:t>
                      </a:r>
                      <a:r>
                        <a:rPr lang="es-US" sz="1600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US" sz="1600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suelo</a:t>
                      </a:r>
                      <a:r>
                        <a:rPr lang="es-US" sz="1600" spc="-2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US" sz="1600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25" noProof="0" dirty="0">
                          <a:latin typeface="+mn-lt"/>
                          <a:cs typeface="Arial" panose="020B0604020202020204" pitchFamily="34" charset="0"/>
                        </a:rPr>
                        <a:t>una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actividad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típica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spc="-4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fin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temporada,</a:t>
                      </a:r>
                      <a:r>
                        <a:rPr lang="es-US" sz="1600" spc="-2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s-US" sz="1600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lo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tanto,</a:t>
                      </a:r>
                      <a:r>
                        <a:rPr lang="es-US" sz="1600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spc="-2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hay</a:t>
                      </a:r>
                      <a:r>
                        <a:rPr lang="es-US" sz="1600" b="1" spc="-6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costo</a:t>
                      </a:r>
                      <a:r>
                        <a:rPr lang="es-US" sz="1600" b="1" spc="-4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adicional</a:t>
                      </a:r>
                      <a:r>
                        <a:rPr lang="es-US" sz="1600" b="1" spc="-3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b="1" spc="-5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spc="-1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labranza</a:t>
                      </a:r>
                      <a:endParaRPr lang="es-US" sz="1600" b="1" noProof="0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Ingresos</a:t>
                      </a:r>
                      <a:r>
                        <a:rPr lang="es-US" sz="1600" b="1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adicionales</a:t>
                      </a:r>
                      <a:r>
                        <a:rPr lang="es-US" sz="1600" b="1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US" sz="1600" b="1" noProof="0" dirty="0" err="1">
                          <a:latin typeface="+mn-lt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US" sz="1600" b="1" spc="-75" noProof="0" dirty="0">
                          <a:latin typeface="+mn-lt"/>
                          <a:cs typeface="Arial" panose="020B0604020202020204" pitchFamily="34" charset="0"/>
                        </a:rPr>
                        <a:t> siglas</a:t>
                      </a:r>
                      <a:r>
                        <a:rPr lang="es-US" sz="1600" b="1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US" sz="1600" b="1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spc="-10" noProof="0" dirty="0">
                          <a:latin typeface="+mn-lt"/>
                          <a:cs typeface="Arial" panose="020B0604020202020204" pitchFamily="34" charset="0"/>
                        </a:rPr>
                        <a:t>inglés):</a:t>
                      </a:r>
                      <a:endParaRPr lang="es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¿Existen cambios</a:t>
                      </a:r>
                      <a:r>
                        <a:rPr lang="es-US" sz="1600" spc="-4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US" sz="1600" spc="-1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rendimiento?</a:t>
                      </a:r>
                      <a:endParaRPr lang="es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78460" marR="495934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¿Existen cambios</a:t>
                      </a:r>
                      <a:r>
                        <a:rPr lang="es-US" sz="1600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US" sz="1600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US" sz="1600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precios?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¿Están</a:t>
                      </a:r>
                      <a:r>
                        <a:rPr lang="es-US" sz="1600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US" sz="1600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consumidores dispuestos</a:t>
                      </a:r>
                      <a:r>
                        <a:rPr lang="es-US" sz="1600" spc="1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US" sz="1600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pagar</a:t>
                      </a:r>
                      <a:r>
                        <a:rPr lang="es-US" sz="1600" spc="-3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s-US" sz="1600" spc="-2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prima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s-US" sz="1600" spc="-3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US" sz="1600" spc="-3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productos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cultivados</a:t>
                      </a:r>
                      <a:r>
                        <a:rPr lang="es-US" sz="1600" spc="-4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es-US" sz="1600" spc="-7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20" noProof="0" dirty="0" err="1">
                          <a:latin typeface="+mn-lt"/>
                          <a:cs typeface="Arial" panose="020B0604020202020204" pitchFamily="34" charset="0"/>
                        </a:rPr>
                        <a:t>BDM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?</a:t>
                      </a:r>
                      <a:endParaRPr lang="es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78460" marR="601345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Hipótesis</a:t>
                      </a:r>
                      <a:r>
                        <a:rPr lang="es-US" sz="1600" b="1" spc="-1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actual:</a:t>
                      </a:r>
                      <a:r>
                        <a:rPr lang="es-US" sz="1600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s-US" sz="1600" b="1" spc="-5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hay</a:t>
                      </a:r>
                      <a:r>
                        <a:rPr lang="es-US" sz="1600" b="1" spc="-5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cambios</a:t>
                      </a:r>
                      <a:r>
                        <a:rPr lang="es-US" sz="1600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US" sz="1600" spc="-3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US" sz="1600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precios</a:t>
                      </a:r>
                      <a:r>
                        <a:rPr lang="es-US" sz="1600" spc="-3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50" noProof="0" dirty="0">
                          <a:latin typeface="+mn-lt"/>
                          <a:cs typeface="Arial" panose="020B0604020202020204" pitchFamily="34" charset="0"/>
                        </a:rPr>
                        <a:t>ni en 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rendimientos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70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s-US" sz="1600" b="1" spc="-10" noProof="0" dirty="0">
                          <a:latin typeface="+mn-lt"/>
                          <a:cs typeface="Arial" panose="020B0604020202020204" pitchFamily="34" charset="0"/>
                        </a:rPr>
                        <a:t>Ingresos</a:t>
                      </a:r>
                      <a:r>
                        <a:rPr lang="es-US" sz="1600" b="1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reducidos</a:t>
                      </a:r>
                      <a:r>
                        <a:rPr lang="es-US" sz="1600" b="1" spc="-2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US" sz="1600" b="1" noProof="0" dirty="0" err="1">
                          <a:latin typeface="+mn-lt"/>
                          <a:cs typeface="Arial" panose="020B0604020202020204" pitchFamily="34" charset="0"/>
                        </a:rPr>
                        <a:t>RI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US" sz="1600" b="1" spc="-5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siglas</a:t>
                      </a:r>
                      <a:r>
                        <a:rPr lang="es-US" sz="1600" b="1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US" sz="1600" b="1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spc="-10" noProof="0" dirty="0">
                          <a:latin typeface="+mn-lt"/>
                          <a:cs typeface="Arial" panose="020B0604020202020204" pitchFamily="34" charset="0"/>
                        </a:rPr>
                        <a:t>inglés):</a:t>
                      </a:r>
                      <a:endParaRPr lang="es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78460" marR="339090" indent="-28765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Hipótesis</a:t>
                      </a:r>
                      <a:r>
                        <a:rPr lang="es-US" sz="1600" b="1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actual:</a:t>
                      </a:r>
                      <a:r>
                        <a:rPr lang="es-US" sz="1600" b="1" spc="-4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s-US" sz="1600" b="1" spc="-3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hay</a:t>
                      </a:r>
                      <a:r>
                        <a:rPr lang="es-US" sz="1600" b="1" spc="-5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cambios</a:t>
                      </a:r>
                      <a:r>
                        <a:rPr lang="es-US" sz="1600" b="1" spc="-4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noProof="0" dirty="0"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US" sz="1600" b="0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noProof="0" dirty="0">
                          <a:latin typeface="+mn-lt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US" sz="1600" b="0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noProof="0" dirty="0">
                          <a:latin typeface="+mn-lt"/>
                          <a:cs typeface="Arial" panose="020B0604020202020204" pitchFamily="34" charset="0"/>
                        </a:rPr>
                        <a:t>precios</a:t>
                      </a:r>
                      <a:r>
                        <a:rPr lang="es-US" sz="1600" b="0" spc="-25" noProof="0" dirty="0">
                          <a:latin typeface="+mn-lt"/>
                          <a:cs typeface="Arial" panose="020B0604020202020204" pitchFamily="34" charset="0"/>
                        </a:rPr>
                        <a:t> ni en el </a:t>
                      </a:r>
                      <a:r>
                        <a:rPr lang="es-US" sz="1600" b="0" spc="-10" noProof="0" dirty="0">
                          <a:latin typeface="+mn-lt"/>
                          <a:cs typeface="Arial" panose="020B0604020202020204" pitchFamily="34" charset="0"/>
                        </a:rPr>
                        <a:t>rendimiento</a:t>
                      </a:r>
                      <a:r>
                        <a:rPr lang="es-US" sz="1600" b="0" spc="-15" noProof="0" dirty="0">
                          <a:latin typeface="+mn-lt"/>
                          <a:cs typeface="Arial" panose="020B0604020202020204" pitchFamily="34" charset="0"/>
                        </a:rPr>
                        <a:t> en</a:t>
                      </a:r>
                      <a:r>
                        <a:rPr lang="es-US" sz="1600" b="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noProof="0" dirty="0">
                          <a:latin typeface="+mn-lt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US" sz="1600" b="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noProof="0" dirty="0">
                          <a:latin typeface="+mn-lt"/>
                          <a:cs typeface="Arial" panose="020B0604020202020204" pitchFamily="34" charset="0"/>
                        </a:rPr>
                        <a:t>adopción</a:t>
                      </a:r>
                      <a:r>
                        <a:rPr lang="es-US" sz="1600" b="0" spc="-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noProof="0" dirty="0"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b="0" spc="-3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spc="-25" noProof="0" dirty="0" err="1">
                          <a:latin typeface="+mn-lt"/>
                          <a:cs typeface="Arial" panose="020B0604020202020204" pitchFamily="34" charset="0"/>
                        </a:rPr>
                        <a:t>BDM</a:t>
                      </a:r>
                      <a:endParaRPr lang="es-US" sz="1600" b="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Reducción</a:t>
                      </a:r>
                      <a:r>
                        <a:rPr lang="es-US" sz="1600" b="1" spc="-3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b="1" spc="-6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spc="-10" noProof="0" dirty="0">
                          <a:latin typeface="+mn-lt"/>
                          <a:cs typeface="Arial" panose="020B0604020202020204" pitchFamily="34" charset="0"/>
                        </a:rPr>
                        <a:t>costos (RC,</a:t>
                      </a:r>
                      <a:r>
                        <a:rPr lang="es-US" sz="1600" b="1" spc="-55" noProof="0" dirty="0">
                          <a:latin typeface="+mn-lt"/>
                          <a:cs typeface="Arial" panose="020B0604020202020204" pitchFamily="34" charset="0"/>
                        </a:rPr>
                        <a:t> siglas</a:t>
                      </a:r>
                      <a:r>
                        <a:rPr lang="es-US" sz="1600" b="1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US" sz="1600" b="1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spc="-10" noProof="0" dirty="0">
                          <a:latin typeface="+mn-lt"/>
                          <a:cs typeface="Arial" panose="020B0604020202020204" pitchFamily="34" charset="0"/>
                        </a:rPr>
                        <a:t>inglés):</a:t>
                      </a:r>
                      <a:endParaRPr lang="es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78460" marR="177165" indent="-28765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Mano</a:t>
                      </a:r>
                      <a:r>
                        <a:rPr lang="es-US" sz="1600" spc="-3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obra </a:t>
                      </a:r>
                      <a:r>
                        <a:rPr lang="es-US" sz="1600" baseline="0" noProof="0" dirty="0"/>
                        <a:t>–</a:t>
                      </a:r>
                      <a:r>
                        <a:rPr lang="es-US" sz="1600" spc="-4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reducción</a:t>
                      </a:r>
                      <a:r>
                        <a:rPr lang="es-US" sz="1600" b="1" spc="-1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b="1" spc="-4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US" sz="1600" b="1" spc="-4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mano</a:t>
                      </a:r>
                      <a:r>
                        <a:rPr lang="es-US" sz="1600" b="1" spc="-3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b="1" spc="-5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obra</a:t>
                      </a:r>
                      <a:r>
                        <a:rPr lang="es-US" sz="1600" spc="-4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asociada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es-US" sz="1600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las</a:t>
                      </a:r>
                      <a:r>
                        <a:rPr lang="es-US" sz="1600" spc="-4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actividades de</a:t>
                      </a:r>
                      <a:r>
                        <a:rPr lang="es-US" sz="1600" spc="-4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fin</a:t>
                      </a:r>
                      <a:r>
                        <a:rPr lang="es-US" sz="1600" spc="-2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noProof="0" dirty="0"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spc="-2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spc="-10" noProof="0" dirty="0">
                          <a:latin typeface="+mn-lt"/>
                          <a:cs typeface="Arial" panose="020B0604020202020204" pitchFamily="34" charset="0"/>
                        </a:rPr>
                        <a:t>temporada</a:t>
                      </a:r>
                      <a:endParaRPr lang="es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78460" marR="438150" indent="-2876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lang="es-US" sz="1600" b="1" strike="noStrike" spc="-40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No hay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costos</a:t>
                      </a:r>
                      <a:r>
                        <a:rPr lang="es-US" sz="1600" b="1" spc="-4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b="1" spc="-45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eliminación</a:t>
                      </a:r>
                      <a:r>
                        <a:rPr lang="es-US" sz="1600" b="1" spc="-40" noProof="0" dirty="0">
                          <a:solidFill>
                            <a:srgbClr val="0000FF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(por</a:t>
                      </a:r>
                      <a:r>
                        <a:rPr lang="es-US" sz="1600" b="0" spc="-5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ejemplo,</a:t>
                      </a:r>
                      <a:r>
                        <a:rPr lang="es-US" sz="1600" b="0" spc="-4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spc="-1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transporte, </a:t>
                      </a:r>
                      <a:r>
                        <a:rPr lang="es-US" sz="1600" b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tarifa</a:t>
                      </a:r>
                      <a:r>
                        <a:rPr lang="es-US" sz="1600" b="0" spc="-35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US" sz="1600" b="0" spc="-5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0" spc="-1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eliminación)</a:t>
                      </a:r>
                      <a:endParaRPr lang="es-US" sz="1600" b="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24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Total AC y </a:t>
                      </a:r>
                      <a:r>
                        <a:rPr lang="es-US" sz="1600" b="1" noProof="0" dirty="0" err="1">
                          <a:latin typeface="+mn-lt"/>
                          <a:cs typeface="Arial" panose="020B0604020202020204" pitchFamily="34" charset="0"/>
                        </a:rPr>
                        <a:t>RI</a:t>
                      </a:r>
                      <a:endParaRPr lang="es-US" sz="16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 startAt="2"/>
                        <a:tabLst/>
                        <a:defRPr/>
                      </a:pP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s-US" sz="1600" b="1" noProof="0" dirty="0" err="1">
                          <a:latin typeface="+mn-lt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 y RC</a:t>
                      </a: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7788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Cambio</a:t>
                      </a:r>
                      <a:r>
                        <a:rPr lang="es-US" sz="1600" b="1" spc="-4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neto</a:t>
                      </a:r>
                      <a:r>
                        <a:rPr lang="es-US" sz="1600" b="1" spc="-2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US" sz="1600" b="1" spc="-6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US" sz="1600" b="1" spc="-50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noProof="0" dirty="0">
                          <a:latin typeface="+mn-lt"/>
                          <a:cs typeface="Arial" panose="020B0604020202020204" pitchFamily="34" charset="0"/>
                        </a:rPr>
                        <a:t>beneficio</a:t>
                      </a:r>
                      <a:r>
                        <a:rPr lang="es-US" sz="1600" b="1" spc="-25" noProof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US" sz="1600" b="1" spc="-10" noProof="0" dirty="0">
                          <a:latin typeface="+mn-lt"/>
                          <a:cs typeface="Arial" panose="020B0604020202020204" pitchFamily="34" charset="0"/>
                        </a:rPr>
                        <a:t>(B-</a:t>
                      </a:r>
                      <a:r>
                        <a:rPr lang="es-US" sz="1600" b="1" spc="-25" noProof="0" dirty="0">
                          <a:latin typeface="+mn-lt"/>
                          <a:cs typeface="Arial" panose="020B0604020202020204" pitchFamily="34" charset="0"/>
                        </a:rPr>
                        <a:t>A)</a:t>
                      </a:r>
                      <a:endParaRPr lang="es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9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10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A5E315-2CBD-42A8-BBF0-2B3EC5A7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Análisis</a:t>
            </a:r>
            <a:r>
              <a:rPr lang="en-US" dirty="0"/>
              <a:t> </a:t>
            </a:r>
            <a:r>
              <a:rPr lang="en-US" dirty="0" err="1"/>
              <a:t>Económico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F381E1-D812-4CAB-9691-A2732E74E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268949"/>
              </p:ext>
            </p:extLst>
          </p:nvPr>
        </p:nvGraphicFramePr>
        <p:xfrm>
          <a:off x="777875" y="1196340"/>
          <a:ext cx="10658474" cy="445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237">
                  <a:extLst>
                    <a:ext uri="{9D8B030D-6E8A-4147-A177-3AD203B41FA5}">
                      <a16:colId xmlns:a16="http://schemas.microsoft.com/office/drawing/2014/main" val="2737356445"/>
                    </a:ext>
                  </a:extLst>
                </a:gridCol>
                <a:gridCol w="5329237">
                  <a:extLst>
                    <a:ext uri="{9D8B030D-6E8A-4147-A177-3AD203B41FA5}">
                      <a16:colId xmlns:a16="http://schemas.microsoft.com/office/drawing/2014/main" val="26411687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s-ES" sz="1600" b="1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Cambios</a:t>
                      </a:r>
                      <a:r>
                        <a:rPr lang="es-ES" sz="1600" b="1" spc="-45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asociados</a:t>
                      </a:r>
                      <a:r>
                        <a:rPr lang="es-ES" sz="1600" b="1" spc="-6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con</a:t>
                      </a:r>
                      <a:r>
                        <a:rPr lang="es-ES" sz="1600" b="1" spc="-15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la</a:t>
                      </a:r>
                      <a:r>
                        <a:rPr lang="es-ES" sz="1600" b="1" spc="-2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adopción</a:t>
                      </a:r>
                      <a:r>
                        <a:rPr lang="es-ES" sz="1600" b="1" spc="-55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es-ES" sz="1600" b="1" spc="-4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spc="-25" dirty="0" err="1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BDM</a:t>
                      </a:r>
                      <a:r>
                        <a:rPr lang="es-ES" sz="1600" b="1" spc="-25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(Cantidad en Dólares)</a:t>
                      </a:r>
                      <a:endParaRPr lang="es-ES" sz="1600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939306"/>
                  </a:ext>
                </a:extLst>
              </a:tr>
              <a:tr h="2039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33963" algn="r"/>
                        </a:tabLst>
                        <a:defRPr/>
                      </a:pPr>
                      <a:r>
                        <a:rPr lang="en-US" sz="1600" b="1" dirty="0" err="1">
                          <a:latin typeface="+mn-lt"/>
                          <a:cs typeface="Arial"/>
                        </a:rPr>
                        <a:t>Costo</a:t>
                      </a:r>
                      <a:r>
                        <a:rPr lang="en-US" sz="1600" b="1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  <a:cs typeface="Arial"/>
                        </a:rPr>
                        <a:t>adicional</a:t>
                      </a:r>
                      <a:r>
                        <a:rPr lang="en-US" sz="1600" b="1" spc="-6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20" dirty="0">
                          <a:latin typeface="+mn-lt"/>
                          <a:cs typeface="Arial"/>
                        </a:rPr>
                        <a:t>(AC):</a:t>
                      </a:r>
                      <a:r>
                        <a:rPr lang="en-US" sz="1600" b="0" spc="-2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	</a:t>
                      </a:r>
                      <a:r>
                        <a:rPr lang="en-US" sz="1600" b="1" spc="-1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$190.00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5033963" algn="r"/>
                        </a:tabLst>
                      </a:pPr>
                      <a:r>
                        <a:rPr lang="en-US" sz="1600" dirty="0" err="1">
                          <a:latin typeface="+mn-lt"/>
                          <a:cs typeface="Arial"/>
                        </a:rPr>
                        <a:t>Costo</a:t>
                      </a:r>
                      <a:r>
                        <a:rPr lang="en-US" sz="1600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/>
                        </a:rPr>
                        <a:t>de</a:t>
                      </a:r>
                      <a:r>
                        <a:rPr lang="en-US" sz="1600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/>
                        </a:rPr>
                        <a:t>material</a:t>
                      </a:r>
                      <a:r>
                        <a:rPr lang="en-US" sz="1600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20" dirty="0">
                          <a:latin typeface="+mn-lt"/>
                          <a:cs typeface="Arial"/>
                        </a:rPr>
                        <a:t>BDM</a:t>
                      </a:r>
                      <a:r>
                        <a:rPr lang="en-US" sz="1600" spc="-2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	</a:t>
                      </a:r>
                      <a:r>
                        <a:rPr lang="en-US" sz="1600" b="1" spc="-1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$190.00</a:t>
                      </a:r>
                      <a:endParaRPr lang="en-US" sz="1600" b="1" baseline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33963" algn="r"/>
                        </a:tabLst>
                        <a:defRPr/>
                      </a:pPr>
                      <a:r>
                        <a:rPr lang="en-US" sz="1600" b="1" dirty="0" err="1">
                          <a:latin typeface="+mn-lt"/>
                          <a:cs typeface="Arial"/>
                        </a:rPr>
                        <a:t>Ingresos</a:t>
                      </a:r>
                      <a:r>
                        <a:rPr lang="en-US" sz="1600" b="1" spc="-5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10" dirty="0" err="1">
                          <a:latin typeface="+mn-lt"/>
                          <a:cs typeface="Arial"/>
                        </a:rPr>
                        <a:t>adicionales</a:t>
                      </a:r>
                      <a:r>
                        <a:rPr lang="en-US" sz="1600" b="0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dirty="0"/>
                        <a:t>(AI):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	$0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033963" algn="r"/>
                        </a:tabLst>
                        <a:defRPr/>
                      </a:pPr>
                      <a:r>
                        <a:rPr lang="en-US" sz="1600" b="1" dirty="0" err="1">
                          <a:latin typeface="+mn-lt"/>
                          <a:cs typeface="Arial"/>
                        </a:rPr>
                        <a:t>Hipótesis</a:t>
                      </a:r>
                      <a:r>
                        <a:rPr lang="en-US" sz="1600" b="1" spc="-7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10" dirty="0">
                          <a:latin typeface="+mn-lt"/>
                          <a:cs typeface="Arial"/>
                        </a:rPr>
                        <a:t>actual:</a:t>
                      </a:r>
                      <a:r>
                        <a:rPr lang="en-US" sz="1600" b="0" spc="-10" baseline="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Sin</a:t>
                      </a:r>
                      <a:r>
                        <a:rPr lang="es-ES" sz="1600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cambios</a:t>
                      </a:r>
                      <a:r>
                        <a:rPr lang="es-ES" sz="1600" spc="-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en</a:t>
                      </a:r>
                      <a:r>
                        <a:rPr lang="es-ES" sz="1600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los</a:t>
                      </a:r>
                      <a:r>
                        <a:rPr lang="es-ES" sz="1600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precios</a:t>
                      </a:r>
                      <a:r>
                        <a:rPr lang="es-ES" sz="160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y</a:t>
                      </a:r>
                      <a:r>
                        <a:rPr lang="es-ES" sz="1600" spc="-10" dirty="0">
                          <a:latin typeface="+mn-lt"/>
                          <a:cs typeface="Arial"/>
                        </a:rPr>
                        <a:t> rendimientos</a:t>
                      </a:r>
                      <a:r>
                        <a:rPr lang="en-US" sz="1600" baseline="0" dirty="0"/>
                        <a:t>.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701323"/>
                  </a:ext>
                </a:extLst>
              </a:tr>
              <a:tr h="1307592">
                <a:tc>
                  <a:txBody>
                    <a:bodyPr/>
                    <a:lstStyle/>
                    <a:p>
                      <a:pPr>
                        <a:tabLst>
                          <a:tab pos="5033963" algn="r"/>
                        </a:tabLst>
                      </a:pPr>
                      <a:r>
                        <a:rPr lang="en-US" sz="1600" b="1" dirty="0" err="1">
                          <a:latin typeface="+mn-lt"/>
                          <a:cs typeface="Arial"/>
                        </a:rPr>
                        <a:t>Ingresos</a:t>
                      </a:r>
                      <a:r>
                        <a:rPr lang="en-US" sz="1600" b="1" spc="-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  <a:cs typeface="Arial"/>
                        </a:rPr>
                        <a:t>reducidos</a:t>
                      </a:r>
                      <a:r>
                        <a:rPr lang="en-US" sz="1600" b="1" spc="-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20" dirty="0">
                          <a:latin typeface="+mn-lt"/>
                          <a:cs typeface="Arial"/>
                        </a:rPr>
                        <a:t>(RI):</a:t>
                      </a: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$0</a:t>
                      </a:r>
                      <a:endParaRPr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90513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033963" algn="r"/>
                        </a:tabLst>
                        <a:defRPr/>
                      </a:pPr>
                      <a:r>
                        <a:rPr lang="es-ES" sz="1600" b="1" dirty="0">
                          <a:latin typeface="+mn-lt"/>
                          <a:cs typeface="Arial"/>
                        </a:rPr>
                        <a:t>Hipótesis</a:t>
                      </a:r>
                      <a:r>
                        <a:rPr lang="es-ES" sz="1600" b="1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dirty="0">
                          <a:latin typeface="+mn-lt"/>
                          <a:cs typeface="Arial"/>
                        </a:rPr>
                        <a:t>actual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:</a:t>
                      </a:r>
                      <a:r>
                        <a:rPr lang="es-ES" sz="1600" spc="36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spc="0" dirty="0">
                          <a:latin typeface="+mn-lt"/>
                          <a:cs typeface="Arial"/>
                        </a:rPr>
                        <a:t>sin</a:t>
                      </a:r>
                      <a:r>
                        <a:rPr lang="es-ES" sz="1600" spc="-3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cambio</a:t>
                      </a:r>
                      <a:r>
                        <a:rPr lang="es-ES" sz="1600" spc="-3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en</a:t>
                      </a:r>
                      <a:r>
                        <a:rPr lang="es-ES" sz="1600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precios</a:t>
                      </a:r>
                      <a:r>
                        <a:rPr lang="es-ES" sz="1600" spc="-3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spc="-25" dirty="0">
                          <a:latin typeface="+mn-lt"/>
                          <a:cs typeface="Arial"/>
                        </a:rPr>
                        <a:t>ni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rendimiento</a:t>
                      </a:r>
                      <a:r>
                        <a:rPr lang="es-ES" sz="1600" spc="-5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por</a:t>
                      </a:r>
                      <a:r>
                        <a:rPr lang="es-ES" sz="160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adoptar</a:t>
                      </a:r>
                      <a:r>
                        <a:rPr lang="es-ES" sz="160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spc="-25" dirty="0" err="1">
                          <a:latin typeface="+mn-lt"/>
                          <a:cs typeface="Arial"/>
                        </a:rPr>
                        <a:t>BDM</a:t>
                      </a:r>
                      <a:endParaRPr lang="es-ES" sz="1600" dirty="0">
                        <a:latin typeface="+mn-lt"/>
                        <a:cs typeface="Arial"/>
                      </a:endParaRPr>
                    </a:p>
                  </a:txBody>
                  <a:tcPr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033963" algn="r"/>
                        </a:tabLst>
                      </a:pPr>
                      <a:r>
                        <a:rPr lang="en-US" sz="1600" b="1" dirty="0" err="1">
                          <a:latin typeface="+mn-lt"/>
                          <a:cs typeface="Arial"/>
                        </a:rPr>
                        <a:t>Reducción</a:t>
                      </a:r>
                      <a:r>
                        <a:rPr lang="en-US" sz="1600" b="1" spc="-5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latin typeface="+mn-lt"/>
                          <a:cs typeface="Arial"/>
                        </a:rPr>
                        <a:t>de</a:t>
                      </a:r>
                      <a:r>
                        <a:rPr lang="en-US" sz="1600" b="1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10" dirty="0" err="1">
                          <a:latin typeface="+mn-lt"/>
                          <a:cs typeface="Arial"/>
                        </a:rPr>
                        <a:t>costos</a:t>
                      </a:r>
                      <a:r>
                        <a:rPr lang="en-US" sz="1600" b="1" spc="-10" dirty="0">
                          <a:latin typeface="+mn-lt"/>
                          <a:cs typeface="Arial"/>
                        </a:rPr>
                        <a:t> (RC):</a:t>
                      </a: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$278.83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5033963" algn="r"/>
                        </a:tabLst>
                      </a:pPr>
                      <a:r>
                        <a:rPr lang="es-ES" sz="1600" dirty="0">
                          <a:latin typeface="+mn-lt"/>
                          <a:cs typeface="Arial"/>
                        </a:rPr>
                        <a:t>Ahorro</a:t>
                      </a:r>
                      <a:r>
                        <a:rPr lang="es-ES" sz="1600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de</a:t>
                      </a:r>
                      <a:r>
                        <a:rPr lang="es-ES" sz="1600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mano</a:t>
                      </a:r>
                      <a:r>
                        <a:rPr lang="es-ES" sz="1600" spc="-5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de</a:t>
                      </a:r>
                      <a:r>
                        <a:rPr lang="es-ES" sz="1600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dirty="0">
                          <a:latin typeface="+mn-lt"/>
                          <a:cs typeface="Arial"/>
                        </a:rPr>
                        <a:t>obra:</a:t>
                      </a:r>
                      <a:r>
                        <a:rPr lang="en-US" sz="1600" dirty="0">
                          <a:latin typeface="+mn-lt"/>
                          <a:cs typeface="Arial"/>
                        </a:rPr>
                        <a:t>	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$270.90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5033963" algn="r"/>
                        </a:tabLst>
                      </a:pPr>
                      <a:r>
                        <a:rPr lang="en-US" sz="1600" dirty="0" err="1">
                          <a:latin typeface="+mn-lt"/>
                          <a:cs typeface="Arial"/>
                        </a:rPr>
                        <a:t>Ahorro</a:t>
                      </a:r>
                      <a:r>
                        <a:rPr lang="en-US" sz="1600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/>
                        </a:rPr>
                        <a:t>de</a:t>
                      </a:r>
                      <a:r>
                        <a:rPr lang="en-US" sz="1600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cs typeface="Arial"/>
                        </a:rPr>
                        <a:t>eliminación</a:t>
                      </a:r>
                      <a:r>
                        <a:rPr lang="en-US" sz="1600" dirty="0">
                          <a:latin typeface="+mn-lt"/>
                          <a:cs typeface="Arial"/>
                        </a:rPr>
                        <a:t>:</a:t>
                      </a:r>
                      <a:r>
                        <a:rPr lang="en-US" sz="1600" spc="-65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	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$7.93</a:t>
                      </a: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24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  <a:tabLst>
                          <a:tab pos="5033963" algn="r"/>
                        </a:tabLst>
                      </a:pPr>
                      <a:r>
                        <a:rPr lang="es-ES" sz="1600" b="1" dirty="0">
                          <a:latin typeface="+mn-lt"/>
                          <a:cs typeface="Arial" panose="020B0604020202020204" pitchFamily="34" charset="0"/>
                        </a:rPr>
                        <a:t>Total AC y </a:t>
                      </a:r>
                      <a:r>
                        <a:rPr lang="es-ES" sz="1600" b="1" dirty="0" err="1">
                          <a:latin typeface="+mn-lt"/>
                          <a:cs typeface="Arial" panose="020B0604020202020204" pitchFamily="34" charset="0"/>
                        </a:rPr>
                        <a:t>RI</a:t>
                      </a:r>
                      <a:r>
                        <a:rPr lang="es-ES" sz="1600" b="1" spc="-25" dirty="0">
                          <a:latin typeface="+mn-lt"/>
                          <a:cs typeface="Arial" panose="020B0604020202020204" pitchFamily="34" charset="0"/>
                        </a:rPr>
                        <a:t>:	</a:t>
                      </a:r>
                      <a:r>
                        <a:rPr lang="es-ES" sz="1600" b="1" spc="-25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$190.00</a:t>
                      </a:r>
                    </a:p>
                  </a:txBody>
                  <a:tcPr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 startAt="2"/>
                        <a:tabLst>
                          <a:tab pos="5033963" algn="r"/>
                        </a:tabLst>
                        <a:defRPr/>
                      </a:pPr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Total AI y RC</a:t>
                      </a:r>
                      <a:r>
                        <a:rPr lang="en-US" sz="1600" b="1" spc="-25" dirty="0"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$278.83</a:t>
                      </a: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7788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+mn-lt"/>
                          <a:cs typeface="Arial"/>
                        </a:rPr>
                        <a:t>Cambio</a:t>
                      </a:r>
                      <a:r>
                        <a:rPr lang="es-ES" sz="16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dirty="0">
                          <a:latin typeface="+mn-lt"/>
                          <a:cs typeface="Arial"/>
                        </a:rPr>
                        <a:t>neto</a:t>
                      </a:r>
                      <a:r>
                        <a:rPr lang="es-ES" sz="1600" b="1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dirty="0">
                          <a:latin typeface="+mn-lt"/>
                          <a:cs typeface="Arial"/>
                        </a:rPr>
                        <a:t>en</a:t>
                      </a:r>
                      <a:r>
                        <a:rPr lang="es-ES" sz="16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dirty="0">
                          <a:latin typeface="+mn-lt"/>
                          <a:cs typeface="Arial"/>
                        </a:rPr>
                        <a:t>el</a:t>
                      </a:r>
                      <a:r>
                        <a:rPr lang="es-ES" sz="1600" b="1" spc="-3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dirty="0">
                          <a:latin typeface="+mn-lt"/>
                          <a:cs typeface="Arial"/>
                        </a:rPr>
                        <a:t>beneficio</a:t>
                      </a:r>
                      <a:r>
                        <a:rPr lang="es-ES" sz="1600" b="1" spc="-3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spc="-10" dirty="0">
                          <a:latin typeface="+mn-lt"/>
                          <a:cs typeface="Arial"/>
                        </a:rPr>
                        <a:t>(B-</a:t>
                      </a:r>
                      <a:r>
                        <a:rPr lang="es-ES" sz="1600" b="1" dirty="0">
                          <a:latin typeface="+mn-lt"/>
                          <a:cs typeface="Arial"/>
                        </a:rPr>
                        <a:t>A):</a:t>
                      </a:r>
                      <a:r>
                        <a:rPr lang="es-ES" sz="1600" b="1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s-ES" sz="1600" b="1" spc="-10" dirty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$88.83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9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656828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1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09637F"/>
      </a:hlink>
      <a:folHlink>
        <a:srgbClr val="EA3A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12580</TotalTime>
  <Words>2088</Words>
  <Application>Microsoft Office PowerPoint</Application>
  <PresentationFormat>Widescreen</PresentationFormat>
  <Paragraphs>207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Helvetica Neue</vt:lpstr>
      <vt:lpstr>Times New Roman</vt:lpstr>
      <vt:lpstr>Wingdings</vt:lpstr>
      <vt:lpstr>ConfettiVTI</vt:lpstr>
      <vt:lpstr>SCRI: Proyecto de Mejoramiento en el Manejo de Acolchado de Plástico en la Producción de Fresas</vt:lpstr>
      <vt:lpstr>Alternativa al Acolchado de Plástico PE</vt:lpstr>
      <vt:lpstr>Materias Primas de BDM</vt:lpstr>
      <vt:lpstr>Programa Nacional Orgánico de USDA</vt:lpstr>
      <vt:lpstr>GMOs en BDM</vt:lpstr>
      <vt:lpstr>Consideraciones Económicas Generales</vt:lpstr>
      <vt:lpstr>Costos de Compra Iniciales: BDM vrs PE</vt:lpstr>
      <vt:lpstr>Análisis Económico</vt:lpstr>
      <vt:lpstr>Análisis Económico</vt:lpstr>
      <vt:lpstr>Evaluación de la Calidad del Suelo</vt:lpstr>
      <vt:lpstr>Experimento en Campo</vt:lpstr>
      <vt:lpstr>Comunidades Microbianas del Suelo</vt:lpstr>
      <vt:lpstr>Materia Orgánica del Suelo</vt:lpstr>
      <vt:lpstr>Mensajes Principales</vt:lpstr>
      <vt:lpstr>Recursos en Inglés</vt:lpstr>
      <vt:lpstr>Recursos en Inglés</vt:lpstr>
      <vt:lpstr>Agradecimientos y Sitio Web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 : Mejorando el Manejo de Acolchado de Plastico en los files de Fresas</dc:title>
  <dc:creator>Koppuravuri, Radhika</dc:creator>
  <cp:lastModifiedBy>Mack, Andrew</cp:lastModifiedBy>
  <cp:revision>112</cp:revision>
  <dcterms:created xsi:type="dcterms:W3CDTF">2024-06-02T05:32:37Z</dcterms:created>
  <dcterms:modified xsi:type="dcterms:W3CDTF">2024-10-08T16:05:47Z</dcterms:modified>
</cp:coreProperties>
</file>