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7" r:id="rId2"/>
    <p:sldId id="294" r:id="rId3"/>
    <p:sldId id="356" r:id="rId4"/>
    <p:sldId id="355" r:id="rId5"/>
    <p:sldId id="354" r:id="rId6"/>
    <p:sldId id="349" r:id="rId7"/>
    <p:sldId id="347" r:id="rId8"/>
    <p:sldId id="350" r:id="rId9"/>
    <p:sldId id="275" r:id="rId10"/>
    <p:sldId id="263" r:id="rId11"/>
    <p:sldId id="272" r:id="rId12"/>
    <p:sldId id="360" r:id="rId13"/>
    <p:sldId id="352" r:id="rId14"/>
    <p:sldId id="348" r:id="rId15"/>
    <p:sldId id="357" r:id="rId16"/>
    <p:sldId id="266" r:id="rId17"/>
    <p:sldId id="353" r:id="rId18"/>
  </p:sldIdLst>
  <p:sldSz cx="12192000" cy="6858000"/>
  <p:notesSz cx="7023100" cy="93091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7367B4-7622-196F-4B56-8ACD72D47DAE}" name="LaHue, Deirdre Griffin" initials="DL" userId="S::d.griffin@wsu.edu::db6f4815-7fe7-4e3d-80ef-bfdd07a1910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viewer" initials="Rev.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5E0B2"/>
    <a:srgbClr val="A8D08C"/>
    <a:srgbClr val="95C674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5" autoAdjust="0"/>
    <p:restoredTop sz="94173" autoAdjust="0"/>
  </p:normalViewPr>
  <p:slideViewPr>
    <p:cSldViewPr snapToGrid="0">
      <p:cViewPr varScale="1">
        <p:scale>
          <a:sx n="76" d="100"/>
          <a:sy n="76" d="100"/>
        </p:scale>
        <p:origin x="636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238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6" y="1"/>
            <a:ext cx="3043238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1754B5A-C630-44A3-86CB-AE5BA92B321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375"/>
            <a:ext cx="3043238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6" y="8842375"/>
            <a:ext cx="3043238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9C6DE96-C17D-4065-BA22-15FBED400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7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r">
              <a:defRPr sz="1200"/>
            </a:lvl1pPr>
          </a:lstStyle>
          <a:p>
            <a:fld id="{68F434F8-4741-D045-94F8-A6D90911E41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7" rIns="93315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5" tIns="46657" rIns="93315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r">
              <a:defRPr sz="1200"/>
            </a:lvl1pPr>
          </a:lstStyle>
          <a:p>
            <a:fld id="{001F3C80-264B-2C49-A40C-8EBD705F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8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of soil health parameter</a:t>
            </a:r>
            <a:r>
              <a:rPr lang="en-US" baseline="0"/>
              <a:t> Aggregate Stability: No effects of different mulch treatments on Aggegate Stability was detected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95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Microbial community structures were more affected by season and location than mulch treatments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31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effect of mulch treatmemts on soil organic matter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9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Overall soil health more affected by season and location than mulch treatments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Soil health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4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Soil health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1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Soil health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1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used the Field test kit from USDA to assess soil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40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Soil health is assessed by measuring a multiude of soil health parameters. These individual parameters are then grouped and weighed to</a:t>
            </a:r>
            <a:r>
              <a:rPr lang="en-US" baseline="0"/>
              <a:t> form soil health indicators and soil functions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4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Soil health paramaters</a:t>
            </a:r>
            <a:r>
              <a:rPr lang="en-US" baseline="0"/>
              <a:t> are assigned an index score ranging from less favorable to more favorable for soil heatlh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40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Experiment to test effects of BDM on soil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40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Details on our 2 and 4 year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F3C80-264B-2C49-A40C-8EBD705FC9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4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1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27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777346"/>
            <a:ext cx="3200400" cy="944131"/>
          </a:xfrm>
          <a:prstGeom prst="rect">
            <a:avLst/>
          </a:prstGeom>
        </p:spPr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23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3812309" cy="320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1280E4-1FF0-1DCA-30D3-2F1A4C463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5776914"/>
            <a:ext cx="12192000" cy="10810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29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5777346"/>
            <a:ext cx="3200400" cy="944131"/>
          </a:xfrm>
          <a:prstGeom prst="rect">
            <a:avLst/>
          </a:prstGeom>
        </p:spPr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3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5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7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7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7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5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74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323F-1C05-47A1-B3FC-1422C9F2AC2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F54B-3805-4B90-AEE4-63E7DA1B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1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5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64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://doi.org/10.7717/peerj.9015" TargetMode="External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2" Type="http://schemas.openxmlformats.org/officeDocument/2006/relationships/hyperlink" Target="https://www.sciencedirect.com/science/article/abs/pii/S0048969721053158?via%3Dihub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o.org/global-soil-partnership/resources/news/presentations-gsb23/en/c/284443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doi.org/10.1016/j.geoderma.2020.114665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doi.org/10.1016/j.agee.2018.12.002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tif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1.tiff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580" y="4081492"/>
            <a:ext cx="9144000" cy="121440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Soil-Biodegradable Plastic Mulch on Soil Health and Quality</a:t>
            </a: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C79F2-B18F-4CBC-A6C2-01643A61299B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D68242DD-4F5D-4A56-BC4D-A4162C1E2E47}"/>
              </a:ext>
            </a:extLst>
          </p:cNvPr>
          <p:cNvSpPr txBox="1">
            <a:spLocks/>
          </p:cNvSpPr>
          <p:nvPr/>
        </p:nvSpPr>
        <p:spPr>
          <a:xfrm>
            <a:off x="1524001" y="5057476"/>
            <a:ext cx="9117419" cy="52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Markus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Lisa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DeVetter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Deirdre Griffin LaHue,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State University</a:t>
            </a:r>
          </a:p>
        </p:txBody>
      </p:sp>
      <p:pic>
        <p:nvPicPr>
          <p:cNvPr id="4" name="Picture 3" descr="A close up of a small hill&#10;&#10;Description automatically generated">
            <a:extLst>
              <a:ext uri="{FF2B5EF4-FFF2-40B4-BE49-F238E27FC236}">
                <a16:creationId xmlns:a16="http://schemas.microsoft.com/office/drawing/2014/main" id="{F9299B02-7E7C-45F4-AD10-8EBC50030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24" y="162940"/>
            <a:ext cx="5176111" cy="3882084"/>
          </a:xfrm>
          <a:prstGeom prst="rect">
            <a:avLst/>
          </a:prstGeom>
        </p:spPr>
      </p:pic>
      <p:pic>
        <p:nvPicPr>
          <p:cNvPr id="9" name="Google Shape;99;p3" descr="Image result for western sare logo">
            <a:extLst>
              <a:ext uri="{FF2B5EF4-FFF2-40B4-BE49-F238E27FC236}">
                <a16:creationId xmlns:a16="http://schemas.microsoft.com/office/drawing/2014/main" id="{1F474DFB-F18E-126B-1130-A093312DE2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0;p3">
            <a:extLst>
              <a:ext uri="{FF2B5EF4-FFF2-40B4-BE49-F238E27FC236}">
                <a16:creationId xmlns:a16="http://schemas.microsoft.com/office/drawing/2014/main" id="{4E6993E7-36DA-8A85-1B28-B9E90CAA5E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2;p3">
            <a:extLst>
              <a:ext uri="{FF2B5EF4-FFF2-40B4-BE49-F238E27FC236}">
                <a16:creationId xmlns:a16="http://schemas.microsoft.com/office/drawing/2014/main" id="{081ED23D-F85C-A94E-31F8-E52B955FA0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3;p3" descr="A qr code for small fruits website">
            <a:extLst>
              <a:ext uri="{FF2B5EF4-FFF2-40B4-BE49-F238E27FC236}">
                <a16:creationId xmlns:a16="http://schemas.microsoft.com/office/drawing/2014/main" id="{81D56550-8A6C-BE40-E3E8-835B5D0F39F1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5;p3">
            <a:extLst>
              <a:ext uri="{FF2B5EF4-FFF2-40B4-BE49-F238E27FC236}">
                <a16:creationId xmlns:a16="http://schemas.microsoft.com/office/drawing/2014/main" id="{105B0849-AEEE-576A-61BD-864CD5E0DB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66B6A-9AB7-C12D-696F-744CFEA37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5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20DEB8DF-9B4C-458E-A285-B9216D529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Aggregate Stability</a:t>
            </a:r>
          </a:p>
        </p:txBody>
      </p:sp>
      <p:pic>
        <p:nvPicPr>
          <p:cNvPr id="21" name="Picture 20" descr="plot_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21" y="869646"/>
            <a:ext cx="8160108" cy="4488433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8451500" y="1569771"/>
            <a:ext cx="1957994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Helvetica" charset="0"/>
              </a:rPr>
              <a:t>2015-2017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233406F-5521-432D-BB01-9471885B4D3C}"/>
              </a:ext>
            </a:extLst>
          </p:cNvPr>
          <p:cNvSpPr txBox="1">
            <a:spLocks/>
          </p:cNvSpPr>
          <p:nvPr/>
        </p:nvSpPr>
        <p:spPr>
          <a:xfrm>
            <a:off x="7858066" y="5404401"/>
            <a:ext cx="2685023" cy="354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Sintim et al., 2019</a:t>
            </a:r>
          </a:p>
        </p:txBody>
      </p:sp>
      <p:pic>
        <p:nvPicPr>
          <p:cNvPr id="10" name="Google Shape;99;p3" descr="Image result for western sare logo">
            <a:extLst>
              <a:ext uri="{FF2B5EF4-FFF2-40B4-BE49-F238E27FC236}">
                <a16:creationId xmlns:a16="http://schemas.microsoft.com/office/drawing/2014/main" id="{32C0D02F-BEB7-0B44-9C26-F28323E56C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0;p3">
            <a:extLst>
              <a:ext uri="{FF2B5EF4-FFF2-40B4-BE49-F238E27FC236}">
                <a16:creationId xmlns:a16="http://schemas.microsoft.com/office/drawing/2014/main" id="{0AAA8B15-5AB6-1A88-39F9-88EFC0A649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;p3">
            <a:extLst>
              <a:ext uri="{FF2B5EF4-FFF2-40B4-BE49-F238E27FC236}">
                <a16:creationId xmlns:a16="http://schemas.microsoft.com/office/drawing/2014/main" id="{3E44C242-C4BA-B458-506B-5497EEBDE5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3;p3" descr="A qr code for small fruits website">
            <a:extLst>
              <a:ext uri="{FF2B5EF4-FFF2-40B4-BE49-F238E27FC236}">
                <a16:creationId xmlns:a16="http://schemas.microsoft.com/office/drawing/2014/main" id="{582DBAC5-61C1-11DE-B52A-0829B765841F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5;p3">
            <a:extLst>
              <a:ext uri="{FF2B5EF4-FFF2-40B4-BE49-F238E27FC236}">
                <a16:creationId xmlns:a16="http://schemas.microsoft.com/office/drawing/2014/main" id="{9E5CBF0A-38F9-9F0F-FB6C-E1F80E39974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D0FBE9-5577-73EF-857A-6A37C479D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201159-CDDE-E5B9-56AA-9F1236B727C2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04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A596666-6088-421A-A360-E4B6DE06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Microbial Communities</a:t>
            </a:r>
          </a:p>
        </p:txBody>
      </p:sp>
      <p:pic>
        <p:nvPicPr>
          <p:cNvPr id="2" name="Picture 1" descr="microbiology.pdf">
            <a:extLst>
              <a:ext uri="{FF2B5EF4-FFF2-40B4-BE49-F238E27FC236}">
                <a16:creationId xmlns:a16="http://schemas.microsoft.com/office/drawing/2014/main" id="{DC2873B0-29DE-4592-8573-E9AEFCBD3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22815"/>
            <a:ext cx="9341212" cy="34292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96AE9E-A55C-4F81-A0CC-E33DDD1FDD47}"/>
              </a:ext>
            </a:extLst>
          </p:cNvPr>
          <p:cNvSpPr txBox="1"/>
          <p:nvPr/>
        </p:nvSpPr>
        <p:spPr>
          <a:xfrm>
            <a:off x="1758462" y="4196022"/>
            <a:ext cx="8552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Microbial communities plotted as a principal component analysis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colors represent different years/seasons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 dot represents a community, the closer together the more similar they are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Communities associate most with year/season and less with treatment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E398AC3-CAD3-47C7-909B-14D87E229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919" y="997279"/>
            <a:ext cx="190183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Helvetica" charset="0"/>
              </a:rPr>
              <a:t>2015-2017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4C1DA3-B0A8-4B2F-90EB-EBAC030AE2AC}"/>
              </a:ext>
            </a:extLst>
          </p:cNvPr>
          <p:cNvSpPr txBox="1">
            <a:spLocks/>
          </p:cNvSpPr>
          <p:nvPr/>
        </p:nvSpPr>
        <p:spPr>
          <a:xfrm>
            <a:off x="6643654" y="5396351"/>
            <a:ext cx="3667254" cy="307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</a:rPr>
              <a:t>Bandopadhyay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et al., 2020</a:t>
            </a:r>
          </a:p>
        </p:txBody>
      </p:sp>
      <p:pic>
        <p:nvPicPr>
          <p:cNvPr id="13" name="Google Shape;99;p3" descr="Image result for western sare logo">
            <a:extLst>
              <a:ext uri="{FF2B5EF4-FFF2-40B4-BE49-F238E27FC236}">
                <a16:creationId xmlns:a16="http://schemas.microsoft.com/office/drawing/2014/main" id="{52813820-7A96-B728-2192-0B94B0B3FE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;p3">
            <a:extLst>
              <a:ext uri="{FF2B5EF4-FFF2-40B4-BE49-F238E27FC236}">
                <a16:creationId xmlns:a16="http://schemas.microsoft.com/office/drawing/2014/main" id="{04CC98A5-037C-A07D-9B71-38663D2A08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;p3">
            <a:extLst>
              <a:ext uri="{FF2B5EF4-FFF2-40B4-BE49-F238E27FC236}">
                <a16:creationId xmlns:a16="http://schemas.microsoft.com/office/drawing/2014/main" id="{3FDF19AC-5DC8-BEF3-29B3-7AD6909DBF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3;p3" descr="A qr code for small fruits website">
            <a:extLst>
              <a:ext uri="{FF2B5EF4-FFF2-40B4-BE49-F238E27FC236}">
                <a16:creationId xmlns:a16="http://schemas.microsoft.com/office/drawing/2014/main" id="{8BAE5D6B-2F8C-DE86-51D8-B7303858F1E9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5;p3">
            <a:extLst>
              <a:ext uri="{FF2B5EF4-FFF2-40B4-BE49-F238E27FC236}">
                <a16:creationId xmlns:a16="http://schemas.microsoft.com/office/drawing/2014/main" id="{702FD41F-1DED-39FE-3ADB-B10EE89D78C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04AE0-F5A0-6A0A-BAF0-D0C618ABDE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63B926-EE39-9D61-3842-3259A62156F4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A596666-6088-421A-A360-E4B6DE06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Microbial Communities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4C1DA3-B0A8-4B2F-90EB-EBAC030AE2AC}"/>
              </a:ext>
            </a:extLst>
          </p:cNvPr>
          <p:cNvSpPr txBox="1">
            <a:spLocks/>
          </p:cNvSpPr>
          <p:nvPr/>
        </p:nvSpPr>
        <p:spPr>
          <a:xfrm>
            <a:off x="976629" y="5343740"/>
            <a:ext cx="3667254" cy="307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Griffin-LaHue et al.,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D5BA2-FFF6-1271-28F2-8278F9A4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814" y="753860"/>
            <a:ext cx="5451597" cy="460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F77B7-F62B-FDEA-8981-4AAE9D9495C8}"/>
              </a:ext>
            </a:extLst>
          </p:cNvPr>
          <p:cNvSpPr txBox="1"/>
          <p:nvPr/>
        </p:nvSpPr>
        <p:spPr>
          <a:xfrm>
            <a:off x="7338440" y="978476"/>
            <a:ext cx="44853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Scanning electron microscope (SEM) images of mulches retrieved from the trial in Fall 2020 show colonization of mulch surfaces by microbial cells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indicates that some mulch surfaces provide a favorable environment for microorganisms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oogle Shape;99;p3" descr="Image result for western sare logo">
            <a:extLst>
              <a:ext uri="{FF2B5EF4-FFF2-40B4-BE49-F238E27FC236}">
                <a16:creationId xmlns:a16="http://schemas.microsoft.com/office/drawing/2014/main" id="{4D766FE2-DD63-56EA-B640-BFD4598CD4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;p3">
            <a:extLst>
              <a:ext uri="{FF2B5EF4-FFF2-40B4-BE49-F238E27FC236}">
                <a16:creationId xmlns:a16="http://schemas.microsoft.com/office/drawing/2014/main" id="{518A0C9B-3590-54CC-64FE-E9CA596725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;p3">
            <a:extLst>
              <a:ext uri="{FF2B5EF4-FFF2-40B4-BE49-F238E27FC236}">
                <a16:creationId xmlns:a16="http://schemas.microsoft.com/office/drawing/2014/main" id="{FB254E03-2A8A-165D-25D8-257F4FEEFA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3;p3" descr="A qr code for small fruits website">
            <a:extLst>
              <a:ext uri="{FF2B5EF4-FFF2-40B4-BE49-F238E27FC236}">
                <a16:creationId xmlns:a16="http://schemas.microsoft.com/office/drawing/2014/main" id="{AE2F21EB-F814-7E99-4F6C-C116F75D2FF6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5;p3">
            <a:extLst>
              <a:ext uri="{FF2B5EF4-FFF2-40B4-BE49-F238E27FC236}">
                <a16:creationId xmlns:a16="http://schemas.microsoft.com/office/drawing/2014/main" id="{00834B41-C29C-4B7D-0FBF-D924F15C57F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0DBA9A-85B6-D882-3B28-2CE0426BB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E4625D-BD3D-A072-722A-251EA51849E9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253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A596666-6088-421A-A360-E4B6DE06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Organic Matter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471909" y="742921"/>
            <a:ext cx="190183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Helvetica" charset="0"/>
              </a:rPr>
              <a:t>2015-2018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20-10-27 at 12.5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1" y="1389388"/>
            <a:ext cx="11624720" cy="353357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E1D2E19-8B18-4D6D-A8C5-6D923291233E}"/>
              </a:ext>
            </a:extLst>
          </p:cNvPr>
          <p:cNvSpPr txBox="1">
            <a:spLocks/>
          </p:cNvSpPr>
          <p:nvPr/>
        </p:nvSpPr>
        <p:spPr>
          <a:xfrm>
            <a:off x="7915489" y="5114172"/>
            <a:ext cx="2685023" cy="354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Sintim et al., 2021</a:t>
            </a:r>
          </a:p>
        </p:txBody>
      </p:sp>
      <p:pic>
        <p:nvPicPr>
          <p:cNvPr id="12" name="Google Shape;99;p3" descr="Image result for western sare logo">
            <a:extLst>
              <a:ext uri="{FF2B5EF4-FFF2-40B4-BE49-F238E27FC236}">
                <a16:creationId xmlns:a16="http://schemas.microsoft.com/office/drawing/2014/main" id="{33679100-DE0F-F332-834C-EF3BDF0F36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;p3">
            <a:extLst>
              <a:ext uri="{FF2B5EF4-FFF2-40B4-BE49-F238E27FC236}">
                <a16:creationId xmlns:a16="http://schemas.microsoft.com/office/drawing/2014/main" id="{8658C2C1-3D8A-4760-AEEA-24BA3A9D84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;p3">
            <a:extLst>
              <a:ext uri="{FF2B5EF4-FFF2-40B4-BE49-F238E27FC236}">
                <a16:creationId xmlns:a16="http://schemas.microsoft.com/office/drawing/2014/main" id="{E4C4254C-3803-4B81-87E6-B75F45B698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3;p3" descr="A qr code for small fruits website">
            <a:extLst>
              <a:ext uri="{FF2B5EF4-FFF2-40B4-BE49-F238E27FC236}">
                <a16:creationId xmlns:a16="http://schemas.microsoft.com/office/drawing/2014/main" id="{C577F9AC-ADA3-E94B-432A-C1E3BA38A756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5;p3">
            <a:extLst>
              <a:ext uri="{FF2B5EF4-FFF2-40B4-BE49-F238E27FC236}">
                <a16:creationId xmlns:a16="http://schemas.microsoft.com/office/drawing/2014/main" id="{5FC7649B-8FA8-F194-6DB3-277E5BE6F3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ACB59D-8642-8EE3-C79D-CEB934554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D6DD78-F5DD-7B0A-E057-FACD902FA3D3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3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A596666-6088-421A-A360-E4B6DE06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Soil Health</a:t>
            </a:r>
          </a:p>
        </p:txBody>
      </p:sp>
      <p:pic>
        <p:nvPicPr>
          <p:cNvPr id="27" name="Picture 26" descr="legen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19" y="1358381"/>
            <a:ext cx="7853810" cy="787400"/>
          </a:xfrm>
          <a:prstGeom prst="rect">
            <a:avLst/>
          </a:prstGeom>
        </p:spPr>
      </p:pic>
      <p:pic>
        <p:nvPicPr>
          <p:cNvPr id="29" name="Picture 28" descr="soil_health_function_tota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41" y="2145782"/>
            <a:ext cx="9612710" cy="294433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auto">
          <a:xfrm>
            <a:off x="3581400" y="2416471"/>
            <a:ext cx="3048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543800" y="2416471"/>
            <a:ext cx="3048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797194" y="3375316"/>
            <a:ext cx="3886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Total Soil Health Function (%)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B8CF12A-DA4F-44E1-B1B0-336859B5C7FF}"/>
              </a:ext>
            </a:extLst>
          </p:cNvPr>
          <p:cNvSpPr txBox="1">
            <a:spLocks/>
          </p:cNvSpPr>
          <p:nvPr/>
        </p:nvSpPr>
        <p:spPr>
          <a:xfrm>
            <a:off x="8180189" y="5192605"/>
            <a:ext cx="2685023" cy="354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Sintim et al., 2019</a:t>
            </a:r>
          </a:p>
        </p:txBody>
      </p:sp>
      <p:pic>
        <p:nvPicPr>
          <p:cNvPr id="11" name="Google Shape;99;p3" descr="Image result for western sare logo">
            <a:extLst>
              <a:ext uri="{FF2B5EF4-FFF2-40B4-BE49-F238E27FC236}">
                <a16:creationId xmlns:a16="http://schemas.microsoft.com/office/drawing/2014/main" id="{0DC9099F-7BC3-02C8-7CC4-F8B54FF657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0;p3">
            <a:extLst>
              <a:ext uri="{FF2B5EF4-FFF2-40B4-BE49-F238E27FC236}">
                <a16:creationId xmlns:a16="http://schemas.microsoft.com/office/drawing/2014/main" id="{D7F93984-B5C5-D088-BD89-2EB5A830BE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;p3">
            <a:extLst>
              <a:ext uri="{FF2B5EF4-FFF2-40B4-BE49-F238E27FC236}">
                <a16:creationId xmlns:a16="http://schemas.microsoft.com/office/drawing/2014/main" id="{661A9477-84FB-66CA-4CEE-748DEA2812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3;p3" descr="A qr code for small fruits website">
            <a:extLst>
              <a:ext uri="{FF2B5EF4-FFF2-40B4-BE49-F238E27FC236}">
                <a16:creationId xmlns:a16="http://schemas.microsoft.com/office/drawing/2014/main" id="{7798B5DA-8C6A-B818-CE65-B07D13DCF22E}"/>
              </a:ext>
            </a:extLst>
          </p:cNvPr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5;p3">
            <a:extLst>
              <a:ext uri="{FF2B5EF4-FFF2-40B4-BE49-F238E27FC236}">
                <a16:creationId xmlns:a16="http://schemas.microsoft.com/office/drawing/2014/main" id="{E5589029-038E-4ACF-4B9B-13C035A043F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51E2B-186F-C532-2FFD-6FD8B215B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5CDCF4-6615-5AFD-23F6-0EE140AC4606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57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750E861B-D6C7-4540-8EED-FF4E6518A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Field Trials 2023-2026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885F8E-31DB-72F6-12A2-E0C01AA51777}"/>
              </a:ext>
            </a:extLst>
          </p:cNvPr>
          <p:cNvSpPr/>
          <p:nvPr/>
        </p:nvSpPr>
        <p:spPr>
          <a:xfrm>
            <a:off x="6553200" y="794507"/>
            <a:ext cx="4114800" cy="479230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65231-33E6-290B-64E6-D022584F74FA}"/>
              </a:ext>
            </a:extLst>
          </p:cNvPr>
          <p:cNvSpPr/>
          <p:nvPr/>
        </p:nvSpPr>
        <p:spPr>
          <a:xfrm>
            <a:off x="1753188" y="789593"/>
            <a:ext cx="48000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Testing effects of BDM products in strawberry systems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Trials in WA, CA, FL, and NE beginning in 2023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Products tested: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PE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BioGuard00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PBAT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 BioGuard00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PBAT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BioGuard05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PBAT + PLA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 BioGuard05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PBAT + PLA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Evaluating effects on soil health in addition to fruit yield/quality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Benefits of Metalized mulch</a:t>
            </a:r>
            <a:b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2" name="Google Shape;99;p3" descr="Image result for western sare logo">
            <a:extLst>
              <a:ext uri="{FF2B5EF4-FFF2-40B4-BE49-F238E27FC236}">
                <a16:creationId xmlns:a16="http://schemas.microsoft.com/office/drawing/2014/main" id="{F1692D38-DACB-E754-E1CE-D43BE97A5E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0;p3">
            <a:extLst>
              <a:ext uri="{FF2B5EF4-FFF2-40B4-BE49-F238E27FC236}">
                <a16:creationId xmlns:a16="http://schemas.microsoft.com/office/drawing/2014/main" id="{1ABE20BA-A276-A2CE-DD51-0A5029EEB9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;p3">
            <a:extLst>
              <a:ext uri="{FF2B5EF4-FFF2-40B4-BE49-F238E27FC236}">
                <a16:creationId xmlns:a16="http://schemas.microsoft.com/office/drawing/2014/main" id="{CA863AAE-A634-8774-FF44-D7559E62C1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3;p3" descr="A qr code for small fruits website">
            <a:extLst>
              <a:ext uri="{FF2B5EF4-FFF2-40B4-BE49-F238E27FC236}">
                <a16:creationId xmlns:a16="http://schemas.microsoft.com/office/drawing/2014/main" id="{3C1BFB08-A8EE-8F4F-AE6E-FE3744D6DDF8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5;p3">
            <a:extLst>
              <a:ext uri="{FF2B5EF4-FFF2-40B4-BE49-F238E27FC236}">
                <a16:creationId xmlns:a16="http://schemas.microsoft.com/office/drawing/2014/main" id="{DA0DBC36-056D-1060-6AEF-F64D8D37434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09FE7-7B4C-80CE-5BAC-BBF943C629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3E3050-D67B-00EB-F8C4-AA88EA9E13CC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907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750E861B-D6C7-4540-8EED-FF4E6518A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Home Message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BAF4D-F1DB-4AD4-88D8-FBC99C32EEDE}"/>
              </a:ext>
            </a:extLst>
          </p:cNvPr>
          <p:cNvSpPr/>
          <p:nvPr/>
        </p:nvSpPr>
        <p:spPr>
          <a:xfrm>
            <a:off x="1524000" y="952051"/>
            <a:ext cx="943623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82575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of various BDM products did not negatively impact overall soil health over a period of 2 to 4 years</a:t>
            </a:r>
            <a:b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347663" indent="-347663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82575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Soil health parameters varied more among sites (Washington vs Tennessee) and season (spring vs fall)</a:t>
            </a:r>
            <a:b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347663" indent="-347663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82575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BDM use can help minimize nitrate leaching by promoting plant growth and plant nitrate uptake</a:t>
            </a:r>
            <a:b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347663" indent="-347663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82575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Overall, BDM appears a viable alternative to polyethylene in terms of soil health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7663" indent="-347663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82575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evaluation under long-term studies is needed to better establish long-term effects on soil health </a:t>
            </a:r>
          </a:p>
        </p:txBody>
      </p:sp>
      <p:pic>
        <p:nvPicPr>
          <p:cNvPr id="10" name="Google Shape;99;p3" descr="Image result for western sare logo">
            <a:extLst>
              <a:ext uri="{FF2B5EF4-FFF2-40B4-BE49-F238E27FC236}">
                <a16:creationId xmlns:a16="http://schemas.microsoft.com/office/drawing/2014/main" id="{E4D325F6-0330-4B5C-1AE8-188A8F2B44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0;p3">
            <a:extLst>
              <a:ext uri="{FF2B5EF4-FFF2-40B4-BE49-F238E27FC236}">
                <a16:creationId xmlns:a16="http://schemas.microsoft.com/office/drawing/2014/main" id="{6E72C942-069C-D883-0A43-801DA4D517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;p3">
            <a:extLst>
              <a:ext uri="{FF2B5EF4-FFF2-40B4-BE49-F238E27FC236}">
                <a16:creationId xmlns:a16="http://schemas.microsoft.com/office/drawing/2014/main" id="{64C0C91B-9A5D-A1ED-625B-63CBDBDB6D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3;p3" descr="A qr code for small fruits website">
            <a:extLst>
              <a:ext uri="{FF2B5EF4-FFF2-40B4-BE49-F238E27FC236}">
                <a16:creationId xmlns:a16="http://schemas.microsoft.com/office/drawing/2014/main" id="{5BF80F1A-464C-02FC-95C7-098EB1087A85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5;p3">
            <a:extLst>
              <a:ext uri="{FF2B5EF4-FFF2-40B4-BE49-F238E27FC236}">
                <a16:creationId xmlns:a16="http://schemas.microsoft.com/office/drawing/2014/main" id="{D5D4209A-970C-5A09-5C52-07ECB6C94F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32F1C-E557-7A30-9A70-AE7B41414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3D71FE-CCFF-5DA3-B5A4-F73842D06913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65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750E861B-D6C7-4540-8EED-FF4E6518A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BAF4D-F1DB-4AD4-88D8-FBC99C32EEDE}"/>
              </a:ext>
            </a:extLst>
          </p:cNvPr>
          <p:cNvSpPr/>
          <p:nvPr/>
        </p:nvSpPr>
        <p:spPr>
          <a:xfrm>
            <a:off x="1524000" y="868217"/>
            <a:ext cx="943623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Griffin-LaHue, D., S. Ghimire, Y. Yu, E. J. Scheenstra, C. A. Miles, and M. </a:t>
            </a:r>
            <a:r>
              <a:rPr lang="en-US" sz="16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Flury</a:t>
            </a:r>
            <a:r>
              <a:rPr lang="en-US" sz="16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2022. In-field degradation of soil-biodegradable plastic mulch films in a Mediterranean climate, Sci. Total Environ., 806, 150238,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https://www.sciencedirect.com/science/article/abs/pii/S0048969721053158?via%3Dihub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339725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Bandopadhyay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 H. Y. Sintim, and J. M. DeBruyn, 2020. Effects of biodegradable plastic film mulching on soil microbial communities in two agroecosystems.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PeerJ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8:e9015,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http://doi.org/10.7717/peerj.9015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39725" indent="-339725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Sintim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H. Y., and M.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Flury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Is biodegradable plastic mulch the solution to agriculture’s plastic problem? Environ. Sci. Technol., 51, 1068–1069, 2017. (dx.doi.org/10.1021/acs.est.6b06042) </a:t>
            </a:r>
          </a:p>
          <a:p>
            <a:pPr marL="339725" indent="-339725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Sintim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 Y., S. Bandopadhyay, M. E. English, A. I. Bary, J. M. DeBruyn, S. M. Schaeffer, C. A. Miles, J. P. Reganold, and M.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Flur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2019. Impacts of biodegradable plastic mulches on soil health, Agric. Ecosystems Environ., 273:36–49.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4" tooltip="Persistent link using digital object identifier"/>
              </a:rPr>
              <a:t>https://doi.org/10.1016/j.agee.2018.12.002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339725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Sintim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 Y., S. Bandopadhyay, M. E. English, A. I. Bary, J. E. Liquet y Gonzalez, J. M. DeBruyn, S. M. Schaeffer, C. A. Miles, and M. Flury. 2021. Four years of continuous use of biodegradable plastic mulch: Effects on soil and groundwater quality,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Geoderma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381: 114665.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  <a:hlinkClick r:id="rId5" tooltip="Persistent link using digital object identifier"/>
              </a:rPr>
              <a:t>https://doi.org/10.1016/j.geoderma.2020.114665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339725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https://www.fao.org/global-soil-partnership/resources/news/presentations-gsb23/en/c/284443/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99;p3" descr="Image result for western sare logo">
            <a:extLst>
              <a:ext uri="{FF2B5EF4-FFF2-40B4-BE49-F238E27FC236}">
                <a16:creationId xmlns:a16="http://schemas.microsoft.com/office/drawing/2014/main" id="{FFA7B585-714D-F6BE-AC85-496DBDC71D9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0;p3">
            <a:extLst>
              <a:ext uri="{FF2B5EF4-FFF2-40B4-BE49-F238E27FC236}">
                <a16:creationId xmlns:a16="http://schemas.microsoft.com/office/drawing/2014/main" id="{244D2BBB-CA36-880A-7E51-DC7339A571D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;p3">
            <a:extLst>
              <a:ext uri="{FF2B5EF4-FFF2-40B4-BE49-F238E27FC236}">
                <a16:creationId xmlns:a16="http://schemas.microsoft.com/office/drawing/2014/main" id="{33B48BD1-77AB-EFB2-A897-3863DB97DB0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3;p3" descr="A qr code for small fruits website">
            <a:extLst>
              <a:ext uri="{FF2B5EF4-FFF2-40B4-BE49-F238E27FC236}">
                <a16:creationId xmlns:a16="http://schemas.microsoft.com/office/drawing/2014/main" id="{C0630286-F693-BE43-E474-695151AEDF2E}"/>
              </a:ext>
            </a:extLst>
          </p:cNvPr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5;p3">
            <a:extLst>
              <a:ext uri="{FF2B5EF4-FFF2-40B4-BE49-F238E27FC236}">
                <a16:creationId xmlns:a16="http://schemas.microsoft.com/office/drawing/2014/main" id="{328B039D-F1FA-FCB5-F7CD-94E0D24ADC2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DCC26F-7B7C-ED57-E22B-DB68AD17EB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DC21B2-264C-7DB9-8403-3B5B9B0D3C35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22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Soil</a:t>
            </a:r>
          </a:p>
        </p:txBody>
      </p:sp>
      <p:pic>
        <p:nvPicPr>
          <p:cNvPr id="8" name="Picture 7" descr="A diagram of soil erosion&#10;&#10;Description automatically generated with medium confidence">
            <a:extLst>
              <a:ext uri="{FF2B5EF4-FFF2-40B4-BE49-F238E27FC236}">
                <a16:creationId xmlns:a16="http://schemas.microsoft.com/office/drawing/2014/main" id="{5F4B9F76-C756-F947-96B5-8A2AA2FF2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21" y="794741"/>
            <a:ext cx="7855993" cy="4625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8C4D42-9626-9E27-115B-EAC844D57FF2}"/>
              </a:ext>
            </a:extLst>
          </p:cNvPr>
          <p:cNvSpPr txBox="1"/>
          <p:nvPr/>
        </p:nvSpPr>
        <p:spPr>
          <a:xfrm>
            <a:off x="2120521" y="5358084"/>
            <a:ext cx="8143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https://www.fao.org/global-soil-partnership/resources/news/presentations-gsb23/en/c/284443/</a:t>
            </a:r>
          </a:p>
        </p:txBody>
      </p:sp>
      <p:pic>
        <p:nvPicPr>
          <p:cNvPr id="2" name="Google Shape;99;p3" descr="Image result for western sare logo">
            <a:extLst>
              <a:ext uri="{FF2B5EF4-FFF2-40B4-BE49-F238E27FC236}">
                <a16:creationId xmlns:a16="http://schemas.microsoft.com/office/drawing/2014/main" id="{895403A2-6B18-6492-7552-F073048C98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0;p3">
            <a:extLst>
              <a:ext uri="{FF2B5EF4-FFF2-40B4-BE49-F238E27FC236}">
                <a16:creationId xmlns:a16="http://schemas.microsoft.com/office/drawing/2014/main" id="{FF053377-FD98-D79B-0C53-E88604FAD1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2;p3">
            <a:extLst>
              <a:ext uri="{FF2B5EF4-FFF2-40B4-BE49-F238E27FC236}">
                <a16:creationId xmlns:a16="http://schemas.microsoft.com/office/drawing/2014/main" id="{DDE5C63B-286F-A5C7-9900-ED22F2320D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3;p3" descr="A qr code for small fruits website">
            <a:extLst>
              <a:ext uri="{FF2B5EF4-FFF2-40B4-BE49-F238E27FC236}">
                <a16:creationId xmlns:a16="http://schemas.microsoft.com/office/drawing/2014/main" id="{8E32CAD9-8F73-6FFA-AFF0-3A8FA4656511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5;p3">
            <a:extLst>
              <a:ext uri="{FF2B5EF4-FFF2-40B4-BE49-F238E27FC236}">
                <a16:creationId xmlns:a16="http://schemas.microsoft.com/office/drawing/2014/main" id="{B228F8ED-90E1-2E6E-1FBC-4DF8CFD458E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B4696-DF40-3315-6459-F185914C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50C06A-0637-D23A-89EE-E33FE19AC2AC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7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Soil Health?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888409"/>
            <a:ext cx="2813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  <a:cs typeface="Helvetica"/>
              </a:rPr>
              <a:t>Soil Health Is: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0" y="1301094"/>
            <a:ext cx="9341211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“The capacity of a soil to function within ecosystem boundaries to sustain biological productivity, maintain environmental quality, and promote plant and animal health”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7FD2E6-D4D6-4FB3-88FB-7179FC68D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497343"/>
              </p:ext>
            </p:extLst>
          </p:nvPr>
        </p:nvGraphicFramePr>
        <p:xfrm>
          <a:off x="1524000" y="3154772"/>
          <a:ext cx="9341211" cy="243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11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Physical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density, infiltration, penetrometer resistance, water holding capacity, aggregate stability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Chemical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pH, EC, cation exchange capacity (CEC), sodium absorption ration (SAR), N, P, K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Biological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organic matter, respiration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microbial community structures, enzymes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D27B1B-4389-4AE6-9B70-C451A263C0AF}"/>
              </a:ext>
            </a:extLst>
          </p:cNvPr>
          <p:cNvSpPr txBox="1"/>
          <p:nvPr/>
        </p:nvSpPr>
        <p:spPr>
          <a:xfrm>
            <a:off x="7355393" y="2312364"/>
            <a:ext cx="294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+mj-lt"/>
                <a:cs typeface="Helvetica"/>
              </a:rPr>
              <a:t>(USDA-NRCS, 2012)</a:t>
            </a:r>
            <a:r>
              <a:rPr lang="en-US" b="1" dirty="0">
                <a:latin typeface="+mj-lt"/>
              </a:rPr>
              <a:t> </a:t>
            </a:r>
          </a:p>
        </p:txBody>
      </p:sp>
      <p:pic>
        <p:nvPicPr>
          <p:cNvPr id="12" name="Google Shape;99;p3" descr="Image result for western sare logo">
            <a:extLst>
              <a:ext uri="{FF2B5EF4-FFF2-40B4-BE49-F238E27FC236}">
                <a16:creationId xmlns:a16="http://schemas.microsoft.com/office/drawing/2014/main" id="{BF813523-49B7-A17E-2BD2-EA093B9847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;p3">
            <a:extLst>
              <a:ext uri="{FF2B5EF4-FFF2-40B4-BE49-F238E27FC236}">
                <a16:creationId xmlns:a16="http://schemas.microsoft.com/office/drawing/2014/main" id="{039BBEAA-F651-12CB-A949-6415E71920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;p3">
            <a:extLst>
              <a:ext uri="{FF2B5EF4-FFF2-40B4-BE49-F238E27FC236}">
                <a16:creationId xmlns:a16="http://schemas.microsoft.com/office/drawing/2014/main" id="{A39ABBBD-41A6-4E1B-80FC-012AAF0FF3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3;p3" descr="A qr code for small fruits website">
            <a:extLst>
              <a:ext uri="{FF2B5EF4-FFF2-40B4-BE49-F238E27FC236}">
                <a16:creationId xmlns:a16="http://schemas.microsoft.com/office/drawing/2014/main" id="{1B61959E-2EFE-6E38-9F92-48D89CCBADF1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5;p3">
            <a:extLst>
              <a:ext uri="{FF2B5EF4-FFF2-40B4-BE49-F238E27FC236}">
                <a16:creationId xmlns:a16="http://schemas.microsoft.com/office/drawing/2014/main" id="{430886F1-0F1C-37EB-2AE3-DBA9DEEFE36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E8D33-0C27-20FC-A868-CB2385847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5CD41-D881-BC41-FD0E-D89FB95CC3EE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04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Mulch affect Soil Health?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41B26-A95D-611C-FED1-842941997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90802"/>
            <a:ext cx="9341212" cy="42617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22E8B66-4CB2-6617-FC6F-F90480AB61D9}"/>
              </a:ext>
            </a:extLst>
          </p:cNvPr>
          <p:cNvSpPr txBox="1">
            <a:spLocks/>
          </p:cNvSpPr>
          <p:nvPr/>
        </p:nvSpPr>
        <p:spPr>
          <a:xfrm>
            <a:off x="6756196" y="5241875"/>
            <a:ext cx="3667254" cy="307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Sintim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Flury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, 2017</a:t>
            </a:r>
          </a:p>
        </p:txBody>
      </p:sp>
      <p:pic>
        <p:nvPicPr>
          <p:cNvPr id="12" name="Google Shape;99;p3" descr="Image result for western sare logo">
            <a:extLst>
              <a:ext uri="{FF2B5EF4-FFF2-40B4-BE49-F238E27FC236}">
                <a16:creationId xmlns:a16="http://schemas.microsoft.com/office/drawing/2014/main" id="{FD95BC7A-9243-B091-A428-21C9A54AC0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0;p3">
            <a:extLst>
              <a:ext uri="{FF2B5EF4-FFF2-40B4-BE49-F238E27FC236}">
                <a16:creationId xmlns:a16="http://schemas.microsoft.com/office/drawing/2014/main" id="{B328FE1A-C1EE-1995-05A0-DECA2BAE16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;p3">
            <a:extLst>
              <a:ext uri="{FF2B5EF4-FFF2-40B4-BE49-F238E27FC236}">
                <a16:creationId xmlns:a16="http://schemas.microsoft.com/office/drawing/2014/main" id="{4A193343-4E8E-9E1A-F6EC-34543CDB74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3;p3" descr="A qr code for small fruits website">
            <a:extLst>
              <a:ext uri="{FF2B5EF4-FFF2-40B4-BE49-F238E27FC236}">
                <a16:creationId xmlns:a16="http://schemas.microsoft.com/office/drawing/2014/main" id="{4C78074A-EF23-B505-AE72-ABEE27547B98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5;p3">
            <a:extLst>
              <a:ext uri="{FF2B5EF4-FFF2-40B4-BE49-F238E27FC236}">
                <a16:creationId xmlns:a16="http://schemas.microsoft.com/office/drawing/2014/main" id="{FC1437CD-376D-1430-6277-6BD4E1F043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EBC6C7-15F4-E470-C5C9-7A224B525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32828D-7507-C4E2-9291-1EBCEDC0B607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5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USDA Soil Quality Test Kit</a:t>
            </a:r>
          </a:p>
        </p:txBody>
      </p:sp>
      <p:pic>
        <p:nvPicPr>
          <p:cNvPr id="12" name="Picture 11" descr="soil_quality_test_kit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1524000" y="1121054"/>
            <a:ext cx="2562310" cy="4461451"/>
          </a:xfrm>
          <a:prstGeom prst="rect">
            <a:avLst/>
          </a:prstGeom>
        </p:spPr>
      </p:pic>
      <p:pic>
        <p:nvPicPr>
          <p:cNvPr id="2" name="Picture 1" descr="soil_quality_test_kit.tiff">
            <a:extLst>
              <a:ext uri="{FF2B5EF4-FFF2-40B4-BE49-F238E27FC236}">
                <a16:creationId xmlns:a16="http://schemas.microsoft.com/office/drawing/2014/main" id="{5714AB44-2D14-44E0-814C-AC74AE4BC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690" y="1211283"/>
            <a:ext cx="6412522" cy="4310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D554A-2946-4244-A789-E3F7E6CF0D6F}"/>
              </a:ext>
            </a:extLst>
          </p:cNvPr>
          <p:cNvSpPr txBox="1"/>
          <p:nvPr/>
        </p:nvSpPr>
        <p:spPr>
          <a:xfrm>
            <a:off x="5837724" y="830806"/>
            <a:ext cx="399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Helvetica"/>
              </a:rPr>
              <a:t>Soil Quality Test Kit Guide</a:t>
            </a:r>
          </a:p>
        </p:txBody>
      </p:sp>
      <p:pic>
        <p:nvPicPr>
          <p:cNvPr id="13" name="Google Shape;99;p3" descr="Image result for western sare logo">
            <a:extLst>
              <a:ext uri="{FF2B5EF4-FFF2-40B4-BE49-F238E27FC236}">
                <a16:creationId xmlns:a16="http://schemas.microsoft.com/office/drawing/2014/main" id="{EDEEABA1-BB46-89D8-2A5D-E13EA442EF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;p3">
            <a:extLst>
              <a:ext uri="{FF2B5EF4-FFF2-40B4-BE49-F238E27FC236}">
                <a16:creationId xmlns:a16="http://schemas.microsoft.com/office/drawing/2014/main" id="{82F9EC09-E82D-CEBD-FA6E-DB204255E6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;p3">
            <a:extLst>
              <a:ext uri="{FF2B5EF4-FFF2-40B4-BE49-F238E27FC236}">
                <a16:creationId xmlns:a16="http://schemas.microsoft.com/office/drawing/2014/main" id="{A07A4CC3-4A50-62C4-13B2-90424F97D90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3;p3" descr="A qr code for small fruits website">
            <a:extLst>
              <a:ext uri="{FF2B5EF4-FFF2-40B4-BE49-F238E27FC236}">
                <a16:creationId xmlns:a16="http://schemas.microsoft.com/office/drawing/2014/main" id="{E6D87524-0396-91F7-B8CB-589CCE67BC36}"/>
              </a:ext>
            </a:extLst>
          </p:cNvPr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5;p3">
            <a:extLst>
              <a:ext uri="{FF2B5EF4-FFF2-40B4-BE49-F238E27FC236}">
                <a16:creationId xmlns:a16="http://schemas.microsoft.com/office/drawing/2014/main" id="{4BD4E362-686A-18B9-E231-E95BA8E990F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F6970B-1E69-BC4C-2AD4-D331BDBC28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D6E5F6-E679-67B2-5634-E7BD271161C9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59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Quality Assessment</a:t>
            </a:r>
          </a:p>
        </p:txBody>
      </p:sp>
      <p:pic>
        <p:nvPicPr>
          <p:cNvPr id="2" name="Picture 1" descr="Screen Shot 2020-10-27 at 12.35.3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7290"/>
            <a:ext cx="9341212" cy="46027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74C1DA3-B0A8-4B2F-90EB-EBAC030AE2AC}"/>
              </a:ext>
            </a:extLst>
          </p:cNvPr>
          <p:cNvSpPr txBox="1">
            <a:spLocks/>
          </p:cNvSpPr>
          <p:nvPr/>
        </p:nvSpPr>
        <p:spPr>
          <a:xfrm>
            <a:off x="6856517" y="5330058"/>
            <a:ext cx="3667254" cy="307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Sintim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et al., 2019</a:t>
            </a:r>
          </a:p>
        </p:txBody>
      </p:sp>
      <p:pic>
        <p:nvPicPr>
          <p:cNvPr id="12" name="Google Shape;99;p3" descr="Image result for western sare logo">
            <a:extLst>
              <a:ext uri="{FF2B5EF4-FFF2-40B4-BE49-F238E27FC236}">
                <a16:creationId xmlns:a16="http://schemas.microsoft.com/office/drawing/2014/main" id="{6655F3D8-D615-3ECD-5E4F-729B8EDF3C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0;p3">
            <a:extLst>
              <a:ext uri="{FF2B5EF4-FFF2-40B4-BE49-F238E27FC236}">
                <a16:creationId xmlns:a16="http://schemas.microsoft.com/office/drawing/2014/main" id="{F6A41BA2-3574-E242-1023-986E3B6BCC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;p3">
            <a:extLst>
              <a:ext uri="{FF2B5EF4-FFF2-40B4-BE49-F238E27FC236}">
                <a16:creationId xmlns:a16="http://schemas.microsoft.com/office/drawing/2014/main" id="{1493A1CE-6E35-19E8-015D-7A13D8D680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3;p3" descr="A qr code for small fruits website">
            <a:extLst>
              <a:ext uri="{FF2B5EF4-FFF2-40B4-BE49-F238E27FC236}">
                <a16:creationId xmlns:a16="http://schemas.microsoft.com/office/drawing/2014/main" id="{8618846E-15A9-CA37-76BE-C55E1F2AEEB2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5;p3">
            <a:extLst>
              <a:ext uri="{FF2B5EF4-FFF2-40B4-BE49-F238E27FC236}">
                <a16:creationId xmlns:a16="http://schemas.microsoft.com/office/drawing/2014/main" id="{1A831544-7FF2-6EDB-BC3D-B6117EB8648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E1FB42-6DDF-0221-5E82-2DA07BDF9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D9D715-DE16-48D0-4454-F1B4E07E740A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28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Quality Assessment</a:t>
            </a:r>
          </a:p>
        </p:txBody>
      </p:sp>
      <p:pic>
        <p:nvPicPr>
          <p:cNvPr id="4" name="Picture 3" descr="Screen Shot 2020-10-27 at 12.3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39718"/>
            <a:ext cx="4572001" cy="3973466"/>
          </a:xfrm>
          <a:prstGeom prst="rect">
            <a:avLst/>
          </a:prstGeom>
        </p:spPr>
      </p:pic>
      <p:pic>
        <p:nvPicPr>
          <p:cNvPr id="5" name="Picture 4" descr="Screen Shot 2020-10-27 at 12.39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64" y="1139718"/>
            <a:ext cx="4901948" cy="414285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74C1DA3-B0A8-4B2F-90EB-EBAC030AE2AC}"/>
              </a:ext>
            </a:extLst>
          </p:cNvPr>
          <p:cNvSpPr txBox="1">
            <a:spLocks/>
          </p:cNvSpPr>
          <p:nvPr/>
        </p:nvSpPr>
        <p:spPr>
          <a:xfrm>
            <a:off x="6900970" y="5269880"/>
            <a:ext cx="3667254" cy="307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Sintim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et al., 2019</a:t>
            </a:r>
          </a:p>
        </p:txBody>
      </p:sp>
      <p:pic>
        <p:nvPicPr>
          <p:cNvPr id="13" name="Google Shape;99;p3" descr="Image result for western sare logo">
            <a:extLst>
              <a:ext uri="{FF2B5EF4-FFF2-40B4-BE49-F238E27FC236}">
                <a16:creationId xmlns:a16="http://schemas.microsoft.com/office/drawing/2014/main" id="{12F7E89E-F381-9797-2B70-6CAAF7DDB3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;p3">
            <a:extLst>
              <a:ext uri="{FF2B5EF4-FFF2-40B4-BE49-F238E27FC236}">
                <a16:creationId xmlns:a16="http://schemas.microsoft.com/office/drawing/2014/main" id="{5926E158-AD1C-2030-09E4-246BBF4EAD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;p3">
            <a:extLst>
              <a:ext uri="{FF2B5EF4-FFF2-40B4-BE49-F238E27FC236}">
                <a16:creationId xmlns:a16="http://schemas.microsoft.com/office/drawing/2014/main" id="{3AD47AA6-96D5-2113-6E0D-75910A5B167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3;p3" descr="A qr code for small fruits website">
            <a:extLst>
              <a:ext uri="{FF2B5EF4-FFF2-40B4-BE49-F238E27FC236}">
                <a16:creationId xmlns:a16="http://schemas.microsoft.com/office/drawing/2014/main" id="{5B67A117-16CD-FCF3-3871-76A579C6682B}"/>
              </a:ext>
            </a:extLst>
          </p:cNvPr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5;p3">
            <a:extLst>
              <a:ext uri="{FF2B5EF4-FFF2-40B4-BE49-F238E27FC236}">
                <a16:creationId xmlns:a16="http://schemas.microsoft.com/office/drawing/2014/main" id="{348E3BCD-1C1D-9DB1-AA79-039D5387D1B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12F48B-40DC-3CA8-06D8-04C7989F3F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8B064D-40AF-40FF-A442-535006086756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91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4"/>
          <a:stretch/>
        </p:blipFill>
        <p:spPr bwMode="auto">
          <a:xfrm>
            <a:off x="3978193" y="771004"/>
            <a:ext cx="6839122" cy="479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8082" y="1154824"/>
            <a:ext cx="3019912" cy="31700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Mulches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33413" indent="-458788"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BDMs</a:t>
            </a:r>
          </a:p>
          <a:p>
            <a:pPr marL="633413" indent="-458788"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Paper mulch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(+ control)</a:t>
            </a:r>
          </a:p>
          <a:p>
            <a:pPr marL="633413" indent="-458788"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 mulch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(- control)</a:t>
            </a:r>
          </a:p>
          <a:p>
            <a:pPr marL="633413" indent="-458788"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Bare 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0E37F-D971-4225-8FDF-AC727969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Experiment 2015-2017</a:t>
            </a:r>
          </a:p>
        </p:txBody>
      </p:sp>
      <p:pic>
        <p:nvPicPr>
          <p:cNvPr id="10" name="Google Shape;99;p3" descr="Image result for western sare logo">
            <a:extLst>
              <a:ext uri="{FF2B5EF4-FFF2-40B4-BE49-F238E27FC236}">
                <a16:creationId xmlns:a16="http://schemas.microsoft.com/office/drawing/2014/main" id="{D4904670-2B17-DF7D-1E1D-9133AF31F6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0;p3">
            <a:extLst>
              <a:ext uri="{FF2B5EF4-FFF2-40B4-BE49-F238E27FC236}">
                <a16:creationId xmlns:a16="http://schemas.microsoft.com/office/drawing/2014/main" id="{BC78DD16-2903-A175-B74D-081EDA76D7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2;p3">
            <a:extLst>
              <a:ext uri="{FF2B5EF4-FFF2-40B4-BE49-F238E27FC236}">
                <a16:creationId xmlns:a16="http://schemas.microsoft.com/office/drawing/2014/main" id="{42108825-6A9C-270E-7AC2-7BBF5DD95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3;p3" descr="A qr code for small fruits website">
            <a:extLst>
              <a:ext uri="{FF2B5EF4-FFF2-40B4-BE49-F238E27FC236}">
                <a16:creationId xmlns:a16="http://schemas.microsoft.com/office/drawing/2014/main" id="{17C6959F-06A1-C94D-B694-B43DB855DAD6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5;p3">
            <a:extLst>
              <a:ext uri="{FF2B5EF4-FFF2-40B4-BE49-F238E27FC236}">
                <a16:creationId xmlns:a16="http://schemas.microsoft.com/office/drawing/2014/main" id="{9FA286A3-7615-98AC-BF0C-82878696DA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647A82-1E01-321E-9BC9-1E17F9D51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6C87C8-98F9-E7B2-10D3-65DE70F9B815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533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20DEB8DF-9B4C-458E-A285-B9216D529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8387"/>
            <a:ext cx="12192000" cy="67950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Experiment 2015-2017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CC9AC14-9F88-4548-AAE2-4C0EA1A32D2A}"/>
              </a:ext>
            </a:extLst>
          </p:cNvPr>
          <p:cNvSpPr txBox="1">
            <a:spLocks/>
          </p:cNvSpPr>
          <p:nvPr/>
        </p:nvSpPr>
        <p:spPr>
          <a:xfrm>
            <a:off x="1832345" y="971015"/>
            <a:ext cx="8591107" cy="474023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2 and 4-year study soil parameters measured: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Organic matter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Nutrients (N, P, K, etc.)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Bulk density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Aggregate stability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Slaking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Respiration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Penetration resistance</a:t>
            </a:r>
          </a:p>
          <a:p>
            <a:pPr marL="796925" indent="-339725" algn="l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Infiltration  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Site and time had greater impact on soil health variables</a:t>
            </a:r>
            <a:b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400" dirty="0">
                <a:cs typeface="Times New Roman" panose="02020603050405020304" pitchFamily="18" charset="0"/>
              </a:rPr>
              <a:t> </a:t>
            </a:r>
            <a:endParaRPr lang="en-US" sz="8000" dirty="0">
              <a:cs typeface="Times New Roman" panose="02020603050405020304" pitchFamily="18" charset="0"/>
            </a:endParaRPr>
          </a:p>
        </p:txBody>
      </p:sp>
      <p:pic>
        <p:nvPicPr>
          <p:cNvPr id="2" name="Picture 1" descr="DSC_2256.jpg">
            <a:extLst>
              <a:ext uri="{FF2B5EF4-FFF2-40B4-BE49-F238E27FC236}">
                <a16:creationId xmlns:a16="http://schemas.microsoft.com/office/drawing/2014/main" id="{6D3C5111-F8AA-4CCC-B0DC-CF456441C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9252" y="1473070"/>
            <a:ext cx="3855960" cy="3003391"/>
          </a:xfrm>
          <a:prstGeom prst="rect">
            <a:avLst/>
          </a:prstGeom>
        </p:spPr>
      </p:pic>
      <p:pic>
        <p:nvPicPr>
          <p:cNvPr id="10" name="Google Shape;99;p3" descr="Image result for western sare logo">
            <a:extLst>
              <a:ext uri="{FF2B5EF4-FFF2-40B4-BE49-F238E27FC236}">
                <a16:creationId xmlns:a16="http://schemas.microsoft.com/office/drawing/2014/main" id="{88931D9E-283A-F71C-879A-FD06DF0BB3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212" y="5821724"/>
            <a:ext cx="897529" cy="8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0;p3">
            <a:extLst>
              <a:ext uri="{FF2B5EF4-FFF2-40B4-BE49-F238E27FC236}">
                <a16:creationId xmlns:a16="http://schemas.microsoft.com/office/drawing/2014/main" id="{03960239-AD05-39DE-F020-5341A620FF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835" y="5891386"/>
            <a:ext cx="1608540" cy="7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;p3">
            <a:extLst>
              <a:ext uri="{FF2B5EF4-FFF2-40B4-BE49-F238E27FC236}">
                <a16:creationId xmlns:a16="http://schemas.microsoft.com/office/drawing/2014/main" id="{4542C671-0D9B-3055-0457-999E23A95F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259" y="5855813"/>
            <a:ext cx="1094741" cy="7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3;p3" descr="A qr code for small fruits website">
            <a:extLst>
              <a:ext uri="{FF2B5EF4-FFF2-40B4-BE49-F238E27FC236}">
                <a16:creationId xmlns:a16="http://schemas.microsoft.com/office/drawing/2014/main" id="{07B57E2C-F7E4-5863-1196-908F23DC4E11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23" y="5864667"/>
            <a:ext cx="1094741" cy="8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5;p3">
            <a:extLst>
              <a:ext uri="{FF2B5EF4-FFF2-40B4-BE49-F238E27FC236}">
                <a16:creationId xmlns:a16="http://schemas.microsoft.com/office/drawing/2014/main" id="{176D2978-6ACE-E2D5-8817-85B7119E091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77" t="39333" r="22889" b="41792"/>
          <a:stretch/>
        </p:blipFill>
        <p:spPr>
          <a:xfrm>
            <a:off x="4756093" y="5875221"/>
            <a:ext cx="3540905" cy="78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266C44-0958-8CAF-CE8F-9E15E7C83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74" y="5888736"/>
            <a:ext cx="574458" cy="707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DAFF04-4B97-6BD9-A339-C9818F31A5D2}"/>
              </a:ext>
            </a:extLst>
          </p:cNvPr>
          <p:cNvCxnSpPr>
            <a:cxnSpLocks/>
          </p:cNvCxnSpPr>
          <p:nvPr/>
        </p:nvCxnSpPr>
        <p:spPr>
          <a:xfrm>
            <a:off x="0" y="572235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9102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109&quot;&gt;&lt;property id=&quot;20148&quot; value=&quot;5&quot;/&gt;&lt;property id=&quot;20300&quot; value=&quot;Slide 21&quot;/&gt;&lt;property id=&quot;20307&quot; value=&quot;265&quot;/&gt;&lt;/object&gt;&lt;object type=&quot;3&quot; unique_id=&quot;10110&quot;&gt;&lt;property id=&quot;20148&quot; value=&quot;5&quot;/&gt;&lt;property id=&quot;20300&quot; value=&quot;Slide 18&quot;/&gt;&lt;property id=&quot;20307&quot; value=&quot;264&quot;/&gt;&lt;/object&gt;&lt;object type=&quot;3&quot; unique_id=&quot;10267&quot;&gt;&lt;property id=&quot;20148&quot; value=&quot;5&quot;/&gt;&lt;property id=&quot;20300&quot; value=&quot;Slide 20&quot;/&gt;&lt;property id=&quot;20307&quot; value=&quot;269&quot;/&gt;&lt;/object&gt;&lt;object type=&quot;3&quot; unique_id=&quot;26996&quot;&gt;&lt;property id=&quot;20148&quot; value=&quot;5&quot;/&gt;&lt;property id=&quot;20300&quot; value=&quot;Slide 19&quot;/&gt;&lt;property id=&quot;20307&quot; value=&quot;271&quot;/&gt;&lt;/object&gt;&lt;object type=&quot;3&quot; unique_id=&quot;27340&quot;&gt;&lt;property id=&quot;20148&quot; value=&quot;5&quot;/&gt;&lt;property id=&quot;20300&quot; value=&quot;Slide 3&quot;/&gt;&lt;property id=&quot;20307&quot; value=&quot;263&quot;/&gt;&lt;/object&gt;&lt;object type=&quot;3&quot; unique_id=&quot;27341&quot;&gt;&lt;property id=&quot;20148&quot; value=&quot;5&quot;/&gt;&lt;property id=&quot;20300&quot; value=&quot;Slide 4&quot;/&gt;&lt;property id=&quot;20307&quot; value=&quot;272&quot;/&gt;&lt;/object&gt;&lt;object type=&quot;3&quot; unique_id=&quot;27346&quot;&gt;&lt;property id=&quot;20148&quot; value=&quot;5&quot;/&gt;&lt;property id=&quot;20300&quot; value=&quot;Slide 2&quot;/&gt;&lt;property id=&quot;20307&quot; value=&quot;275&quot;/&gt;&lt;/object&gt;&lt;object type=&quot;3&quot; unique_id=&quot;27347&quot;&gt;&lt;property id=&quot;20148&quot; value=&quot;5&quot;/&gt;&lt;property id=&quot;20300&quot; value=&quot;Slide 5&quot;/&gt;&lt;property id=&quot;20307&quot; value=&quot;294&quot;/&gt;&lt;/object&gt;&lt;object type=&quot;3&quot; unique_id=&quot;27348&quot;&gt;&lt;property id=&quot;20148&quot; value=&quot;5&quot;/&gt;&lt;property id=&quot;20300&quot; value=&quot;Slide 6&quot;/&gt;&lt;property id=&quot;20307&quot; value=&quot;309&quot;/&gt;&lt;/object&gt;&lt;object type=&quot;3&quot; unique_id=&quot;27349&quot;&gt;&lt;property id=&quot;20148&quot; value=&quot;5&quot;/&gt;&lt;property id=&quot;20300&quot; value=&quot;Slide 7&quot;/&gt;&lt;property id=&quot;20307&quot; value=&quot;313&quot;/&gt;&lt;/object&gt;&lt;object type=&quot;3&quot; unique_id=&quot;27350&quot;&gt;&lt;property id=&quot;20148&quot; value=&quot;5&quot;/&gt;&lt;property id=&quot;20300&quot; value=&quot;Slide 8&quot;/&gt;&lt;property id=&quot;20307&quot; value=&quot;311&quot;/&gt;&lt;/object&gt;&lt;object type=&quot;3&quot; unique_id=&quot;27351&quot;&gt;&lt;property id=&quot;20148&quot; value=&quot;5&quot;/&gt;&lt;property id=&quot;20300&quot; value=&quot;Slide 9&quot;/&gt;&lt;property id=&quot;20307&quot; value=&quot;312&quot;/&gt;&lt;/object&gt;&lt;object type=&quot;3&quot; unique_id=&quot;27352&quot;&gt;&lt;property id=&quot;20148&quot; value=&quot;5&quot;/&gt;&lt;property id=&quot;20300&quot; value=&quot;Slide 10&quot;/&gt;&lt;property id=&quot;20307&quot; value=&quot;315&quot;/&gt;&lt;/object&gt;&lt;object type=&quot;3&quot; unique_id=&quot;27353&quot;&gt;&lt;property id=&quot;20148&quot; value=&quot;5&quot;/&gt;&lt;property id=&quot;20300&quot; value=&quot;Slide 11&quot;/&gt;&lt;property id=&quot;20307&quot; value=&quot;314&quot;/&gt;&lt;/object&gt;&lt;object type=&quot;3&quot; unique_id=&quot;27354&quot;&gt;&lt;property id=&quot;20148&quot; value=&quot;5&quot;/&gt;&lt;property id=&quot;20300&quot; value=&quot;Slide 12&quot;/&gt;&lt;property id=&quot;20307&quot; value=&quot;316&quot;/&gt;&lt;/object&gt;&lt;object type=&quot;3&quot; unique_id=&quot;27355&quot;&gt;&lt;property id=&quot;20148&quot; value=&quot;5&quot;/&gt;&lt;property id=&quot;20300&quot; value=&quot;Slide 13&quot;/&gt;&lt;property id=&quot;20307&quot; value=&quot;307&quot;/&gt;&lt;/object&gt;&lt;object type=&quot;3&quot; unique_id=&quot;27356&quot;&gt;&lt;property id=&quot;20148&quot; value=&quot;5&quot;/&gt;&lt;property id=&quot;20300&quot; value=&quot;Slide 14&quot;/&gt;&lt;property id=&quot;20307&quot; value=&quot;261&quot;/&gt;&lt;/object&gt;&lt;object type=&quot;3&quot; unique_id=&quot;27357&quot;&gt;&lt;property id=&quot;20148&quot; value=&quot;5&quot;/&gt;&lt;property id=&quot;20300&quot; value=&quot;Slide 15&quot;/&gt;&lt;property id=&quot;20307&quot; value=&quot;258&quot;/&gt;&lt;/object&gt;&lt;object type=&quot;3&quot; unique_id=&quot;27358&quot;&gt;&lt;property id=&quot;20148&quot; value=&quot;5&quot;/&gt;&lt;property id=&quot;20300&quot; value=&quot;Slide 16&quot;/&gt;&lt;property id=&quot;20307&quot; value=&quot;296&quot;/&gt;&lt;/object&gt;&lt;object type=&quot;3&quot; unique_id=&quot;27359&quot;&gt;&lt;property id=&quot;20148&quot; value=&quot;5&quot;/&gt;&lt;property id=&quot;20300&quot; value=&quot;Slide 17&quot;/&gt;&lt;property id=&quot;20307&quot; value=&quot;297&quot;/&gt;&lt;/object&gt;&lt;object type=&quot;3&quot; unique_id=&quot;27360&quot;&gt;&lt;property id=&quot;20148&quot; value=&quot;5&quot;/&gt;&lt;property id=&quot;20300&quot; value=&quot;Slide 22&quot;/&gt;&lt;property id=&quot;20307&quot; value=&quot;298&quot;/&gt;&lt;/object&gt;&lt;object type=&quot;3&quot; unique_id=&quot;27361&quot;&gt;&lt;property id=&quot;20148&quot; value=&quot;5&quot;/&gt;&lt;property id=&quot;20300&quot; value=&quot;Slide 23&quot;/&gt;&lt;property id=&quot;20307&quot; value=&quot;301&quot;/&gt;&lt;/object&gt;&lt;object type=&quot;3&quot; unique_id=&quot;27362&quot;&gt;&lt;property id=&quot;20148&quot; value=&quot;5&quot;/&gt;&lt;property id=&quot;20300&quot; value=&quot;Slide 24&quot;/&gt;&lt;property id=&quot;20307&quot; value=&quot;302&quot;/&gt;&lt;/object&gt;&lt;object type=&quot;3&quot; unique_id=&quot;27363&quot;&gt;&lt;property id=&quot;20148&quot; value=&quot;5&quot;/&gt;&lt;property id=&quot;20300&quot; value=&quot;Slide 25&quot;/&gt;&lt;property id=&quot;20307&quot; value=&quot;292&quot;/&gt;&lt;/object&gt;&lt;object type=&quot;3&quot; unique_id=&quot;27364&quot;&gt;&lt;property id=&quot;20148&quot; value=&quot;5&quot;/&gt;&lt;property id=&quot;20300&quot; value=&quot;Slide 26&quot;/&gt;&lt;property id=&quot;20307&quot; value=&quot;293&quot;/&gt;&lt;/object&gt;&lt;object type=&quot;3&quot; unique_id=&quot;27365&quot;&gt;&lt;property id=&quot;20148&quot; value=&quot;5&quot;/&gt;&lt;property id=&quot;20300&quot; value=&quot;Slide 27&quot;/&gt;&lt;property id=&quot;20307&quot; value=&quot;274&quot;/&gt;&lt;/object&gt;&lt;object type=&quot;3&quot; unique_id=&quot;27366&quot;&gt;&lt;property id=&quot;20148&quot; value=&quot;5&quot;/&gt;&lt;property id=&quot;20300&quot; value=&quot;Slide 28&quot;/&gt;&lt;property id=&quot;20307&quot; value=&quot;305&quot;/&gt;&lt;/object&gt;&lt;object type=&quot;3&quot; unique_id=&quot;27367&quot;&gt;&lt;property id=&quot;20148&quot; value=&quot;5&quot;/&gt;&lt;property id=&quot;20300&quot; value=&quot;Slide 29&quot;/&gt;&lt;property id=&quot;20307&quot; value=&quot;276&quot;/&gt;&lt;/object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23075</TotalTime>
  <Words>1055</Words>
  <Application>Microsoft Office PowerPoint</Application>
  <PresentationFormat>Widescreen</PresentationFormat>
  <Paragraphs>112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Huan</dc:creator>
  <cp:lastModifiedBy>Koppuravuri, Radhika</cp:lastModifiedBy>
  <cp:revision>213</cp:revision>
  <cp:lastPrinted>2020-10-29T16:23:50Z</cp:lastPrinted>
  <dcterms:created xsi:type="dcterms:W3CDTF">2019-11-22T20:56:08Z</dcterms:created>
  <dcterms:modified xsi:type="dcterms:W3CDTF">2024-01-30T22:11:15Z</dcterms:modified>
</cp:coreProperties>
</file>