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9" r:id="rId3"/>
    <p:sldId id="287" r:id="rId4"/>
    <p:sldId id="261" r:id="rId5"/>
    <p:sldId id="281" r:id="rId6"/>
    <p:sldId id="282" r:id="rId7"/>
    <p:sldId id="288" r:id="rId8"/>
    <p:sldId id="275" r:id="rId9"/>
    <p:sldId id="291" r:id="rId10"/>
    <p:sldId id="294" r:id="rId11"/>
    <p:sldId id="292" r:id="rId12"/>
    <p:sldId id="296" r:id="rId13"/>
    <p:sldId id="267" r:id="rId14"/>
    <p:sldId id="271" r:id="rId15"/>
    <p:sldId id="284" r:id="rId16"/>
    <p:sldId id="286" r:id="rId17"/>
    <p:sldId id="29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7" d="100"/>
          <a:sy n="77" d="100"/>
        </p:scale>
        <p:origin x="4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332253031379"/>
          <c:y val="3.4294891208074489E-2"/>
          <c:w val="0.84572260816774913"/>
          <c:h val="0.86544049164627945"/>
        </c:manualLayout>
      </c:layout>
      <c:barChart>
        <c:barDir val="col"/>
        <c:grouping val="clustered"/>
        <c:varyColors val="0"/>
        <c:ser>
          <c:idx val="0"/>
          <c:order val="0"/>
          <c:tx>
            <c:strRef>
              <c:f>Sheet1!$B$1</c:f>
              <c:strCache>
                <c:ptCount val="1"/>
                <c:pt idx="0">
                  <c:v>Profit PE minus Profit BDM</c:v>
                </c:pt>
              </c:strCache>
            </c:strRef>
          </c:tx>
          <c:spPr>
            <a:solidFill>
              <a:schemeClr val="accent4">
                <a:lumMod val="60000"/>
                <a:lumOff val="40000"/>
              </a:schemeClr>
            </a:solidFill>
            <a:ln>
              <a:noFill/>
            </a:ln>
            <a:effectLst/>
          </c:spPr>
          <c:invertIfNegative val="0"/>
          <c:cat>
            <c:numRef>
              <c:f>Sheet1!$A$2:$A$7</c:f>
              <c:numCache>
                <c:formatCode>"$"#,##0</c:formatCode>
                <c:ptCount val="6"/>
                <c:pt idx="0">
                  <c:v>265</c:v>
                </c:pt>
                <c:pt idx="1">
                  <c:v>290</c:v>
                </c:pt>
                <c:pt idx="2">
                  <c:v>315</c:v>
                </c:pt>
                <c:pt idx="3">
                  <c:v>340</c:v>
                </c:pt>
                <c:pt idx="4">
                  <c:v>365</c:v>
                </c:pt>
                <c:pt idx="5">
                  <c:v>390</c:v>
                </c:pt>
              </c:numCache>
            </c:numRef>
          </c:cat>
          <c:val>
            <c:numRef>
              <c:f>Sheet1!$B$2:$B$7</c:f>
              <c:numCache>
                <c:formatCode>"$"#,##0.00</c:formatCode>
                <c:ptCount val="6"/>
                <c:pt idx="0">
                  <c:v>188.83</c:v>
                </c:pt>
                <c:pt idx="1">
                  <c:v>138.83000000000001</c:v>
                </c:pt>
                <c:pt idx="2">
                  <c:v>88.83</c:v>
                </c:pt>
                <c:pt idx="3">
                  <c:v>38.83</c:v>
                </c:pt>
                <c:pt idx="4">
                  <c:v>-11.17</c:v>
                </c:pt>
                <c:pt idx="5">
                  <c:v>-61.17</c:v>
                </c:pt>
              </c:numCache>
            </c:numRef>
          </c:val>
          <c:extLst>
            <c:ext xmlns:c16="http://schemas.microsoft.com/office/drawing/2014/chart" uri="{C3380CC4-5D6E-409C-BE32-E72D297353CC}">
              <c16:uniqueId val="{00000000-1CDB-4569-9F0D-EEE8A628DFE2}"/>
            </c:ext>
          </c:extLst>
        </c:ser>
        <c:dLbls>
          <c:showLegendKey val="0"/>
          <c:showVal val="0"/>
          <c:showCatName val="0"/>
          <c:showSerName val="0"/>
          <c:showPercent val="0"/>
          <c:showBubbleSize val="0"/>
        </c:dLbls>
        <c:gapWidth val="219"/>
        <c:overlap val="-27"/>
        <c:axId val="1270508143"/>
        <c:axId val="1270504815"/>
      </c:barChart>
      <c:catAx>
        <c:axId val="127050814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Price</a:t>
                </a:r>
                <a:r>
                  <a:rPr lang="en-US" sz="1800" b="1" baseline="0" dirty="0"/>
                  <a:t> of 4 ft x 4,000 ft roll of BDM</a:t>
                </a:r>
                <a:r>
                  <a:rPr lang="en-US" sz="1800" b="1" dirty="0"/>
                  <a:t>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70504815"/>
        <c:crosses val="autoZero"/>
        <c:auto val="1"/>
        <c:lblAlgn val="ctr"/>
        <c:lblOffset val="100"/>
        <c:noMultiLvlLbl val="0"/>
      </c:catAx>
      <c:valAx>
        <c:axId val="1270504815"/>
        <c:scaling>
          <c:orientation val="minMax"/>
          <c:max val="2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dirty="0"/>
                  <a:t>Net Profit BDM</a:t>
                </a:r>
                <a:r>
                  <a:rPr lang="en-US" sz="1800" b="1" baseline="0" dirty="0"/>
                  <a:t> – Net Profit PE mulch ($/acre)</a:t>
                </a:r>
                <a:endParaRPr lang="en-US" sz="1800" b="1" dirty="0"/>
              </a:p>
            </c:rich>
          </c:tx>
          <c:layout>
            <c:manualLayout>
              <c:xMode val="edge"/>
              <c:yMode val="edge"/>
              <c:x val="3.5261944185340111E-3"/>
              <c:y val="5.8062812885964009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0508143"/>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332253031379"/>
          <c:y val="3.4294891208074489E-2"/>
          <c:w val="0.84572260816774913"/>
          <c:h val="0.86544049164627945"/>
        </c:manualLayout>
      </c:layout>
      <c:barChart>
        <c:barDir val="col"/>
        <c:grouping val="clustered"/>
        <c:varyColors val="0"/>
        <c:ser>
          <c:idx val="0"/>
          <c:order val="0"/>
          <c:tx>
            <c:strRef>
              <c:f>Sheet1!$B$1</c:f>
              <c:strCache>
                <c:ptCount val="1"/>
                <c:pt idx="0">
                  <c:v>Profit BDM minus Profit PE</c:v>
                </c:pt>
              </c:strCache>
            </c:strRef>
          </c:tx>
          <c:spPr>
            <a:solidFill>
              <a:schemeClr val="accent4">
                <a:lumMod val="60000"/>
                <a:lumOff val="40000"/>
              </a:schemeClr>
            </a:solidFill>
            <a:ln>
              <a:noFill/>
            </a:ln>
            <a:effectLst/>
          </c:spPr>
          <c:invertIfNegative val="0"/>
          <c:cat>
            <c:numRef>
              <c:f>Sheet1!$A$2:$A$6</c:f>
              <c:numCache>
                <c:formatCode>General</c:formatCode>
                <c:ptCount val="5"/>
                <c:pt idx="0">
                  <c:v>7.25</c:v>
                </c:pt>
                <c:pt idx="1">
                  <c:v>12.25</c:v>
                </c:pt>
                <c:pt idx="2">
                  <c:v>17.25</c:v>
                </c:pt>
                <c:pt idx="3">
                  <c:v>22.25</c:v>
                </c:pt>
                <c:pt idx="4">
                  <c:v>27.25</c:v>
                </c:pt>
              </c:numCache>
            </c:numRef>
          </c:cat>
          <c:val>
            <c:numRef>
              <c:f>Sheet1!$B$2:$B$6</c:f>
              <c:numCache>
                <c:formatCode>"$"#,##0.00</c:formatCode>
                <c:ptCount val="5"/>
                <c:pt idx="0">
                  <c:v>-83.17</c:v>
                </c:pt>
                <c:pt idx="1">
                  <c:v>2.83</c:v>
                </c:pt>
                <c:pt idx="2">
                  <c:v>88.83</c:v>
                </c:pt>
                <c:pt idx="3">
                  <c:v>174.83</c:v>
                </c:pt>
                <c:pt idx="4">
                  <c:v>260.83</c:v>
                </c:pt>
              </c:numCache>
            </c:numRef>
          </c:val>
          <c:extLst>
            <c:ext xmlns:c16="http://schemas.microsoft.com/office/drawing/2014/chart" uri="{C3380CC4-5D6E-409C-BE32-E72D297353CC}">
              <c16:uniqueId val="{00000000-1CDB-4569-9F0D-EEE8A628DFE2}"/>
            </c:ext>
          </c:extLst>
        </c:ser>
        <c:dLbls>
          <c:showLegendKey val="0"/>
          <c:showVal val="0"/>
          <c:showCatName val="0"/>
          <c:showSerName val="0"/>
          <c:showPercent val="0"/>
          <c:showBubbleSize val="0"/>
        </c:dLbls>
        <c:gapWidth val="219"/>
        <c:overlap val="-27"/>
        <c:axId val="1270508143"/>
        <c:axId val="1270504815"/>
      </c:barChart>
      <c:catAx>
        <c:axId val="127050814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Labor hours for</a:t>
                </a:r>
                <a:r>
                  <a:rPr lang="en-US" sz="1800" b="1" baseline="0" dirty="0"/>
                  <a:t> removal and disposal of PE mulch (hours/acre)</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70504815"/>
        <c:crosses val="autoZero"/>
        <c:auto val="1"/>
        <c:lblAlgn val="ctr"/>
        <c:lblOffset val="100"/>
        <c:noMultiLvlLbl val="0"/>
      </c:catAx>
      <c:valAx>
        <c:axId val="1270504815"/>
        <c:scaling>
          <c:orientation val="minMax"/>
          <c:max val="3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dirty="0"/>
                  <a:t>Net Profit BDM</a:t>
                </a:r>
                <a:r>
                  <a:rPr lang="en-US" sz="1800" b="1" baseline="0" dirty="0"/>
                  <a:t> – Net Profit PE mulch ($/acre)</a:t>
                </a:r>
                <a:endParaRPr lang="en-US" sz="1800" b="1" dirty="0"/>
              </a:p>
            </c:rich>
          </c:tx>
          <c:layout>
            <c:manualLayout>
              <c:xMode val="edge"/>
              <c:yMode val="edge"/>
              <c:x val="3.5261944185340111E-3"/>
              <c:y val="5.806281288596400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0508143"/>
        <c:crosses val="autoZero"/>
        <c:crossBetween val="between"/>
        <c:majorUnit val="50"/>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332253031379"/>
          <c:y val="2.7215757119294096E-2"/>
          <c:w val="0.84572260816774913"/>
          <c:h val="0.769473138728752"/>
        </c:manualLayout>
      </c:layout>
      <c:barChart>
        <c:barDir val="col"/>
        <c:grouping val="clustered"/>
        <c:varyColors val="0"/>
        <c:ser>
          <c:idx val="0"/>
          <c:order val="0"/>
          <c:tx>
            <c:strRef>
              <c:f>Sheet1!$B$1</c:f>
              <c:strCache>
                <c:ptCount val="1"/>
                <c:pt idx="0">
                  <c:v>Profit PE minus Profit BDM</c:v>
                </c:pt>
              </c:strCache>
            </c:strRef>
          </c:tx>
          <c:spPr>
            <a:solidFill>
              <a:schemeClr val="accent4">
                <a:lumMod val="60000"/>
                <a:lumOff val="40000"/>
              </a:schemeClr>
            </a:solidFill>
            <a:ln>
              <a:noFill/>
            </a:ln>
            <a:effectLst/>
          </c:spPr>
          <c:invertIfNegative val="0"/>
          <c:cat>
            <c:numRef>
              <c:f>Sheet1!$A$2:$A$5</c:f>
              <c:numCache>
                <c:formatCode>#,##0.00</c:formatCode>
                <c:ptCount val="4"/>
                <c:pt idx="0">
                  <c:v>14.53</c:v>
                </c:pt>
                <c:pt idx="1">
                  <c:v>16.98</c:v>
                </c:pt>
                <c:pt idx="2">
                  <c:v>17.2</c:v>
                </c:pt>
                <c:pt idx="3">
                  <c:v>19.75</c:v>
                </c:pt>
              </c:numCache>
            </c:numRef>
          </c:cat>
          <c:val>
            <c:numRef>
              <c:f>Sheet1!$B$2:$B$5</c:f>
              <c:numCache>
                <c:formatCode>"$"#,##0.00</c:formatCode>
                <c:ptCount val="4"/>
                <c:pt idx="0">
                  <c:v>46.78</c:v>
                </c:pt>
                <c:pt idx="1">
                  <c:v>85.37</c:v>
                </c:pt>
                <c:pt idx="2">
                  <c:v>88.83</c:v>
                </c:pt>
                <c:pt idx="3">
                  <c:v>128.99</c:v>
                </c:pt>
              </c:numCache>
            </c:numRef>
          </c:val>
          <c:extLst>
            <c:ext xmlns:c16="http://schemas.microsoft.com/office/drawing/2014/chart" uri="{C3380CC4-5D6E-409C-BE32-E72D297353CC}">
              <c16:uniqueId val="{00000000-1CDB-4569-9F0D-EEE8A628DFE2}"/>
            </c:ext>
          </c:extLst>
        </c:ser>
        <c:dLbls>
          <c:showLegendKey val="0"/>
          <c:showVal val="0"/>
          <c:showCatName val="0"/>
          <c:showSerName val="0"/>
          <c:showPercent val="0"/>
          <c:showBubbleSize val="0"/>
        </c:dLbls>
        <c:gapWidth val="219"/>
        <c:overlap val="-27"/>
        <c:axId val="1270508143"/>
        <c:axId val="1270504815"/>
      </c:barChart>
      <c:catAx>
        <c:axId val="127050814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Labor rate</a:t>
                </a:r>
                <a:r>
                  <a:rPr lang="en-US" sz="1800" b="1" baseline="0" dirty="0"/>
                  <a:t> ($/hour)</a:t>
                </a:r>
                <a:endParaRPr lang="en-US" sz="1800" b="1" dirty="0"/>
              </a:p>
            </c:rich>
          </c:tx>
          <c:layout>
            <c:manualLayout>
              <c:xMode val="edge"/>
              <c:yMode val="edge"/>
              <c:x val="0.42582962400355506"/>
              <c:y val="0.9072467010697242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quot;$&quot;#,##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70504815"/>
        <c:crosses val="autoZero"/>
        <c:auto val="1"/>
        <c:lblAlgn val="ctr"/>
        <c:lblOffset val="100"/>
        <c:noMultiLvlLbl val="0"/>
      </c:catAx>
      <c:valAx>
        <c:axId val="1270504815"/>
        <c:scaling>
          <c:orientation val="minMax"/>
          <c:max val="1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dirty="0"/>
                  <a:t>Net Profit BDM</a:t>
                </a:r>
                <a:r>
                  <a:rPr lang="en-US" sz="1800" b="1" baseline="0" dirty="0"/>
                  <a:t> – Net Profit PE mulch ($/acre)</a:t>
                </a:r>
                <a:endParaRPr lang="en-US" sz="1800" b="1" dirty="0"/>
              </a:p>
            </c:rich>
          </c:tx>
          <c:layout>
            <c:manualLayout>
              <c:xMode val="edge"/>
              <c:yMode val="edge"/>
              <c:x val="3.5261944185340111E-3"/>
              <c:y val="5.806281288596400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0508143"/>
        <c:crosses val="autoZero"/>
        <c:crossBetween val="between"/>
        <c:majorUnit val="50"/>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554920-4630-4D74-9A6E-B7A1262C28EE}" type="datetimeFigureOut">
              <a:rPr lang="en-US" smtClean="0"/>
              <a:t>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763473-9425-48F5-AAC0-66C0AD66C221}" type="slidenum">
              <a:rPr lang="en-US" smtClean="0"/>
              <a:t>‹#›</a:t>
            </a:fld>
            <a:endParaRPr lang="en-US"/>
          </a:p>
        </p:txBody>
      </p:sp>
    </p:spTree>
    <p:extLst>
      <p:ext uri="{BB962C8B-B14F-4D97-AF65-F5344CB8AC3E}">
        <p14:creationId xmlns:p14="http://schemas.microsoft.com/office/powerpoint/2010/main" val="297129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16</a:t>
            </a:fld>
            <a:endParaRPr lang="en-US"/>
          </a:p>
        </p:txBody>
      </p:sp>
    </p:spTree>
    <p:extLst>
      <p:ext uri="{BB962C8B-B14F-4D97-AF65-F5344CB8AC3E}">
        <p14:creationId xmlns:p14="http://schemas.microsoft.com/office/powerpoint/2010/main" val="253864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17</a:t>
            </a:fld>
            <a:endParaRPr lang="en-US"/>
          </a:p>
        </p:txBody>
      </p:sp>
    </p:spTree>
    <p:extLst>
      <p:ext uri="{BB962C8B-B14F-4D97-AF65-F5344CB8AC3E}">
        <p14:creationId xmlns:p14="http://schemas.microsoft.com/office/powerpoint/2010/main" val="45233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235191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348924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72800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62900-B2A7-45D3-A376-DD1B4F350893}"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380444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62900-B2A7-45D3-A376-DD1B4F350893}"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331546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62900-B2A7-45D3-A376-DD1B4F350893}"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130634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62900-B2A7-45D3-A376-DD1B4F350893}"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404074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62900-B2A7-45D3-A376-DD1B4F350893}"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260723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62900-B2A7-45D3-A376-DD1B4F350893}"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19390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862900-B2A7-45D3-A376-DD1B4F350893}"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342610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862900-B2A7-45D3-A376-DD1B4F350893}"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19438-C917-4701-8F1D-80E877EEE161}" type="slidenum">
              <a:rPr lang="en-US" smtClean="0"/>
              <a:t>‹#›</a:t>
            </a:fld>
            <a:endParaRPr lang="en-US"/>
          </a:p>
        </p:txBody>
      </p:sp>
    </p:spTree>
    <p:extLst>
      <p:ext uri="{BB962C8B-B14F-4D97-AF65-F5344CB8AC3E}">
        <p14:creationId xmlns:p14="http://schemas.microsoft.com/office/powerpoint/2010/main" val="138931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62900-B2A7-45D3-A376-DD1B4F350893}" type="datetimeFigureOut">
              <a:rPr lang="en-US" smtClean="0"/>
              <a:t>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19438-C917-4701-8F1D-80E877EEE161}" type="slidenum">
              <a:rPr lang="en-US" smtClean="0"/>
              <a:t>‹#›</a:t>
            </a:fld>
            <a:endParaRPr lang="en-US"/>
          </a:p>
        </p:txBody>
      </p:sp>
    </p:spTree>
    <p:extLst>
      <p:ext uri="{BB962C8B-B14F-4D97-AF65-F5344CB8AC3E}">
        <p14:creationId xmlns:p14="http://schemas.microsoft.com/office/powerpoint/2010/main" val="2467293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hyperlink" Target="about:blank" TargetMode="Externa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png"/><Relationship Id="rId3" Type="http://schemas.openxmlformats.org/officeDocument/2006/relationships/hyperlink" Target="https://flag.dol.gov/wage-data/adverse-effect-wage-rates" TargetMode="External"/><Relationship Id="rId7" Type="http://schemas.openxmlformats.org/officeDocument/2006/relationships/hyperlink" Target="https://biodegradablemulch.tennessee.edu/wp-content/uploads/sites/214/2020/12/Velandia-et-al-The-Economics-of-Adopting-Biodegradable-Mulch.pdf" TargetMode="Externa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biodegradablemulch.tennessee.edu/wp-content/uploads/sites/214/2020/12/Chen-Mulch-calculcator-introduction.pdf" TargetMode="External"/><Relationship Id="rId11" Type="http://schemas.openxmlformats.org/officeDocument/2006/relationships/image" Target="../media/image5.png"/><Relationship Id="rId5" Type="http://schemas.openxmlformats.org/officeDocument/2006/relationships/hyperlink" Target="https://www.wastetodaymagazine.com/news/eref-study-shows-msw-landfill-tip-fees-rose-sharply-in-2022/" TargetMode="External"/><Relationship Id="rId10" Type="http://schemas.openxmlformats.org/officeDocument/2006/relationships/image" Target="../media/image4.png"/><Relationship Id="rId4" Type="http://schemas.openxmlformats.org/officeDocument/2006/relationships/hyperlink" Target="https://erefdn.org/2022-msw-landfill-tipping-fees/" TargetMode="External"/><Relationship Id="rId9"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hyperlink" Target="https://www.biodegradablemulch.org/" TargetMode="External"/><Relationship Id="rId13" Type="http://schemas.openxmlformats.org/officeDocument/2006/relationships/image" Target="../media/image5.png"/><Relationship Id="rId3" Type="http://schemas.openxmlformats.org/officeDocument/2006/relationships/hyperlink" Target="https://biodegradablemulch.tennessee.edu/wp-content/uploads/sites/214/2020/12/W822.pdf" TargetMode="External"/><Relationship Id="rId7" Type="http://schemas.openxmlformats.org/officeDocument/2006/relationships/hyperlink" Target="https://smallfruits.wsu.edu/plastic-mulches/" TargetMode="External"/><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research.libraries.wsu.edu/xmlui/handle/2376/13104" TargetMode="External"/><Relationship Id="rId11" Type="http://schemas.openxmlformats.org/officeDocument/2006/relationships/image" Target="../media/image3.jpg"/><Relationship Id="rId5" Type="http://schemas.openxmlformats.org/officeDocument/2006/relationships/hyperlink" Target="https://s3.wp.wsu.edu/uploads/sites/2181/2017/06/FactSheet.CostandDimensions-2.pdf" TargetMode="External"/><Relationship Id="rId15" Type="http://schemas.openxmlformats.org/officeDocument/2006/relationships/image" Target="../media/image7.png"/><Relationship Id="rId10" Type="http://schemas.openxmlformats.org/officeDocument/2006/relationships/image" Target="../media/image2.jpg"/><Relationship Id="rId4" Type="http://schemas.openxmlformats.org/officeDocument/2006/relationships/hyperlink" Target="https://pubs.extension.wsu.edu/economic-feasibility-of-using-alternative-plastic-mulches-a-pumpkin-case-study-in-western-washington" TargetMode="External"/><Relationship Id="rId9" Type="http://schemas.openxmlformats.org/officeDocument/2006/relationships/hyperlink" Target="about:blank" TargetMode="External"/><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2">
            <a:extLst>
              <a:ext uri="{FF2B5EF4-FFF2-40B4-BE49-F238E27FC236}">
                <a16:creationId xmlns:a16="http://schemas.microsoft.com/office/drawing/2014/main" id="{3D710A93-6C1E-4108-AB85-1343D036B0BF}"/>
              </a:ext>
            </a:extLst>
          </p:cNvPr>
          <p:cNvSpPr>
            <a:spLocks noGrp="1"/>
          </p:cNvSpPr>
          <p:nvPr>
            <p:ph type="subTitle" idx="1"/>
          </p:nvPr>
        </p:nvSpPr>
        <p:spPr>
          <a:xfrm>
            <a:off x="2057765" y="3392421"/>
            <a:ext cx="8679244" cy="1014547"/>
          </a:xfrm>
        </p:spPr>
        <p:txBody>
          <a:bodyPr>
            <a:noAutofit/>
          </a:bodyPr>
          <a:lstStyle/>
          <a:p>
            <a:r>
              <a:rPr lang="en-US" sz="3600" b="1" dirty="0">
                <a:solidFill>
                  <a:srgbClr val="C00000"/>
                </a:solidFill>
              </a:rPr>
              <a:t>Economics of Soil-Biodegradable Mulch Use</a:t>
            </a:r>
          </a:p>
        </p:txBody>
      </p:sp>
      <p:cxnSp>
        <p:nvCxnSpPr>
          <p:cNvPr id="28" name="Straight Connector 27">
            <a:extLst>
              <a:ext uri="{FF2B5EF4-FFF2-40B4-BE49-F238E27FC236}">
                <a16:creationId xmlns:a16="http://schemas.microsoft.com/office/drawing/2014/main" id="{4B665E2D-61F5-49CB-ABE4-2F649B9701C6}"/>
              </a:ext>
            </a:extLst>
          </p:cNvPr>
          <p:cNvCxnSpPr>
            <a:cxnSpLocks/>
          </p:cNvCxnSpPr>
          <p:nvPr/>
        </p:nvCxnSpPr>
        <p:spPr>
          <a:xfrm>
            <a:off x="0" y="959556"/>
            <a:ext cx="12192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5CFF4B-471D-414A-8086-F5543C6501F6}"/>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919E722F-C356-4D95-AA52-60B289BF8FE5}"/>
              </a:ext>
            </a:extLst>
          </p:cNvPr>
          <p:cNvSpPr txBox="1">
            <a:spLocks/>
          </p:cNvSpPr>
          <p:nvPr/>
        </p:nvSpPr>
        <p:spPr>
          <a:xfrm>
            <a:off x="2053740" y="3981315"/>
            <a:ext cx="8080495" cy="17949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Margarita </a:t>
            </a:r>
            <a:r>
              <a:rPr lang="en-US" sz="2000" dirty="0" err="1"/>
              <a:t>Velandia</a:t>
            </a:r>
            <a:r>
              <a:rPr lang="en-US" sz="2000" dirty="0"/>
              <a:t>, </a:t>
            </a:r>
            <a:r>
              <a:rPr lang="en-US" sz="2000" dirty="0">
                <a:solidFill>
                  <a:schemeClr val="accent1">
                    <a:lumMod val="75000"/>
                  </a:schemeClr>
                </a:solidFill>
              </a:rPr>
              <a:t>The University of Tennessee</a:t>
            </a:r>
            <a:endParaRPr lang="en-US" sz="2000" dirty="0"/>
          </a:p>
          <a:p>
            <a:r>
              <a:rPr lang="en-US" sz="2000" dirty="0"/>
              <a:t>Suzette P. Galinato, </a:t>
            </a:r>
            <a:r>
              <a:rPr lang="en-US" sz="2000" dirty="0">
                <a:solidFill>
                  <a:schemeClr val="accent1">
                    <a:lumMod val="75000"/>
                  </a:schemeClr>
                </a:solidFill>
              </a:rPr>
              <a:t>Washington State University</a:t>
            </a:r>
            <a:endParaRPr lang="en-US" sz="2000" dirty="0"/>
          </a:p>
          <a:p>
            <a:r>
              <a:rPr lang="en-US" sz="2000" dirty="0"/>
              <a:t>Lisa DeVetter, </a:t>
            </a:r>
            <a:r>
              <a:rPr lang="en-US" sz="2000" dirty="0">
                <a:solidFill>
                  <a:schemeClr val="accent1">
                    <a:lumMod val="75000"/>
                  </a:schemeClr>
                </a:solidFill>
              </a:rPr>
              <a:t>Washington State University  </a:t>
            </a:r>
            <a:endParaRPr lang="en-US" sz="2000" dirty="0"/>
          </a:p>
          <a:p>
            <a:r>
              <a:rPr lang="en-US" sz="2000" dirty="0"/>
              <a:t>Mark Bolda, </a:t>
            </a:r>
            <a:r>
              <a:rPr lang="en-US" sz="2000" dirty="0">
                <a:solidFill>
                  <a:schemeClr val="accent1">
                    <a:lumMod val="75000"/>
                  </a:schemeClr>
                </a:solidFill>
              </a:rPr>
              <a:t>University of California  </a:t>
            </a:r>
          </a:p>
          <a:p>
            <a:endParaRPr lang="en-US" dirty="0">
              <a:solidFill>
                <a:schemeClr val="accent1">
                  <a:lumMod val="75000"/>
                </a:schemeClr>
              </a:solidFill>
            </a:endParaRPr>
          </a:p>
        </p:txBody>
      </p:sp>
      <p:sp>
        <p:nvSpPr>
          <p:cNvPr id="33" name="Subtitle 2">
            <a:extLst>
              <a:ext uri="{FF2B5EF4-FFF2-40B4-BE49-F238E27FC236}">
                <a16:creationId xmlns:a16="http://schemas.microsoft.com/office/drawing/2014/main" id="{3D7824E9-B15B-41C0-A5DA-D8461EF0248D}"/>
              </a:ext>
            </a:extLst>
          </p:cNvPr>
          <p:cNvSpPr txBox="1">
            <a:spLocks/>
          </p:cNvSpPr>
          <p:nvPr/>
        </p:nvSpPr>
        <p:spPr>
          <a:xfrm>
            <a:off x="1454989" y="253911"/>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dirty="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Professional</a:t>
            </a:r>
            <a:r>
              <a:rPr lang="zh-CN" altLang="en-US" sz="2800" dirty="0"/>
              <a:t> </a:t>
            </a:r>
            <a:r>
              <a:rPr lang="en-US" altLang="zh-CN" sz="2800" dirty="0"/>
              <a:t>Training</a:t>
            </a:r>
            <a:endParaRPr lang="en-US" sz="2800" dirty="0"/>
          </a:p>
        </p:txBody>
      </p:sp>
      <p:pic>
        <p:nvPicPr>
          <p:cNvPr id="35" name="Picture 34">
            <a:extLst>
              <a:ext uri="{FF2B5EF4-FFF2-40B4-BE49-F238E27FC236}">
                <a16:creationId xmlns:a16="http://schemas.microsoft.com/office/drawing/2014/main" id="{F2F042C5-173E-442A-841C-30BC9B15C735}"/>
              </a:ext>
            </a:extLst>
          </p:cNvPr>
          <p:cNvPicPr>
            <a:picLocks noChangeAspect="1"/>
          </p:cNvPicPr>
          <p:nvPr/>
        </p:nvPicPr>
        <p:blipFill>
          <a:blip r:embed="rId2"/>
          <a:stretch>
            <a:fillRect/>
          </a:stretch>
        </p:blipFill>
        <p:spPr>
          <a:xfrm>
            <a:off x="4820236" y="1143732"/>
            <a:ext cx="2777436" cy="2114749"/>
          </a:xfrm>
          <a:prstGeom prst="rect">
            <a:avLst/>
          </a:prstGeom>
        </p:spPr>
      </p:pic>
      <p:pic>
        <p:nvPicPr>
          <p:cNvPr id="9" name="Google Shape;99;p3" descr="Image result for western sare logo">
            <a:extLst>
              <a:ext uri="{FF2B5EF4-FFF2-40B4-BE49-F238E27FC236}">
                <a16:creationId xmlns:a16="http://schemas.microsoft.com/office/drawing/2014/main" id="{B3111BA3-4D46-DF4A-A388-EB2A0DAC301C}"/>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10" name="Google Shape;100;p3">
            <a:extLst>
              <a:ext uri="{FF2B5EF4-FFF2-40B4-BE49-F238E27FC236}">
                <a16:creationId xmlns:a16="http://schemas.microsoft.com/office/drawing/2014/main" id="{B6762676-7BC6-EACB-EBDB-D62F053F2ADA}"/>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11" name="Google Shape;102;p3">
            <a:extLst>
              <a:ext uri="{FF2B5EF4-FFF2-40B4-BE49-F238E27FC236}">
                <a16:creationId xmlns:a16="http://schemas.microsoft.com/office/drawing/2014/main" id="{40B28EC3-68C1-B676-1224-261720D33513}"/>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2" name="Google Shape;103;p3" descr="A qr code for small fruits website">
            <a:extLst>
              <a:ext uri="{FF2B5EF4-FFF2-40B4-BE49-F238E27FC236}">
                <a16:creationId xmlns:a16="http://schemas.microsoft.com/office/drawing/2014/main" id="{D7D32928-03A2-646D-49C7-58ECBEA39E56}"/>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3" name="Google Shape;105;p3">
            <a:extLst>
              <a:ext uri="{FF2B5EF4-FFF2-40B4-BE49-F238E27FC236}">
                <a16:creationId xmlns:a16="http://schemas.microsoft.com/office/drawing/2014/main" id="{3219E53A-463F-0A50-1942-0E4ABD9A6986}"/>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4" name="Picture 13">
            <a:extLst>
              <a:ext uri="{FF2B5EF4-FFF2-40B4-BE49-F238E27FC236}">
                <a16:creationId xmlns:a16="http://schemas.microsoft.com/office/drawing/2014/main" id="{FAF4A911-8957-C4E1-090D-3DD693948E82}"/>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332978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6BFFF257-6BF8-34B6-9F77-44B977897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4" y="505428"/>
            <a:ext cx="8631996" cy="5035884"/>
          </a:xfrm>
          <a:prstGeom prst="rect">
            <a:avLst/>
          </a:prstGeom>
        </p:spPr>
      </p:pic>
      <p:cxnSp>
        <p:nvCxnSpPr>
          <p:cNvPr id="2" name="Straight Connector 1">
            <a:extLst>
              <a:ext uri="{FF2B5EF4-FFF2-40B4-BE49-F238E27FC236}">
                <a16:creationId xmlns:a16="http://schemas.microsoft.com/office/drawing/2014/main" id="{35D10EC3-2E29-7684-5C5A-2A099CCD38C7}"/>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Google Shape;99;p3" descr="Image result for western sare logo">
            <a:extLst>
              <a:ext uri="{FF2B5EF4-FFF2-40B4-BE49-F238E27FC236}">
                <a16:creationId xmlns:a16="http://schemas.microsoft.com/office/drawing/2014/main" id="{D45695C6-1783-BB7D-F174-1A659FF07E24}"/>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5" name="Google Shape;100;p3">
            <a:extLst>
              <a:ext uri="{FF2B5EF4-FFF2-40B4-BE49-F238E27FC236}">
                <a16:creationId xmlns:a16="http://schemas.microsoft.com/office/drawing/2014/main" id="{0D322BCB-421C-648E-2FE4-207213EE39C8}"/>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7" name="Google Shape;102;p3">
            <a:extLst>
              <a:ext uri="{FF2B5EF4-FFF2-40B4-BE49-F238E27FC236}">
                <a16:creationId xmlns:a16="http://schemas.microsoft.com/office/drawing/2014/main" id="{26B6A9A7-6651-B5B3-6476-093380592867}"/>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8" name="Google Shape;103;p3" descr="A qr code for small fruits website">
            <a:extLst>
              <a:ext uri="{FF2B5EF4-FFF2-40B4-BE49-F238E27FC236}">
                <a16:creationId xmlns:a16="http://schemas.microsoft.com/office/drawing/2014/main" id="{ED1B4E67-D30E-5906-B2E4-852B5353D46B}"/>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9" name="Google Shape;105;p3">
            <a:extLst>
              <a:ext uri="{FF2B5EF4-FFF2-40B4-BE49-F238E27FC236}">
                <a16:creationId xmlns:a16="http://schemas.microsoft.com/office/drawing/2014/main" id="{A8B613F7-AB2C-A4EA-CB49-EFCE0A080A80}"/>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0" name="Picture 9">
            <a:extLst>
              <a:ext uri="{FF2B5EF4-FFF2-40B4-BE49-F238E27FC236}">
                <a16:creationId xmlns:a16="http://schemas.microsoft.com/office/drawing/2014/main" id="{E364DBD0-4D60-5E8E-7D24-BA35B6A7A9A1}"/>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236892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Sensitivity Analysis: Labor rate</a:t>
            </a:r>
            <a:endParaRPr lang="en-US" sz="4000" b="1" dirty="0">
              <a:solidFill>
                <a:schemeClr val="bg1"/>
              </a:solidFill>
            </a:endParaRPr>
          </a:p>
        </p:txBody>
      </p:sp>
      <p:graphicFrame>
        <p:nvGraphicFramePr>
          <p:cNvPr id="8" name="Chart 7">
            <a:extLst>
              <a:ext uri="{FF2B5EF4-FFF2-40B4-BE49-F238E27FC236}">
                <a16:creationId xmlns:a16="http://schemas.microsoft.com/office/drawing/2014/main" id="{9F0A925D-C763-4A9E-90CD-7D44E50AE859}"/>
              </a:ext>
            </a:extLst>
          </p:cNvPr>
          <p:cNvGraphicFramePr/>
          <p:nvPr>
            <p:extLst>
              <p:ext uri="{D42A27DB-BD31-4B8C-83A1-F6EECF244321}">
                <p14:modId xmlns:p14="http://schemas.microsoft.com/office/powerpoint/2010/main" val="3337666027"/>
              </p:ext>
            </p:extLst>
          </p:nvPr>
        </p:nvGraphicFramePr>
        <p:xfrm>
          <a:off x="1077238" y="956164"/>
          <a:ext cx="10045874" cy="4555288"/>
        </p:xfrm>
        <a:graphic>
          <a:graphicData uri="http://schemas.openxmlformats.org/drawingml/2006/chart">
            <c:chart xmlns:c="http://schemas.openxmlformats.org/drawingml/2006/chart" xmlns:r="http://schemas.openxmlformats.org/officeDocument/2006/relationships" r:id="rId2"/>
          </a:graphicData>
        </a:graphic>
      </p:graphicFrame>
      <p:sp>
        <p:nvSpPr>
          <p:cNvPr id="2" name="Callout: Line 1">
            <a:extLst>
              <a:ext uri="{FF2B5EF4-FFF2-40B4-BE49-F238E27FC236}">
                <a16:creationId xmlns:a16="http://schemas.microsoft.com/office/drawing/2014/main" id="{BA09489F-90D9-41DB-9551-E029511D017A}"/>
              </a:ext>
            </a:extLst>
          </p:cNvPr>
          <p:cNvSpPr/>
          <p:nvPr/>
        </p:nvSpPr>
        <p:spPr>
          <a:xfrm>
            <a:off x="2786231" y="2003496"/>
            <a:ext cx="2117365" cy="676275"/>
          </a:xfrm>
          <a:prstGeom prst="borderCallout1">
            <a:avLst>
              <a:gd name="adj1" fmla="val 105852"/>
              <a:gd name="adj2" fmla="val 7976"/>
              <a:gd name="adj3" fmla="val 397973"/>
              <a:gd name="adj4" fmla="val 7902"/>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At $11.60/ hour, </a:t>
            </a:r>
          </a:p>
          <a:p>
            <a:pPr algn="ctr"/>
            <a:r>
              <a:rPr lang="en-US" sz="1400" dirty="0"/>
              <a:t>Net </a:t>
            </a:r>
            <a:r>
              <a:rPr lang="en-US" sz="1400" dirty="0" err="1"/>
              <a:t>Profit</a:t>
            </a:r>
            <a:r>
              <a:rPr lang="en-US" sz="1400" baseline="-25000" dirty="0" err="1"/>
              <a:t>BDM</a:t>
            </a:r>
            <a:r>
              <a:rPr lang="en-US" sz="1400" dirty="0"/>
              <a:t> = Net </a:t>
            </a:r>
            <a:r>
              <a:rPr lang="en-US" sz="1400" dirty="0" err="1"/>
              <a:t>Profit</a:t>
            </a:r>
            <a:r>
              <a:rPr lang="en-US" sz="1400" baseline="-25000" dirty="0" err="1"/>
              <a:t>PE</a:t>
            </a:r>
            <a:endParaRPr lang="en-US" sz="1400" baseline="-25000" dirty="0"/>
          </a:p>
        </p:txBody>
      </p:sp>
      <p:cxnSp>
        <p:nvCxnSpPr>
          <p:cNvPr id="4" name="Straight Connector 3">
            <a:extLst>
              <a:ext uri="{FF2B5EF4-FFF2-40B4-BE49-F238E27FC236}">
                <a16:creationId xmlns:a16="http://schemas.microsoft.com/office/drawing/2014/main" id="{F0DC58D4-2255-51EF-B533-AFEE08B63FB5}"/>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oogle Shape;99;p3" descr="Image result for western sare logo">
            <a:extLst>
              <a:ext uri="{FF2B5EF4-FFF2-40B4-BE49-F238E27FC236}">
                <a16:creationId xmlns:a16="http://schemas.microsoft.com/office/drawing/2014/main" id="{F18ED06F-74BD-288F-F08C-C9561916C6C7}"/>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B701B3B8-FFCD-A95A-74D9-AC28D2F503B7}"/>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9" name="Google Shape;102;p3">
            <a:extLst>
              <a:ext uri="{FF2B5EF4-FFF2-40B4-BE49-F238E27FC236}">
                <a16:creationId xmlns:a16="http://schemas.microsoft.com/office/drawing/2014/main" id="{02BD847B-C106-E822-F9AB-E6BBE4564D28}"/>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0" name="Google Shape;103;p3" descr="A qr code for small fruits website">
            <a:extLst>
              <a:ext uri="{FF2B5EF4-FFF2-40B4-BE49-F238E27FC236}">
                <a16:creationId xmlns:a16="http://schemas.microsoft.com/office/drawing/2014/main" id="{0ACB3037-D4BC-F96B-F952-1AD5F438D9AE}"/>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1" name="Google Shape;105;p3">
            <a:extLst>
              <a:ext uri="{FF2B5EF4-FFF2-40B4-BE49-F238E27FC236}">
                <a16:creationId xmlns:a16="http://schemas.microsoft.com/office/drawing/2014/main" id="{6293EACF-CDE6-4009-DC81-C501AAB866FE}"/>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3" name="Picture 12">
            <a:extLst>
              <a:ext uri="{FF2B5EF4-FFF2-40B4-BE49-F238E27FC236}">
                <a16:creationId xmlns:a16="http://schemas.microsoft.com/office/drawing/2014/main" id="{83FDC578-E328-D0FD-9A2E-06E0F63DB1C0}"/>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224566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Other Notes about Labor</a:t>
            </a:r>
            <a:endParaRPr lang="en-US" sz="4000" b="1" dirty="0">
              <a:solidFill>
                <a:schemeClr val="bg1"/>
              </a:solidFill>
            </a:endParaRP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064711" y="771989"/>
            <a:ext cx="6739003" cy="48278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cs typeface="Gill Sans MT"/>
              </a:rPr>
              <a:t>The farm owner is often responsible for performing cleanup activities at the end of the season</a:t>
            </a:r>
          </a:p>
          <a:p>
            <a:pPr marL="800100" lvl="1" indent="-342900" algn="l">
              <a:buClr>
                <a:srgbClr val="00B050"/>
              </a:buClr>
              <a:buSzPct val="120000"/>
              <a:buFont typeface="Arial" panose="020B0604020202020204" pitchFamily="34" charset="0"/>
              <a:buChar char="•"/>
            </a:pPr>
            <a:r>
              <a:rPr lang="en-US" dirty="0"/>
              <a:t>Owner’s hours often not considered a direct cash expense; may be overlooked</a:t>
            </a:r>
          </a:p>
          <a:p>
            <a:pPr marL="800100" lvl="1" indent="-342900" algn="l">
              <a:buClr>
                <a:srgbClr val="00B050"/>
              </a:buClr>
              <a:buSzPct val="120000"/>
              <a:buFont typeface="Arial" panose="020B0604020202020204" pitchFamily="34" charset="0"/>
              <a:buChar char="•"/>
            </a:pPr>
            <a:r>
              <a:rPr lang="en-US" dirty="0"/>
              <a:t>This unpaid labor must be calculated and included in the production costs</a:t>
            </a:r>
            <a:br>
              <a:rPr lang="en-US" dirty="0"/>
            </a:br>
            <a:endParaRPr lang="en-US" dirty="0"/>
          </a:p>
          <a:p>
            <a:pPr marL="342900" indent="-342900" algn="l">
              <a:buClr>
                <a:srgbClr val="FF0000"/>
              </a:buClr>
              <a:buFont typeface="Wingdings" panose="05000000000000000000" pitchFamily="2" charset="2"/>
              <a:buChar char="v"/>
            </a:pPr>
            <a:r>
              <a:rPr lang="en-US" dirty="0">
                <a:cs typeface="Gill Sans MT"/>
              </a:rPr>
              <a:t>Implications for farms employing migrant workers </a:t>
            </a:r>
            <a:endParaRPr lang="en-US" dirty="0"/>
          </a:p>
          <a:p>
            <a:pPr marL="800100" lvl="1" indent="-342900" algn="l">
              <a:buClr>
                <a:srgbClr val="00B050"/>
              </a:buClr>
              <a:buSzPct val="120000"/>
              <a:buFont typeface="Arial" panose="020B0604020202020204" pitchFamily="34" charset="0"/>
              <a:buChar char="•"/>
            </a:pPr>
            <a:r>
              <a:rPr lang="en-US" dirty="0"/>
              <a:t>If labor hours are reduced during end-of-season activities, laborers may transfer to another farm who can employ them for longer hours </a:t>
            </a:r>
          </a:p>
          <a:p>
            <a:pPr marL="800100" lvl="1" indent="-342900" algn="l">
              <a:buClr>
                <a:srgbClr val="FF0000"/>
              </a:buClr>
              <a:buFont typeface="Wingdings" panose="05000000000000000000" pitchFamily="2" charset="2"/>
              <a:buChar char="v"/>
            </a:pPr>
            <a:endParaRPr lang="en-US" dirty="0"/>
          </a:p>
        </p:txBody>
      </p:sp>
      <p:pic>
        <p:nvPicPr>
          <p:cNvPr id="2050" name="Picture 2" descr="Agriculture, farmer, farming, plant, small icon - Download on Iconfinder |  Small icons, Icon, Farmer">
            <a:extLst>
              <a:ext uri="{FF2B5EF4-FFF2-40B4-BE49-F238E27FC236}">
                <a16:creationId xmlns:a16="http://schemas.microsoft.com/office/drawing/2014/main" id="{7218A614-1AF7-40E0-8D18-A5F35A49D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423" y="964299"/>
            <a:ext cx="1515294" cy="1949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working in a farm&#10;&#10;Description automatically generated with medium confidence">
            <a:extLst>
              <a:ext uri="{FF2B5EF4-FFF2-40B4-BE49-F238E27FC236}">
                <a16:creationId xmlns:a16="http://schemas.microsoft.com/office/drawing/2014/main" id="{6146B2A8-4A92-4568-99DC-9E6019F8B8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6878" y="3244593"/>
            <a:ext cx="3230410" cy="1992087"/>
          </a:xfrm>
          <a:prstGeom prst="rect">
            <a:avLst/>
          </a:prstGeom>
          <a:ln>
            <a:solidFill>
              <a:schemeClr val="tx1"/>
            </a:solidFill>
          </a:ln>
        </p:spPr>
      </p:pic>
      <p:cxnSp>
        <p:nvCxnSpPr>
          <p:cNvPr id="2" name="Straight Connector 1">
            <a:extLst>
              <a:ext uri="{FF2B5EF4-FFF2-40B4-BE49-F238E27FC236}">
                <a16:creationId xmlns:a16="http://schemas.microsoft.com/office/drawing/2014/main" id="{0930A4DD-5A8D-C756-6053-AAF3294AD729}"/>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Google Shape;99;p3" descr="Image result for western sare logo">
            <a:extLst>
              <a:ext uri="{FF2B5EF4-FFF2-40B4-BE49-F238E27FC236}">
                <a16:creationId xmlns:a16="http://schemas.microsoft.com/office/drawing/2014/main" id="{37A623D8-D512-060D-AB3E-9FB9E37FE5DA}"/>
              </a:ext>
            </a:extLst>
          </p:cNvPr>
          <p:cNvPicPr preferRelativeResize="0"/>
          <p:nvPr/>
        </p:nvPicPr>
        <p:blipFill rotWithShape="1">
          <a:blip r:embed="rId5">
            <a:alphaModFix/>
          </a:blip>
          <a:srcRect/>
          <a:stretch/>
        </p:blipFill>
        <p:spPr>
          <a:xfrm>
            <a:off x="10865212" y="5821724"/>
            <a:ext cx="897529" cy="812761"/>
          </a:xfrm>
          <a:prstGeom prst="rect">
            <a:avLst/>
          </a:prstGeom>
          <a:noFill/>
          <a:ln>
            <a:noFill/>
          </a:ln>
        </p:spPr>
      </p:pic>
      <p:pic>
        <p:nvPicPr>
          <p:cNvPr id="5" name="Google Shape;100;p3">
            <a:extLst>
              <a:ext uri="{FF2B5EF4-FFF2-40B4-BE49-F238E27FC236}">
                <a16:creationId xmlns:a16="http://schemas.microsoft.com/office/drawing/2014/main" id="{F398122D-7201-ECD6-38EB-A57C0EB7DBFD}"/>
              </a:ext>
            </a:extLst>
          </p:cNvPr>
          <p:cNvPicPr preferRelativeResize="0"/>
          <p:nvPr/>
        </p:nvPicPr>
        <p:blipFill rotWithShape="1">
          <a:blip r:embed="rId6">
            <a:alphaModFix/>
          </a:blip>
          <a:srcRect/>
          <a:stretch/>
        </p:blipFill>
        <p:spPr>
          <a:xfrm>
            <a:off x="8776835" y="5891386"/>
            <a:ext cx="1608540" cy="730954"/>
          </a:xfrm>
          <a:prstGeom prst="rect">
            <a:avLst/>
          </a:prstGeom>
          <a:noFill/>
          <a:ln>
            <a:noFill/>
          </a:ln>
        </p:spPr>
      </p:pic>
      <p:pic>
        <p:nvPicPr>
          <p:cNvPr id="7" name="Google Shape;102;p3">
            <a:extLst>
              <a:ext uri="{FF2B5EF4-FFF2-40B4-BE49-F238E27FC236}">
                <a16:creationId xmlns:a16="http://schemas.microsoft.com/office/drawing/2014/main" id="{55A61EA3-1A8F-9423-816D-A3FE823C9ADD}"/>
              </a:ext>
            </a:extLst>
          </p:cNvPr>
          <p:cNvPicPr preferRelativeResize="0"/>
          <p:nvPr/>
        </p:nvPicPr>
        <p:blipFill rotWithShape="1">
          <a:blip r:embed="rId7">
            <a:alphaModFix/>
          </a:blip>
          <a:srcRect/>
          <a:stretch/>
        </p:blipFill>
        <p:spPr>
          <a:xfrm>
            <a:off x="429259" y="5855813"/>
            <a:ext cx="1094741" cy="744585"/>
          </a:xfrm>
          <a:prstGeom prst="rect">
            <a:avLst/>
          </a:prstGeom>
          <a:noFill/>
          <a:ln>
            <a:noFill/>
          </a:ln>
        </p:spPr>
      </p:pic>
      <p:pic>
        <p:nvPicPr>
          <p:cNvPr id="9" name="Google Shape;103;p3" descr="A qr code for small fruits website">
            <a:extLst>
              <a:ext uri="{FF2B5EF4-FFF2-40B4-BE49-F238E27FC236}">
                <a16:creationId xmlns:a16="http://schemas.microsoft.com/office/drawing/2014/main" id="{36BDB3C6-D327-2A82-5728-745263F1E659}"/>
              </a:ext>
            </a:extLst>
          </p:cNvPr>
          <p:cNvPicPr preferRelativeResize="0"/>
          <p:nvPr/>
        </p:nvPicPr>
        <p:blipFill>
          <a:blip r:embed="rId8">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0" name="Google Shape;105;p3">
            <a:extLst>
              <a:ext uri="{FF2B5EF4-FFF2-40B4-BE49-F238E27FC236}">
                <a16:creationId xmlns:a16="http://schemas.microsoft.com/office/drawing/2014/main" id="{E58CC142-A364-A222-8C4C-35DAD3E68A70}"/>
              </a:ext>
            </a:extLst>
          </p:cNvPr>
          <p:cNvPicPr preferRelativeResize="0"/>
          <p:nvPr/>
        </p:nvPicPr>
        <p:blipFill rotWithShape="1">
          <a:blip r:embed="rId9">
            <a:alphaModFix/>
          </a:blip>
          <a:srcRect l="27277" t="39333" r="22889" b="41792"/>
          <a:stretch/>
        </p:blipFill>
        <p:spPr>
          <a:xfrm>
            <a:off x="4756093" y="5875221"/>
            <a:ext cx="3540905" cy="787670"/>
          </a:xfrm>
          <a:prstGeom prst="rect">
            <a:avLst/>
          </a:prstGeom>
          <a:noFill/>
          <a:ln>
            <a:noFill/>
          </a:ln>
        </p:spPr>
      </p:pic>
      <p:pic>
        <p:nvPicPr>
          <p:cNvPr id="11" name="Picture 10">
            <a:extLst>
              <a:ext uri="{FF2B5EF4-FFF2-40B4-BE49-F238E27FC236}">
                <a16:creationId xmlns:a16="http://schemas.microsoft.com/office/drawing/2014/main" id="{541A7C3F-AF5F-D002-9CCE-850C9953CD84}"/>
              </a:ext>
            </a:extLst>
          </p:cNvPr>
          <p:cNvPicPr>
            <a:picLocks noChangeAspect="1"/>
          </p:cNvPicPr>
          <p:nvPr/>
        </p:nvPicPr>
        <p:blipFill>
          <a:blip r:embed="rId10"/>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176816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1999" cy="679506"/>
          </a:xfrm>
          <a:solidFill>
            <a:srgbClr val="C00000"/>
          </a:solidFill>
        </p:spPr>
        <p:txBody>
          <a:bodyPr>
            <a:noAutofit/>
          </a:bodyPr>
          <a:lstStyle/>
          <a:p>
            <a:r>
              <a:rPr lang="en-US" sz="3600" b="1" dirty="0">
                <a:solidFill>
                  <a:schemeClr val="bg1"/>
                </a:solidFill>
              </a:rPr>
              <a:t>Tool - Mulch Calculator  </a:t>
            </a:r>
          </a:p>
        </p:txBody>
      </p:sp>
      <p:sp>
        <p:nvSpPr>
          <p:cNvPr id="15" name="TextBox 14">
            <a:extLst>
              <a:ext uri="{FF2B5EF4-FFF2-40B4-BE49-F238E27FC236}">
                <a16:creationId xmlns:a16="http://schemas.microsoft.com/office/drawing/2014/main" id="{EAD04920-3B22-442D-8CE1-0FB555895CD0}"/>
              </a:ext>
            </a:extLst>
          </p:cNvPr>
          <p:cNvSpPr txBox="1"/>
          <p:nvPr/>
        </p:nvSpPr>
        <p:spPr>
          <a:xfrm>
            <a:off x="9072469" y="4387427"/>
            <a:ext cx="2029767" cy="338554"/>
          </a:xfrm>
          <a:prstGeom prst="rect">
            <a:avLst/>
          </a:prstGeom>
          <a:noFill/>
        </p:spPr>
        <p:txBody>
          <a:bodyPr wrap="square" rtlCol="0">
            <a:spAutoFit/>
          </a:bodyPr>
          <a:lstStyle/>
          <a:p>
            <a:r>
              <a:rPr lang="en-US" sz="1600" dirty="0">
                <a:solidFill>
                  <a:schemeClr val="accent1"/>
                </a:solidFill>
                <a:cs typeface="Arial" panose="020B0604020202020204" pitchFamily="34" charset="0"/>
              </a:rPr>
              <a:t>Chen et al., 2018</a:t>
            </a:r>
          </a:p>
        </p:txBody>
      </p:sp>
      <p:sp>
        <p:nvSpPr>
          <p:cNvPr id="16" name="TextBox 15">
            <a:extLst>
              <a:ext uri="{FF2B5EF4-FFF2-40B4-BE49-F238E27FC236}">
                <a16:creationId xmlns:a16="http://schemas.microsoft.com/office/drawing/2014/main" id="{81C8B2E5-34D8-4DE6-82A0-2D9D21AD6042}"/>
              </a:ext>
            </a:extLst>
          </p:cNvPr>
          <p:cNvSpPr txBox="1"/>
          <p:nvPr/>
        </p:nvSpPr>
        <p:spPr>
          <a:xfrm>
            <a:off x="1800446" y="3182780"/>
            <a:ext cx="157059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Image: D. Low, 2014</a:t>
            </a: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089764" y="1127759"/>
            <a:ext cx="7503091" cy="41165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t>Interactive “Mulch Calculator” assists farmers to determine the quantity of much needed and provides cost comparison to PE mulch</a:t>
            </a:r>
          </a:p>
          <a:p>
            <a:pPr marL="342900" indent="-342900" algn="l">
              <a:buClr>
                <a:srgbClr val="FF0000"/>
              </a:buClr>
              <a:buFont typeface="Wingdings" panose="05000000000000000000" pitchFamily="2" charset="2"/>
              <a:buChar char="v"/>
            </a:pPr>
            <a:r>
              <a:rPr lang="en-US" dirty="0"/>
              <a:t>Available (for free) – see Resources</a:t>
            </a:r>
          </a:p>
          <a:p>
            <a:pPr marL="342900" indent="-342900" algn="l">
              <a:buClr>
                <a:srgbClr val="FF0000"/>
              </a:buClr>
              <a:buFont typeface="Wingdings" panose="05000000000000000000" pitchFamily="2" charset="2"/>
              <a:buChar char="v"/>
            </a:pPr>
            <a:r>
              <a:rPr lang="en-US" dirty="0"/>
              <a:t>Two components:</a:t>
            </a:r>
          </a:p>
          <a:p>
            <a:pPr marL="914400" lvl="1" indent="-457200" algn="l">
              <a:buClr>
                <a:srgbClr val="00B050"/>
              </a:buClr>
              <a:buFont typeface="+mj-lt"/>
              <a:buAutoNum type="arabicPeriod"/>
            </a:pPr>
            <a:r>
              <a:rPr lang="en-US" dirty="0"/>
              <a:t>Requirement Calculator - how many rolls of mulch (per acre or per hectare) need to be purchased based on roll length and spacing between bed centers</a:t>
            </a:r>
          </a:p>
          <a:p>
            <a:pPr marL="914400" lvl="1" indent="-457200" algn="l">
              <a:buClr>
                <a:srgbClr val="00B050"/>
              </a:buClr>
              <a:buFont typeface="+mj-lt"/>
              <a:buAutoNum type="arabicPeriod"/>
            </a:pPr>
            <a:r>
              <a:rPr lang="en-US" dirty="0"/>
              <a:t>Cost Calculator – machinery cost, material cost, as well as the cost of labor to install the mulch, costs associated with clean-up activities </a:t>
            </a:r>
          </a:p>
          <a:p>
            <a:pPr marL="800100" lvl="1" indent="-342900" algn="l">
              <a:buClr>
                <a:srgbClr val="FF0000"/>
              </a:buClr>
              <a:buFont typeface="Wingdings" panose="05000000000000000000" pitchFamily="2" charset="2"/>
              <a:buChar char="v"/>
            </a:pPr>
            <a:endParaRPr lang="en-US" dirty="0"/>
          </a:p>
          <a:p>
            <a:pPr lvl="1" algn="l">
              <a:buClr>
                <a:srgbClr val="FF0000"/>
              </a:buClr>
            </a:pPr>
            <a:endParaRPr lang="en-US" dirty="0"/>
          </a:p>
          <a:p>
            <a:pPr algn="l">
              <a:buClr>
                <a:srgbClr val="FF0000"/>
              </a:buClr>
            </a:pPr>
            <a:endParaRPr lang="en-US" dirty="0"/>
          </a:p>
        </p:txBody>
      </p:sp>
      <p:pic>
        <p:nvPicPr>
          <p:cNvPr id="4" name="Picture 3">
            <a:extLst>
              <a:ext uri="{FF2B5EF4-FFF2-40B4-BE49-F238E27FC236}">
                <a16:creationId xmlns:a16="http://schemas.microsoft.com/office/drawing/2014/main" id="{B0E5E761-8F80-4050-A8F8-AEBB81E9B12C}"/>
              </a:ext>
            </a:extLst>
          </p:cNvPr>
          <p:cNvPicPr>
            <a:picLocks noChangeAspect="1"/>
          </p:cNvPicPr>
          <p:nvPr/>
        </p:nvPicPr>
        <p:blipFill rotWithShape="1">
          <a:blip r:embed="rId2"/>
          <a:srcRect l="18812" r="20258"/>
          <a:stretch/>
        </p:blipFill>
        <p:spPr>
          <a:xfrm>
            <a:off x="8768863" y="1047323"/>
            <a:ext cx="1909062" cy="3133177"/>
          </a:xfrm>
          <a:prstGeom prst="rect">
            <a:avLst/>
          </a:prstGeom>
        </p:spPr>
      </p:pic>
      <p:cxnSp>
        <p:nvCxnSpPr>
          <p:cNvPr id="2" name="Straight Connector 1">
            <a:extLst>
              <a:ext uri="{FF2B5EF4-FFF2-40B4-BE49-F238E27FC236}">
                <a16:creationId xmlns:a16="http://schemas.microsoft.com/office/drawing/2014/main" id="{A7BC468B-A001-2671-9870-E62EF31C0571}"/>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oogle Shape;99;p3" descr="Image result for western sare logo">
            <a:extLst>
              <a:ext uri="{FF2B5EF4-FFF2-40B4-BE49-F238E27FC236}">
                <a16:creationId xmlns:a16="http://schemas.microsoft.com/office/drawing/2014/main" id="{37AE4EE0-D200-DCAC-7E5B-4015E002E642}"/>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E8199021-12F7-09A3-20C4-88F7643E63F3}"/>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8" name="Google Shape;102;p3">
            <a:extLst>
              <a:ext uri="{FF2B5EF4-FFF2-40B4-BE49-F238E27FC236}">
                <a16:creationId xmlns:a16="http://schemas.microsoft.com/office/drawing/2014/main" id="{1B32D285-A83C-E023-B4C8-9A1EC173C0A0}"/>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9" name="Google Shape;103;p3" descr="A qr code for small fruits website">
            <a:extLst>
              <a:ext uri="{FF2B5EF4-FFF2-40B4-BE49-F238E27FC236}">
                <a16:creationId xmlns:a16="http://schemas.microsoft.com/office/drawing/2014/main" id="{9C2A92FE-27D8-4687-36A3-CD25CE3031EB}"/>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0" name="Google Shape;105;p3">
            <a:extLst>
              <a:ext uri="{FF2B5EF4-FFF2-40B4-BE49-F238E27FC236}">
                <a16:creationId xmlns:a16="http://schemas.microsoft.com/office/drawing/2014/main" id="{42E76A36-1F3F-8367-2B5F-A04CCDEC44B3}"/>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1" name="Picture 10">
            <a:extLst>
              <a:ext uri="{FF2B5EF4-FFF2-40B4-BE49-F238E27FC236}">
                <a16:creationId xmlns:a16="http://schemas.microsoft.com/office/drawing/2014/main" id="{A1BD0F55-53F8-836B-5FE2-B1FB48B1BA32}"/>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172972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sz="3600" b="1" dirty="0">
                <a:solidFill>
                  <a:schemeClr val="bg1"/>
                </a:solidFill>
              </a:rPr>
              <a:t>Tool - Mulch Calculator Assumptions </a:t>
            </a:r>
          </a:p>
        </p:txBody>
      </p:sp>
      <p:sp>
        <p:nvSpPr>
          <p:cNvPr id="16" name="TextBox 15">
            <a:extLst>
              <a:ext uri="{FF2B5EF4-FFF2-40B4-BE49-F238E27FC236}">
                <a16:creationId xmlns:a16="http://schemas.microsoft.com/office/drawing/2014/main" id="{81C8B2E5-34D8-4DE6-82A0-2D9D21AD6042}"/>
              </a:ext>
            </a:extLst>
          </p:cNvPr>
          <p:cNvSpPr txBox="1"/>
          <p:nvPr/>
        </p:nvSpPr>
        <p:spPr>
          <a:xfrm>
            <a:off x="1800446" y="3182780"/>
            <a:ext cx="157059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Image: D. Low, 2014</a:t>
            </a: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077238" y="1213029"/>
            <a:ext cx="6666805" cy="25393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ts val="2040"/>
              </a:lnSpc>
              <a:buClr>
                <a:srgbClr val="00B050"/>
              </a:buClr>
              <a:buFont typeface="+mj-lt"/>
              <a:buAutoNum type="arabicPeriod"/>
            </a:pPr>
            <a:r>
              <a:rPr lang="en-US" sz="2200" dirty="0"/>
              <a:t>Required machinery and number of person-hours to install PE mulch and BDM are the same</a:t>
            </a:r>
          </a:p>
          <a:p>
            <a:pPr marL="457200" indent="-457200" algn="l">
              <a:lnSpc>
                <a:spcPts val="2040"/>
              </a:lnSpc>
              <a:buClr>
                <a:srgbClr val="00B050"/>
              </a:buClr>
              <a:buFont typeface="+mj-lt"/>
              <a:buAutoNum type="arabicPeriod"/>
            </a:pPr>
            <a:r>
              <a:rPr lang="en-US" sz="2200" dirty="0"/>
              <a:t>In Cost Calculator example, PE mulch removal is by hand (machinery cost would need to be added)</a:t>
            </a:r>
          </a:p>
          <a:p>
            <a:pPr marL="457200" indent="-457200" algn="l">
              <a:lnSpc>
                <a:spcPts val="2040"/>
              </a:lnSpc>
              <a:buClr>
                <a:srgbClr val="00B050"/>
              </a:buClr>
              <a:buFont typeface="+mj-lt"/>
              <a:buAutoNum type="arabicPeriod"/>
            </a:pPr>
            <a:r>
              <a:rPr lang="en-US" sz="2200" dirty="0"/>
              <a:t>Drip tape is removed simultaneously with PE mulch and 1.5 hours per acre is used for cost of removing drip tape before BDM is tilled into soil (this number can be adjusted as needed)</a:t>
            </a:r>
          </a:p>
        </p:txBody>
      </p:sp>
      <p:pic>
        <p:nvPicPr>
          <p:cNvPr id="2" name="Picture 1">
            <a:extLst>
              <a:ext uri="{FF2B5EF4-FFF2-40B4-BE49-F238E27FC236}">
                <a16:creationId xmlns:a16="http://schemas.microsoft.com/office/drawing/2014/main" id="{8E1F3F3A-0BC3-4171-9924-9F827AE0990B}"/>
              </a:ext>
            </a:extLst>
          </p:cNvPr>
          <p:cNvPicPr>
            <a:picLocks noChangeAspect="1"/>
          </p:cNvPicPr>
          <p:nvPr/>
        </p:nvPicPr>
        <p:blipFill>
          <a:blip r:embed="rId2"/>
          <a:stretch>
            <a:fillRect/>
          </a:stretch>
        </p:blipFill>
        <p:spPr>
          <a:xfrm>
            <a:off x="8467251" y="1099563"/>
            <a:ext cx="2547257" cy="2547257"/>
          </a:xfrm>
          <a:prstGeom prst="rect">
            <a:avLst/>
          </a:prstGeom>
        </p:spPr>
      </p:pic>
      <p:sp>
        <p:nvSpPr>
          <p:cNvPr id="14" name="Subtitle 2">
            <a:extLst>
              <a:ext uri="{FF2B5EF4-FFF2-40B4-BE49-F238E27FC236}">
                <a16:creationId xmlns:a16="http://schemas.microsoft.com/office/drawing/2014/main" id="{9F7D8FBB-4DF9-41DF-AB8D-3219F23E8F58}"/>
              </a:ext>
            </a:extLst>
          </p:cNvPr>
          <p:cNvSpPr txBox="1">
            <a:spLocks/>
          </p:cNvSpPr>
          <p:nvPr/>
        </p:nvSpPr>
        <p:spPr>
          <a:xfrm>
            <a:off x="1066800" y="3646820"/>
            <a:ext cx="10058400" cy="1897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ts val="2040"/>
              </a:lnSpc>
              <a:buClr>
                <a:srgbClr val="00B050"/>
              </a:buClr>
              <a:buFont typeface="+mj-lt"/>
              <a:buAutoNum type="arabicPeriod" startAt="4"/>
            </a:pPr>
            <a:r>
              <a:rPr lang="en-US" sz="2200" dirty="0"/>
              <a:t>PE mulch is disposed in landfill for fee, while BDM is tilled into soil (thereby eliminating removal and disposal costs)</a:t>
            </a:r>
          </a:p>
          <a:p>
            <a:pPr marL="457200" indent="-457200" algn="l">
              <a:lnSpc>
                <a:spcPts val="2040"/>
              </a:lnSpc>
              <a:buClr>
                <a:srgbClr val="00B050"/>
              </a:buClr>
              <a:buFont typeface="+mj-lt"/>
              <a:buAutoNum type="arabicPeriod" startAt="4"/>
            </a:pPr>
            <a:r>
              <a:rPr lang="en-US" sz="2200" dirty="0"/>
              <a:t>Usually takes 3 hours per acre to till BDM into soil based on field study in WA, but largely depends on type of equipment used (this number can be modified if needed)</a:t>
            </a:r>
          </a:p>
          <a:p>
            <a:pPr lvl="1" algn="l">
              <a:lnSpc>
                <a:spcPts val="2040"/>
              </a:lnSpc>
              <a:buClr>
                <a:srgbClr val="FF0000"/>
              </a:buClr>
            </a:pPr>
            <a:endParaRPr lang="en-US" dirty="0"/>
          </a:p>
        </p:txBody>
      </p:sp>
      <p:cxnSp>
        <p:nvCxnSpPr>
          <p:cNvPr id="4" name="Straight Connector 3">
            <a:extLst>
              <a:ext uri="{FF2B5EF4-FFF2-40B4-BE49-F238E27FC236}">
                <a16:creationId xmlns:a16="http://schemas.microsoft.com/office/drawing/2014/main" id="{8A737D68-D1D0-A3AB-9F1C-C0B09D5E1833}"/>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oogle Shape;99;p3" descr="Image result for western sare logo">
            <a:extLst>
              <a:ext uri="{FF2B5EF4-FFF2-40B4-BE49-F238E27FC236}">
                <a16:creationId xmlns:a16="http://schemas.microsoft.com/office/drawing/2014/main" id="{24530264-8AD7-CB4D-4DB2-D7B799B771B5}"/>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AC25A7D4-65A0-2F0E-1213-75CE4C73BFF1}"/>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8" name="Google Shape;102;p3">
            <a:extLst>
              <a:ext uri="{FF2B5EF4-FFF2-40B4-BE49-F238E27FC236}">
                <a16:creationId xmlns:a16="http://schemas.microsoft.com/office/drawing/2014/main" id="{4C74ADDE-51A8-D068-2D2B-8880D9779961}"/>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9" name="Google Shape;103;p3" descr="A qr code for small fruits website">
            <a:extLst>
              <a:ext uri="{FF2B5EF4-FFF2-40B4-BE49-F238E27FC236}">
                <a16:creationId xmlns:a16="http://schemas.microsoft.com/office/drawing/2014/main" id="{5FAE74E8-786A-E729-569A-E810D0803A8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0" name="Google Shape;105;p3">
            <a:extLst>
              <a:ext uri="{FF2B5EF4-FFF2-40B4-BE49-F238E27FC236}">
                <a16:creationId xmlns:a16="http://schemas.microsoft.com/office/drawing/2014/main" id="{CED24FC8-D22E-31B5-FC09-8F078BCF9A2E}"/>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1" name="Picture 10">
            <a:extLst>
              <a:ext uri="{FF2B5EF4-FFF2-40B4-BE49-F238E27FC236}">
                <a16:creationId xmlns:a16="http://schemas.microsoft.com/office/drawing/2014/main" id="{040F654B-C74B-D837-DB32-D661B7FB04C6}"/>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291749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sz="3600" b="1" dirty="0">
                <a:solidFill>
                  <a:schemeClr val="bg1"/>
                </a:solidFill>
                <a:cs typeface="Gill Sans MT"/>
              </a:rPr>
              <a:t>Key Takeaways</a:t>
            </a:r>
            <a:endParaRPr lang="en-US" sz="3600" b="1" dirty="0">
              <a:solidFill>
                <a:schemeClr val="bg1"/>
              </a:solidFill>
            </a:endParaRPr>
          </a:p>
        </p:txBody>
      </p:sp>
      <p:sp>
        <p:nvSpPr>
          <p:cNvPr id="2" name="Rectangle 1">
            <a:extLst>
              <a:ext uri="{FF2B5EF4-FFF2-40B4-BE49-F238E27FC236}">
                <a16:creationId xmlns:a16="http://schemas.microsoft.com/office/drawing/2014/main" id="{5F11D2E0-6E0C-4C81-8D3E-26A1BB2931A9}"/>
              </a:ext>
            </a:extLst>
          </p:cNvPr>
          <p:cNvSpPr/>
          <p:nvPr/>
        </p:nvSpPr>
        <p:spPr>
          <a:xfrm>
            <a:off x="1077238" y="778575"/>
            <a:ext cx="10060488" cy="4770537"/>
          </a:xfrm>
          <a:prstGeom prst="rect">
            <a:avLst/>
          </a:prstGeom>
        </p:spPr>
        <p:txBody>
          <a:bodyPr wrap="square">
            <a:spAutoFit/>
          </a:bodyPr>
          <a:lstStyle/>
          <a:p>
            <a:pPr marL="342900" indent="-342900">
              <a:buClr>
                <a:srgbClr val="FF0000"/>
              </a:buClr>
              <a:buSzPct val="140000"/>
              <a:buFont typeface="Wingdings" panose="05000000000000000000" pitchFamily="2" charset="2"/>
              <a:buChar char="v"/>
            </a:pPr>
            <a:r>
              <a:rPr lang="en-US" sz="2200" dirty="0"/>
              <a:t>Clear benefits of BDM: </a:t>
            </a:r>
            <a:r>
              <a:rPr lang="en-US" sz="2200" b="1" dirty="0"/>
              <a:t>elimination of removal and disposal costs associated with PE mulch</a:t>
            </a:r>
            <a:r>
              <a:rPr lang="en-US" sz="2200" dirty="0"/>
              <a:t>  </a:t>
            </a:r>
          </a:p>
          <a:p>
            <a:pPr marL="342900" indent="-342900">
              <a:buClr>
                <a:srgbClr val="FF0000"/>
              </a:buClr>
              <a:buSzPct val="140000"/>
              <a:buFont typeface="Wingdings" panose="05000000000000000000" pitchFamily="2" charset="2"/>
              <a:buChar char="v"/>
            </a:pPr>
            <a:r>
              <a:rPr lang="en-US" sz="2200" dirty="0"/>
              <a:t>BDM is potentially a more profitable alternative than PE mulch given one or a combination of the following: </a:t>
            </a:r>
          </a:p>
          <a:p>
            <a:pPr marL="800100" lvl="1" indent="-342900">
              <a:buClr>
                <a:srgbClr val="00B050"/>
              </a:buClr>
              <a:buFont typeface="Arial" panose="020B0604020202020204" pitchFamily="34" charset="0"/>
              <a:buChar char="•"/>
            </a:pPr>
            <a:r>
              <a:rPr lang="en-US" sz="2000" dirty="0"/>
              <a:t>Low to moderate material cost of BDM,</a:t>
            </a:r>
          </a:p>
          <a:p>
            <a:pPr marL="800100" lvl="1" indent="-342900">
              <a:buClr>
                <a:srgbClr val="00B050"/>
              </a:buClr>
              <a:buFont typeface="Arial" panose="020B0604020202020204" pitchFamily="34" charset="0"/>
              <a:buChar char="•"/>
            </a:pPr>
            <a:r>
              <a:rPr lang="en-US" sz="2000" dirty="0"/>
              <a:t>High labor requirement to remove and dispose PE mulch, and</a:t>
            </a:r>
          </a:p>
          <a:p>
            <a:pPr marL="800100" lvl="1" indent="-342900">
              <a:buClr>
                <a:srgbClr val="00B050"/>
              </a:buClr>
              <a:buFont typeface="Arial" panose="020B0604020202020204" pitchFamily="34" charset="0"/>
              <a:buChar char="•"/>
            </a:pPr>
            <a:r>
              <a:rPr lang="en-US" sz="2000" dirty="0"/>
              <a:t>High farm labor rates</a:t>
            </a:r>
          </a:p>
          <a:p>
            <a:pPr marL="342900" indent="-342900">
              <a:buClr>
                <a:srgbClr val="FF0000"/>
              </a:buClr>
              <a:buSzPct val="140000"/>
              <a:buFont typeface="Wingdings" panose="05000000000000000000" pitchFamily="2" charset="2"/>
              <a:buChar char="v"/>
            </a:pPr>
            <a:r>
              <a:rPr lang="en-US" sz="2200" dirty="0"/>
              <a:t>Critical factors to assess the economic feasibility of BDM:</a:t>
            </a:r>
          </a:p>
          <a:p>
            <a:pPr marL="800100" lvl="1" indent="-342900">
              <a:buClr>
                <a:srgbClr val="00B050"/>
              </a:buClr>
              <a:buFont typeface="Arial" panose="020B0604020202020204" pitchFamily="34" charset="0"/>
              <a:buChar char="•"/>
            </a:pPr>
            <a:r>
              <a:rPr lang="en-US" sz="2000" dirty="0"/>
              <a:t>Costs – material and labor</a:t>
            </a:r>
            <a:r>
              <a:rPr lang="en-US" sz="2200" dirty="0"/>
              <a:t> </a:t>
            </a:r>
          </a:p>
          <a:p>
            <a:pPr marL="801688" lvl="1">
              <a:buClr>
                <a:srgbClr val="00B050"/>
              </a:buClr>
            </a:pPr>
            <a:r>
              <a:rPr lang="en-US" i="1" dirty="0">
                <a:solidFill>
                  <a:srgbClr val="0070C0"/>
                </a:solidFill>
                <a:sym typeface="Wingdings" panose="05000000000000000000" pitchFamily="2" charset="2"/>
              </a:rPr>
              <a:t>If growers focus only on costs, they will be unable to take advantage of opportunities or benefits that can improve their net profit. So must also consider:</a:t>
            </a:r>
            <a:endParaRPr lang="en-US" i="1" dirty="0">
              <a:solidFill>
                <a:srgbClr val="0070C0"/>
              </a:solidFill>
            </a:endParaRPr>
          </a:p>
          <a:p>
            <a:pPr marL="800100" lvl="1" indent="-342900">
              <a:buClr>
                <a:srgbClr val="00B050"/>
              </a:buClr>
              <a:buFont typeface="Arial" panose="020B0604020202020204" pitchFamily="34" charset="0"/>
              <a:buChar char="•"/>
            </a:pPr>
            <a:r>
              <a:rPr lang="en-US" sz="2000" dirty="0"/>
              <a:t>Benefits – cost savings, etc.</a:t>
            </a:r>
          </a:p>
          <a:p>
            <a:pPr marL="800100" lvl="1" indent="-342900">
              <a:buClr>
                <a:srgbClr val="00B050"/>
              </a:buClr>
              <a:buFont typeface="Arial" panose="020B0604020202020204" pitchFamily="34" charset="0"/>
              <a:buChar char="•"/>
            </a:pPr>
            <a:r>
              <a:rPr lang="en-US" sz="2000" b="1" dirty="0"/>
              <a:t>Positive Net Profit – most important to stay in business; compare with net profit when using PE mulch</a:t>
            </a:r>
            <a:br>
              <a:rPr lang="en-US" sz="2000" dirty="0"/>
            </a:br>
            <a:r>
              <a:rPr lang="en-US" sz="800" dirty="0"/>
              <a:t>  </a:t>
            </a:r>
          </a:p>
          <a:p>
            <a:pPr>
              <a:buClr>
                <a:srgbClr val="C00000"/>
              </a:buClr>
            </a:pPr>
            <a:r>
              <a:rPr lang="en-US" sz="800" dirty="0"/>
              <a:t> </a:t>
            </a:r>
          </a:p>
        </p:txBody>
      </p:sp>
      <p:cxnSp>
        <p:nvCxnSpPr>
          <p:cNvPr id="4" name="Straight Connector 3">
            <a:extLst>
              <a:ext uri="{FF2B5EF4-FFF2-40B4-BE49-F238E27FC236}">
                <a16:creationId xmlns:a16="http://schemas.microsoft.com/office/drawing/2014/main" id="{B6A6DE34-04BF-1C1E-CE82-52280A5705BF}"/>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oogle Shape;99;p3" descr="Image result for western sare logo">
            <a:extLst>
              <a:ext uri="{FF2B5EF4-FFF2-40B4-BE49-F238E27FC236}">
                <a16:creationId xmlns:a16="http://schemas.microsoft.com/office/drawing/2014/main" id="{625955F2-B7FF-02A5-AADF-5D75B96F6C16}"/>
              </a:ext>
            </a:extLst>
          </p:cNvPr>
          <p:cNvPicPr preferRelativeResize="0"/>
          <p:nvPr/>
        </p:nvPicPr>
        <p:blipFill rotWithShape="1">
          <a:blip r:embed="rId2">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774A9921-8382-A4B3-2BC6-A97315527AC8}"/>
              </a:ext>
            </a:extLst>
          </p:cNvPr>
          <p:cNvPicPr preferRelativeResize="0"/>
          <p:nvPr/>
        </p:nvPicPr>
        <p:blipFill rotWithShape="1">
          <a:blip r:embed="rId3">
            <a:alphaModFix/>
          </a:blip>
          <a:srcRect/>
          <a:stretch/>
        </p:blipFill>
        <p:spPr>
          <a:xfrm>
            <a:off x="8776835" y="5891386"/>
            <a:ext cx="1608540" cy="730954"/>
          </a:xfrm>
          <a:prstGeom prst="rect">
            <a:avLst/>
          </a:prstGeom>
          <a:noFill/>
          <a:ln>
            <a:noFill/>
          </a:ln>
        </p:spPr>
      </p:pic>
      <p:pic>
        <p:nvPicPr>
          <p:cNvPr id="8" name="Google Shape;102;p3">
            <a:extLst>
              <a:ext uri="{FF2B5EF4-FFF2-40B4-BE49-F238E27FC236}">
                <a16:creationId xmlns:a16="http://schemas.microsoft.com/office/drawing/2014/main" id="{CFE4E2F4-58D8-030B-4526-8DAE027D062D}"/>
              </a:ext>
            </a:extLst>
          </p:cNvPr>
          <p:cNvPicPr preferRelativeResize="0"/>
          <p:nvPr/>
        </p:nvPicPr>
        <p:blipFill rotWithShape="1">
          <a:blip r:embed="rId4">
            <a:alphaModFix/>
          </a:blip>
          <a:srcRect/>
          <a:stretch/>
        </p:blipFill>
        <p:spPr>
          <a:xfrm>
            <a:off x="429259" y="5855813"/>
            <a:ext cx="1094741" cy="744585"/>
          </a:xfrm>
          <a:prstGeom prst="rect">
            <a:avLst/>
          </a:prstGeom>
          <a:noFill/>
          <a:ln>
            <a:noFill/>
          </a:ln>
        </p:spPr>
      </p:pic>
      <p:pic>
        <p:nvPicPr>
          <p:cNvPr id="9" name="Google Shape;103;p3" descr="A qr code for small fruits website">
            <a:extLst>
              <a:ext uri="{FF2B5EF4-FFF2-40B4-BE49-F238E27FC236}">
                <a16:creationId xmlns:a16="http://schemas.microsoft.com/office/drawing/2014/main" id="{938FAE12-64FE-518E-72C4-085F16C8648D}"/>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0" name="Google Shape;105;p3">
            <a:extLst>
              <a:ext uri="{FF2B5EF4-FFF2-40B4-BE49-F238E27FC236}">
                <a16:creationId xmlns:a16="http://schemas.microsoft.com/office/drawing/2014/main" id="{B6B985CC-DC1D-0DDC-E4A6-BD6BC394E938}"/>
              </a:ext>
            </a:extLst>
          </p:cNvPr>
          <p:cNvPicPr preferRelativeResize="0"/>
          <p:nvPr/>
        </p:nvPicPr>
        <p:blipFill rotWithShape="1">
          <a:blip r:embed="rId6">
            <a:alphaModFix/>
          </a:blip>
          <a:srcRect l="27277" t="39333" r="22889" b="41792"/>
          <a:stretch/>
        </p:blipFill>
        <p:spPr>
          <a:xfrm>
            <a:off x="4756093" y="5875221"/>
            <a:ext cx="3540905" cy="787670"/>
          </a:xfrm>
          <a:prstGeom prst="rect">
            <a:avLst/>
          </a:prstGeom>
          <a:noFill/>
          <a:ln>
            <a:noFill/>
          </a:ln>
        </p:spPr>
      </p:pic>
      <p:pic>
        <p:nvPicPr>
          <p:cNvPr id="11" name="Picture 10">
            <a:extLst>
              <a:ext uri="{FF2B5EF4-FFF2-40B4-BE49-F238E27FC236}">
                <a16:creationId xmlns:a16="http://schemas.microsoft.com/office/drawing/2014/main" id="{C380A176-7EEE-0D92-49DC-F74E6CF17AE1}"/>
              </a:ext>
            </a:extLst>
          </p:cNvPr>
          <p:cNvPicPr>
            <a:picLocks noChangeAspect="1"/>
          </p:cNvPicPr>
          <p:nvPr/>
        </p:nvPicPr>
        <p:blipFill>
          <a:blip r:embed="rId7"/>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258599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sp>
        <p:nvSpPr>
          <p:cNvPr id="2" name="Rectangle 1">
            <a:extLst>
              <a:ext uri="{FF2B5EF4-FFF2-40B4-BE49-F238E27FC236}">
                <a16:creationId xmlns:a16="http://schemas.microsoft.com/office/drawing/2014/main" id="{CB24C838-974A-47A8-963B-A0BCF97F7C2B}"/>
              </a:ext>
            </a:extLst>
          </p:cNvPr>
          <p:cNvSpPr/>
          <p:nvPr/>
        </p:nvSpPr>
        <p:spPr>
          <a:xfrm>
            <a:off x="1089764" y="827339"/>
            <a:ext cx="10058400" cy="3631763"/>
          </a:xfrm>
          <a:prstGeom prst="rect">
            <a:avLst/>
          </a:prstGeom>
        </p:spPr>
        <p:txBody>
          <a:bodyPr wrap="square">
            <a:spAutoFit/>
          </a:bodyPr>
          <a:lstStyle/>
          <a:p>
            <a:pPr marL="342900" indent="-342900">
              <a:buClr>
                <a:srgbClr val="FF0000"/>
              </a:buClr>
              <a:buSzPct val="120000"/>
              <a:buFont typeface="Wingdings" panose="05000000000000000000" pitchFamily="2" charset="2"/>
              <a:buChar char="v"/>
            </a:pPr>
            <a:r>
              <a:rPr lang="en-US" sz="2000" dirty="0">
                <a:solidFill>
                  <a:srgbClr val="000000"/>
                </a:solidFill>
              </a:rPr>
              <a:t>Adverse effect wage rate – 2024 </a:t>
            </a:r>
          </a:p>
          <a:p>
            <a:pPr marL="800100" indent="-342900">
              <a:buClr>
                <a:srgbClr val="00B050"/>
              </a:buClr>
              <a:buSzPct val="120000"/>
              <a:buFont typeface="Arial" panose="020B0604020202020204" pitchFamily="34" charset="0"/>
              <a:buChar char="•"/>
            </a:pPr>
            <a:r>
              <a:rPr lang="en-US" dirty="0">
                <a:solidFill>
                  <a:srgbClr val="000000"/>
                </a:solidFill>
                <a:hlinkClick r:id="rId3"/>
              </a:rPr>
              <a:t>https://flag.dol.gov/wage-data/adverse-effect-wage-rates</a:t>
            </a:r>
            <a:r>
              <a:rPr lang="en-US" sz="2000" dirty="0">
                <a:solidFill>
                  <a:srgbClr val="000000"/>
                </a:solidFill>
              </a:rPr>
              <a:t> </a:t>
            </a:r>
          </a:p>
          <a:p>
            <a:pPr marL="342900" indent="-342900">
              <a:buClr>
                <a:srgbClr val="FF0000"/>
              </a:buClr>
              <a:buSzPct val="120000"/>
              <a:buFont typeface="Wingdings" panose="05000000000000000000" pitchFamily="2" charset="2"/>
              <a:buChar char="v"/>
            </a:pPr>
            <a:r>
              <a:rPr lang="en-US" sz="2000" dirty="0">
                <a:solidFill>
                  <a:srgbClr val="000000"/>
                </a:solidFill>
              </a:rPr>
              <a:t>Municipal Solid Waste Landfill Tipping Fee</a:t>
            </a:r>
          </a:p>
          <a:p>
            <a:pPr marL="800100" indent="-342900">
              <a:buClr>
                <a:srgbClr val="00B050"/>
              </a:buClr>
              <a:buSzPct val="120000"/>
              <a:buFont typeface="Arial" panose="020B0604020202020204" pitchFamily="34" charset="0"/>
              <a:buChar char="•"/>
            </a:pPr>
            <a:r>
              <a:rPr lang="en-US" sz="2000" dirty="0">
                <a:solidFill>
                  <a:srgbClr val="000000"/>
                </a:solidFill>
              </a:rPr>
              <a:t>Environmental Research and Education Foundation. 2023. Analysis of MSW Landfill Tipping Fees – 2022.</a:t>
            </a:r>
          </a:p>
          <a:p>
            <a:pPr marL="800100" indent="-342900">
              <a:buClr>
                <a:srgbClr val="00B050"/>
              </a:buClr>
              <a:buSzPct val="120000"/>
              <a:buFont typeface="Arial" panose="020B0604020202020204" pitchFamily="34" charset="0"/>
              <a:buChar char="•"/>
            </a:pPr>
            <a:r>
              <a:rPr lang="en-US" dirty="0">
                <a:solidFill>
                  <a:srgbClr val="000000"/>
                </a:solidFill>
                <a:hlinkClick r:id="rId4"/>
              </a:rPr>
              <a:t>https://erefdn.org/2022-msw-landfill-tipping-fees/</a:t>
            </a:r>
            <a:r>
              <a:rPr lang="en-US" dirty="0">
                <a:solidFill>
                  <a:srgbClr val="000000"/>
                </a:solidFill>
              </a:rPr>
              <a:t> </a:t>
            </a:r>
          </a:p>
          <a:p>
            <a:pPr marL="800100" indent="-342900">
              <a:buClr>
                <a:srgbClr val="00B050"/>
              </a:buClr>
              <a:buSzPct val="120000"/>
              <a:buFont typeface="Arial" panose="020B0604020202020204" pitchFamily="34" charset="0"/>
              <a:buChar char="•"/>
            </a:pPr>
            <a:r>
              <a:rPr lang="en-US" dirty="0">
                <a:solidFill>
                  <a:srgbClr val="000000"/>
                </a:solidFill>
                <a:hlinkClick r:id="rId5"/>
              </a:rPr>
              <a:t>https://www.wastetodaymagazine.com/news/eref-study-shows-msw-landfill-tip-fees-rose-sharply-in-2022/</a:t>
            </a:r>
            <a:r>
              <a:rPr lang="en-US" dirty="0">
                <a:solidFill>
                  <a:srgbClr val="000000"/>
                </a:solidFill>
              </a:rPr>
              <a:t> </a:t>
            </a:r>
          </a:p>
          <a:p>
            <a:pPr marL="342900" indent="-342900">
              <a:buClr>
                <a:srgbClr val="FF0000"/>
              </a:buClr>
              <a:buSzPct val="120000"/>
              <a:buFont typeface="Wingdings" panose="05000000000000000000" pitchFamily="2" charset="2"/>
              <a:buChar char="v"/>
            </a:pPr>
            <a:r>
              <a:rPr lang="en-US" sz="2000" dirty="0">
                <a:solidFill>
                  <a:srgbClr val="000000"/>
                </a:solidFill>
              </a:rPr>
              <a:t>Mulch Calculator</a:t>
            </a:r>
            <a:endParaRPr lang="en-US" sz="2000" dirty="0"/>
          </a:p>
          <a:p>
            <a:pPr marL="800100" lvl="1" indent="-342900">
              <a:buClr>
                <a:srgbClr val="00B050"/>
              </a:buClr>
              <a:buSzPct val="120000"/>
              <a:buFont typeface="Arial" panose="020B0604020202020204" pitchFamily="34" charset="0"/>
              <a:buChar char="•"/>
            </a:pPr>
            <a:r>
              <a:rPr lang="en-US" dirty="0">
                <a:hlinkClick r:id="rId6"/>
              </a:rPr>
              <a:t>Chen-Mulch-calculcator-introduction.pdf (tennessee.edu)</a:t>
            </a:r>
            <a:endParaRPr lang="en-US" dirty="0"/>
          </a:p>
          <a:p>
            <a:pPr marL="342900" indent="-342900">
              <a:buClr>
                <a:srgbClr val="FF0000"/>
              </a:buClr>
              <a:buSzPct val="120000"/>
              <a:buFont typeface="Wingdings" panose="05000000000000000000" pitchFamily="2" charset="2"/>
              <a:buChar char="v"/>
            </a:pPr>
            <a:r>
              <a:rPr lang="en-US" sz="2000" dirty="0"/>
              <a:t>The Economics of Adopting Biodegradable Plastic Mulch Films</a:t>
            </a:r>
            <a:endParaRPr lang="en-US" sz="2000" dirty="0">
              <a:solidFill>
                <a:srgbClr val="000000"/>
              </a:solidFill>
            </a:endParaRPr>
          </a:p>
          <a:p>
            <a:pPr marL="800100" lvl="1" indent="-342900">
              <a:buClr>
                <a:srgbClr val="00B050"/>
              </a:buClr>
              <a:buSzPct val="120000"/>
              <a:buFont typeface="Arial" panose="020B0604020202020204" pitchFamily="34" charset="0"/>
              <a:buChar char="•"/>
            </a:pPr>
            <a:r>
              <a:rPr lang="en-US" dirty="0">
                <a:hlinkClick r:id="rId7"/>
              </a:rPr>
              <a:t>Velandia-et-al-The-Economics-of-Adopting-Biodegradable-Mulch.pdf (tennessee.edu)</a:t>
            </a:r>
            <a:endParaRPr lang="en-US" dirty="0">
              <a:solidFill>
                <a:srgbClr val="000000"/>
              </a:solidFill>
            </a:endParaRPr>
          </a:p>
        </p:txBody>
      </p:sp>
      <p:cxnSp>
        <p:nvCxnSpPr>
          <p:cNvPr id="4" name="Straight Connector 3">
            <a:extLst>
              <a:ext uri="{FF2B5EF4-FFF2-40B4-BE49-F238E27FC236}">
                <a16:creationId xmlns:a16="http://schemas.microsoft.com/office/drawing/2014/main" id="{4D7AB85D-64B9-7C8C-C168-2B5058D6D098}"/>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oogle Shape;99;p3" descr="Image result for western sare logo">
            <a:extLst>
              <a:ext uri="{FF2B5EF4-FFF2-40B4-BE49-F238E27FC236}">
                <a16:creationId xmlns:a16="http://schemas.microsoft.com/office/drawing/2014/main" id="{5493BDEA-D25C-D720-DF29-E242E70A661F}"/>
              </a:ext>
            </a:extLst>
          </p:cNvPr>
          <p:cNvPicPr preferRelativeResize="0"/>
          <p:nvPr/>
        </p:nvPicPr>
        <p:blipFill rotWithShape="1">
          <a:blip r:embed="rId8">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75D7F0CD-9D08-92CD-0786-B62F68128E68}"/>
              </a:ext>
            </a:extLst>
          </p:cNvPr>
          <p:cNvPicPr preferRelativeResize="0"/>
          <p:nvPr/>
        </p:nvPicPr>
        <p:blipFill rotWithShape="1">
          <a:blip r:embed="rId9">
            <a:alphaModFix/>
          </a:blip>
          <a:srcRect/>
          <a:stretch/>
        </p:blipFill>
        <p:spPr>
          <a:xfrm>
            <a:off x="8776835" y="5891386"/>
            <a:ext cx="1608540" cy="730954"/>
          </a:xfrm>
          <a:prstGeom prst="rect">
            <a:avLst/>
          </a:prstGeom>
          <a:noFill/>
          <a:ln>
            <a:noFill/>
          </a:ln>
        </p:spPr>
      </p:pic>
      <p:pic>
        <p:nvPicPr>
          <p:cNvPr id="8" name="Google Shape;102;p3">
            <a:extLst>
              <a:ext uri="{FF2B5EF4-FFF2-40B4-BE49-F238E27FC236}">
                <a16:creationId xmlns:a16="http://schemas.microsoft.com/office/drawing/2014/main" id="{584D9388-B361-5F98-CD2F-F7ED8943E52B}"/>
              </a:ext>
            </a:extLst>
          </p:cNvPr>
          <p:cNvPicPr preferRelativeResize="0"/>
          <p:nvPr/>
        </p:nvPicPr>
        <p:blipFill rotWithShape="1">
          <a:blip r:embed="rId10">
            <a:alphaModFix/>
          </a:blip>
          <a:srcRect/>
          <a:stretch/>
        </p:blipFill>
        <p:spPr>
          <a:xfrm>
            <a:off x="429259" y="5855813"/>
            <a:ext cx="1094741" cy="744585"/>
          </a:xfrm>
          <a:prstGeom prst="rect">
            <a:avLst/>
          </a:prstGeom>
          <a:noFill/>
          <a:ln>
            <a:noFill/>
          </a:ln>
        </p:spPr>
      </p:pic>
      <p:pic>
        <p:nvPicPr>
          <p:cNvPr id="9" name="Google Shape;103;p3" descr="A qr code for small fruits website">
            <a:extLst>
              <a:ext uri="{FF2B5EF4-FFF2-40B4-BE49-F238E27FC236}">
                <a16:creationId xmlns:a16="http://schemas.microsoft.com/office/drawing/2014/main" id="{A0CB5BE4-EF36-F44B-AA5B-C4E7DC4C88CD}"/>
              </a:ext>
            </a:extLst>
          </p:cNvPr>
          <p:cNvPicPr preferRelativeResize="0"/>
          <p:nvPr/>
        </p:nvPicPr>
        <p:blipFill>
          <a:blip r:embed="rId11">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0" name="Google Shape;105;p3">
            <a:extLst>
              <a:ext uri="{FF2B5EF4-FFF2-40B4-BE49-F238E27FC236}">
                <a16:creationId xmlns:a16="http://schemas.microsoft.com/office/drawing/2014/main" id="{95462C67-51C8-C3AB-3958-598674FAB742}"/>
              </a:ext>
            </a:extLst>
          </p:cNvPr>
          <p:cNvPicPr preferRelativeResize="0"/>
          <p:nvPr/>
        </p:nvPicPr>
        <p:blipFill rotWithShape="1">
          <a:blip r:embed="rId12">
            <a:alphaModFix/>
          </a:blip>
          <a:srcRect l="27277" t="39333" r="22889" b="41792"/>
          <a:stretch/>
        </p:blipFill>
        <p:spPr>
          <a:xfrm>
            <a:off x="4756093" y="5875221"/>
            <a:ext cx="3540905" cy="787670"/>
          </a:xfrm>
          <a:prstGeom prst="rect">
            <a:avLst/>
          </a:prstGeom>
          <a:noFill/>
          <a:ln>
            <a:noFill/>
          </a:ln>
        </p:spPr>
      </p:pic>
      <p:pic>
        <p:nvPicPr>
          <p:cNvPr id="11" name="Picture 10">
            <a:extLst>
              <a:ext uri="{FF2B5EF4-FFF2-40B4-BE49-F238E27FC236}">
                <a16:creationId xmlns:a16="http://schemas.microsoft.com/office/drawing/2014/main" id="{3903317E-70B5-4766-7154-EAB35B9B5274}"/>
              </a:ext>
            </a:extLst>
          </p:cNvPr>
          <p:cNvPicPr>
            <a:picLocks noChangeAspect="1"/>
          </p:cNvPicPr>
          <p:nvPr/>
        </p:nvPicPr>
        <p:blipFill>
          <a:blip r:embed="rId13"/>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321428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sp>
        <p:nvSpPr>
          <p:cNvPr id="2" name="Rectangle 1">
            <a:extLst>
              <a:ext uri="{FF2B5EF4-FFF2-40B4-BE49-F238E27FC236}">
                <a16:creationId xmlns:a16="http://schemas.microsoft.com/office/drawing/2014/main" id="{CB24C838-974A-47A8-963B-A0BCF97F7C2B}"/>
              </a:ext>
            </a:extLst>
          </p:cNvPr>
          <p:cNvSpPr/>
          <p:nvPr/>
        </p:nvSpPr>
        <p:spPr>
          <a:xfrm>
            <a:off x="851769" y="1143731"/>
            <a:ext cx="10196187" cy="4001095"/>
          </a:xfrm>
          <a:prstGeom prst="rect">
            <a:avLst/>
          </a:prstGeom>
        </p:spPr>
        <p:txBody>
          <a:bodyPr wrap="square">
            <a:spAutoFit/>
          </a:bodyPr>
          <a:lstStyle/>
          <a:p>
            <a:pPr marL="342900" indent="-342900">
              <a:buClr>
                <a:srgbClr val="FF0000"/>
              </a:buClr>
              <a:buSzPct val="120000"/>
              <a:buFont typeface="Wingdings" panose="05000000000000000000" pitchFamily="2" charset="2"/>
              <a:buChar char="v"/>
            </a:pPr>
            <a:r>
              <a:rPr lang="en-US" sz="2000" dirty="0">
                <a:solidFill>
                  <a:srgbClr val="000000"/>
                </a:solidFill>
              </a:rPr>
              <a:t>The Economic Feasibility of Adopting Plastic Biodegradable Mulches in Pumpkin Production </a:t>
            </a:r>
          </a:p>
          <a:p>
            <a:pPr marL="800100" lvl="1" indent="-342900">
              <a:buClr>
                <a:srgbClr val="00B050"/>
              </a:buClr>
              <a:buSzPct val="120000"/>
              <a:buFont typeface="Arial" panose="020B0604020202020204" pitchFamily="34" charset="0"/>
              <a:buChar char="•"/>
            </a:pPr>
            <a:r>
              <a:rPr lang="en-US" dirty="0">
                <a:solidFill>
                  <a:srgbClr val="000000"/>
                </a:solidFill>
                <a:hlinkClick r:id="rId3"/>
              </a:rPr>
              <a:t>https://biodegradablemulch.tennessee.edu/wp-content/uploads/sites/214/2020/12/W822.pdf</a:t>
            </a:r>
            <a:r>
              <a:rPr lang="en-US" dirty="0">
                <a:solidFill>
                  <a:srgbClr val="000000"/>
                </a:solidFill>
              </a:rPr>
              <a:t>  </a:t>
            </a:r>
          </a:p>
          <a:p>
            <a:pPr marL="800100" lvl="1" indent="-342900">
              <a:buClr>
                <a:srgbClr val="00B050"/>
              </a:buClr>
              <a:buSzPct val="120000"/>
              <a:buFont typeface="Arial" panose="020B0604020202020204" pitchFamily="34" charset="0"/>
              <a:buChar char="•"/>
            </a:pPr>
            <a:r>
              <a:rPr lang="en-US" dirty="0">
                <a:solidFill>
                  <a:srgbClr val="000000"/>
                </a:solidFill>
                <a:hlinkClick r:id="rId4"/>
              </a:rPr>
              <a:t>https://pubs.extension.wsu.edu/economic-feasibility-of-using-alternative-plastic-mulches-a-pumpkin-case-study-in-western-washington</a:t>
            </a:r>
            <a:r>
              <a:rPr lang="en-US" dirty="0">
                <a:solidFill>
                  <a:srgbClr val="000000"/>
                </a:solidFill>
              </a:rPr>
              <a:t>  </a:t>
            </a:r>
          </a:p>
          <a:p>
            <a:pPr marL="338138" indent="-338138">
              <a:buClr>
                <a:srgbClr val="FF0000"/>
              </a:buClr>
              <a:buSzPct val="120000"/>
              <a:buFont typeface="Wingdings" panose="05000000000000000000" pitchFamily="2" charset="2"/>
              <a:buChar char="v"/>
              <a:tabLst>
                <a:tab pos="463550" algn="l"/>
              </a:tabLst>
            </a:pPr>
            <a:r>
              <a:rPr lang="en-US" sz="2000" dirty="0">
                <a:solidFill>
                  <a:srgbClr val="000000"/>
                </a:solidFill>
              </a:rPr>
              <a:t>Dimensions and Costs of Biodegradable Plastic and Polyethylene Mulches (raspberry emphasis)</a:t>
            </a:r>
            <a:br>
              <a:rPr lang="en-US" sz="2000" dirty="0">
                <a:solidFill>
                  <a:srgbClr val="000000"/>
                </a:solidFill>
              </a:rPr>
            </a:br>
            <a:r>
              <a:rPr lang="en-US" sz="2000" dirty="0">
                <a:solidFill>
                  <a:srgbClr val="000000"/>
                </a:solidFill>
              </a:rPr>
              <a:t>	</a:t>
            </a:r>
            <a:r>
              <a:rPr lang="en-US" sz="1800" u="sng" kern="0" spc="-10" dirty="0">
                <a:solidFill>
                  <a:srgbClr val="467886"/>
                </a:solidFill>
                <a:effectLst/>
                <a:ea typeface="Georgia" panose="02040502050405020303" pitchFamily="18" charset="0"/>
                <a:cs typeface="Georgia" panose="02040502050405020303" pitchFamily="18" charset="0"/>
                <a:hlinkClick r:id="rId5"/>
              </a:rPr>
              <a:t>https://s3.wp.wsu.edu/uploads/sites/2181/2017/06/FactSheet.CostandDimensions-2.pdf</a:t>
            </a:r>
            <a:endParaRPr lang="en-US" dirty="0">
              <a:solidFill>
                <a:srgbClr val="000000"/>
              </a:solidFill>
            </a:endParaRPr>
          </a:p>
          <a:p>
            <a:pPr marL="342900" lvl="1" indent="-342900">
              <a:buClr>
                <a:srgbClr val="FF0000"/>
              </a:buClr>
              <a:buSzPct val="120000"/>
              <a:buFont typeface="Wingdings" panose="05000000000000000000" pitchFamily="2" charset="2"/>
              <a:buChar char="v"/>
            </a:pPr>
            <a:r>
              <a:rPr lang="en-US" sz="2000" dirty="0">
                <a:solidFill>
                  <a:srgbClr val="000000"/>
                </a:solidFill>
              </a:rPr>
              <a:t>Important Considerations for the Use of BDM in Crop Production</a:t>
            </a:r>
          </a:p>
          <a:p>
            <a:pPr marL="0" lvl="1">
              <a:buClr>
                <a:srgbClr val="FF0000"/>
              </a:buClr>
              <a:buSzPct val="120000"/>
              <a:tabLst>
                <a:tab pos="0" algn="l"/>
                <a:tab pos="463550" algn="l"/>
                <a:tab pos="514350" algn="l"/>
              </a:tabLst>
            </a:pPr>
            <a:r>
              <a:rPr lang="en-US" sz="2000" dirty="0">
                <a:solidFill>
                  <a:srgbClr val="000000"/>
                </a:solidFill>
              </a:rPr>
              <a:t>	</a:t>
            </a:r>
            <a:r>
              <a:rPr lang="en-US" sz="2000">
                <a:solidFill>
                  <a:srgbClr val="000000"/>
                </a:solidFill>
              </a:rPr>
              <a:t>	</a:t>
            </a:r>
            <a:r>
              <a:rPr lang="en-US" sz="1800" u="sng" kern="0" spc="-10">
                <a:solidFill>
                  <a:srgbClr val="085295"/>
                </a:solidFill>
                <a:effectLst/>
                <a:ea typeface="Georgia" panose="02040502050405020303" pitchFamily="18" charset="0"/>
                <a:cs typeface="Georgia" panose="02040502050405020303" pitchFamily="18" charset="0"/>
                <a:hlinkClick r:id="rId6"/>
              </a:rPr>
              <a:t>https</a:t>
            </a:r>
            <a:r>
              <a:rPr lang="en-US" sz="1800" u="sng" kern="0" spc="-10" dirty="0">
                <a:solidFill>
                  <a:srgbClr val="085295"/>
                </a:solidFill>
                <a:effectLst/>
                <a:ea typeface="Georgia" panose="02040502050405020303" pitchFamily="18" charset="0"/>
                <a:cs typeface="Georgia" panose="02040502050405020303" pitchFamily="18" charset="0"/>
                <a:hlinkClick r:id="rId6"/>
              </a:rPr>
              <a:t>://research.libraries.wsu.edu/xmlui/handle/2376/13104</a:t>
            </a:r>
            <a:endParaRPr lang="en-US" dirty="0">
              <a:solidFill>
                <a:srgbClr val="000000"/>
              </a:solidFill>
            </a:endParaRPr>
          </a:p>
          <a:p>
            <a:pPr marL="342900" lvl="1" indent="-342900">
              <a:buClr>
                <a:srgbClr val="FF0000"/>
              </a:buClr>
              <a:buSzPct val="120000"/>
              <a:buFont typeface="Wingdings" panose="05000000000000000000" pitchFamily="2" charset="2"/>
              <a:buChar char="v"/>
            </a:pPr>
            <a:r>
              <a:rPr lang="en-US" sz="2000" dirty="0">
                <a:solidFill>
                  <a:srgbClr val="000000"/>
                </a:solidFill>
              </a:rPr>
              <a:t>Information and materials for use of mulches in small fruit production</a:t>
            </a:r>
          </a:p>
          <a:p>
            <a:pPr marL="457200" lvl="2">
              <a:buClr>
                <a:srgbClr val="FF0000"/>
              </a:buClr>
              <a:buSzPct val="120000"/>
            </a:pPr>
            <a:r>
              <a:rPr lang="en-US" dirty="0">
                <a:solidFill>
                  <a:srgbClr val="000000"/>
                </a:solidFill>
                <a:hlinkClick r:id="rId7"/>
              </a:rPr>
              <a:t>https://smallfruits.wsu.edu/plastic-mulches/</a:t>
            </a:r>
            <a:r>
              <a:rPr lang="en-US" sz="2000" dirty="0">
                <a:solidFill>
                  <a:srgbClr val="000000"/>
                </a:solidFill>
              </a:rPr>
              <a:t> </a:t>
            </a:r>
          </a:p>
          <a:p>
            <a:pPr marL="342900" lvl="1" indent="-342900">
              <a:buClr>
                <a:srgbClr val="FF0000"/>
              </a:buClr>
              <a:buSzPct val="120000"/>
              <a:buFont typeface="Wingdings" panose="05000000000000000000" pitchFamily="2" charset="2"/>
              <a:buChar char="v"/>
            </a:pPr>
            <a:r>
              <a:rPr lang="en-US" sz="2000" dirty="0">
                <a:solidFill>
                  <a:srgbClr val="000000"/>
                </a:solidFill>
              </a:rPr>
              <a:t>Basic information sources, frequently asked questions, videos, and publications — BDM project website:</a:t>
            </a:r>
            <a:r>
              <a:rPr lang="en-US" dirty="0">
                <a:solidFill>
                  <a:srgbClr val="000000"/>
                </a:solidFill>
              </a:rPr>
              <a:t> </a:t>
            </a:r>
            <a:r>
              <a:rPr lang="en-US" dirty="0">
                <a:solidFill>
                  <a:srgbClr val="000000"/>
                </a:solidFill>
                <a:hlinkClick r:id="rId8"/>
              </a:rPr>
              <a:t>https://www.biodegradablemulch.org</a:t>
            </a:r>
            <a:r>
              <a:rPr lang="en-US" dirty="0">
                <a:solidFill>
                  <a:srgbClr val="000000"/>
                </a:solidFill>
                <a:hlinkClick r:id="rId9">
                  <a:extLst>
                    <a:ext uri="{A12FA001-AC4F-418D-AE19-62706E023703}">
                      <ahyp:hlinkClr xmlns:ahyp="http://schemas.microsoft.com/office/drawing/2018/hyperlinkcolor" val="tx"/>
                    </a:ext>
                  </a:extLst>
                </a:hlinkClick>
              </a:rPr>
              <a:t> </a:t>
            </a:r>
            <a:r>
              <a:rPr lang="en-US" sz="2000" dirty="0">
                <a:solidFill>
                  <a:srgbClr val="000000"/>
                </a:solidFill>
                <a:hlinkClick r:id="rId9">
                  <a:extLst>
                    <a:ext uri="{A12FA001-AC4F-418D-AE19-62706E023703}">
                      <ahyp:hlinkClr xmlns:ahyp="http://schemas.microsoft.com/office/drawing/2018/hyperlinkcolor" val="tx"/>
                    </a:ext>
                  </a:extLst>
                </a:hlinkClick>
              </a:rPr>
              <a:t>  </a:t>
            </a:r>
            <a:endParaRPr lang="en-US" sz="2000" dirty="0">
              <a:solidFill>
                <a:srgbClr val="000000"/>
              </a:solidFill>
            </a:endParaRPr>
          </a:p>
        </p:txBody>
      </p:sp>
      <p:cxnSp>
        <p:nvCxnSpPr>
          <p:cNvPr id="4" name="Straight Connector 3">
            <a:extLst>
              <a:ext uri="{FF2B5EF4-FFF2-40B4-BE49-F238E27FC236}">
                <a16:creationId xmlns:a16="http://schemas.microsoft.com/office/drawing/2014/main" id="{4B5F6D7C-D5E5-C4EB-CCC3-76408810EDC6}"/>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oogle Shape;99;p3" descr="Image result for western sare logo">
            <a:extLst>
              <a:ext uri="{FF2B5EF4-FFF2-40B4-BE49-F238E27FC236}">
                <a16:creationId xmlns:a16="http://schemas.microsoft.com/office/drawing/2014/main" id="{B640C63E-7377-BA74-10FC-0640A644EE33}"/>
              </a:ext>
            </a:extLst>
          </p:cNvPr>
          <p:cNvPicPr preferRelativeResize="0"/>
          <p:nvPr/>
        </p:nvPicPr>
        <p:blipFill rotWithShape="1">
          <a:blip r:embed="rId10">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79C00E00-7970-EBF8-612D-D5F064B7D4F0}"/>
              </a:ext>
            </a:extLst>
          </p:cNvPr>
          <p:cNvPicPr preferRelativeResize="0"/>
          <p:nvPr/>
        </p:nvPicPr>
        <p:blipFill rotWithShape="1">
          <a:blip r:embed="rId11">
            <a:alphaModFix/>
          </a:blip>
          <a:srcRect/>
          <a:stretch/>
        </p:blipFill>
        <p:spPr>
          <a:xfrm>
            <a:off x="8776835" y="5891386"/>
            <a:ext cx="1608540" cy="730954"/>
          </a:xfrm>
          <a:prstGeom prst="rect">
            <a:avLst/>
          </a:prstGeom>
          <a:noFill/>
          <a:ln>
            <a:noFill/>
          </a:ln>
        </p:spPr>
      </p:pic>
      <p:pic>
        <p:nvPicPr>
          <p:cNvPr id="8" name="Google Shape;102;p3">
            <a:extLst>
              <a:ext uri="{FF2B5EF4-FFF2-40B4-BE49-F238E27FC236}">
                <a16:creationId xmlns:a16="http://schemas.microsoft.com/office/drawing/2014/main" id="{AF6F9828-BA0E-4858-F080-A4537384E234}"/>
              </a:ext>
            </a:extLst>
          </p:cNvPr>
          <p:cNvPicPr preferRelativeResize="0"/>
          <p:nvPr/>
        </p:nvPicPr>
        <p:blipFill rotWithShape="1">
          <a:blip r:embed="rId12">
            <a:alphaModFix/>
          </a:blip>
          <a:srcRect/>
          <a:stretch/>
        </p:blipFill>
        <p:spPr>
          <a:xfrm>
            <a:off x="429259" y="5855813"/>
            <a:ext cx="1094741" cy="744585"/>
          </a:xfrm>
          <a:prstGeom prst="rect">
            <a:avLst/>
          </a:prstGeom>
          <a:noFill/>
          <a:ln>
            <a:noFill/>
          </a:ln>
        </p:spPr>
      </p:pic>
      <p:pic>
        <p:nvPicPr>
          <p:cNvPr id="9" name="Google Shape;103;p3" descr="A qr code for small fruits website">
            <a:extLst>
              <a:ext uri="{FF2B5EF4-FFF2-40B4-BE49-F238E27FC236}">
                <a16:creationId xmlns:a16="http://schemas.microsoft.com/office/drawing/2014/main" id="{31CDD3E9-2A20-A72D-9D8D-1516C3BED2B6}"/>
              </a:ext>
            </a:extLst>
          </p:cNvPr>
          <p:cNvPicPr preferRelativeResize="0"/>
          <p:nvPr/>
        </p:nvPicPr>
        <p:blipFill>
          <a:blip r:embed="rId13">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0" name="Google Shape;105;p3">
            <a:extLst>
              <a:ext uri="{FF2B5EF4-FFF2-40B4-BE49-F238E27FC236}">
                <a16:creationId xmlns:a16="http://schemas.microsoft.com/office/drawing/2014/main" id="{07A140E4-EDA6-925A-92D3-ECA9B2A7F3DA}"/>
              </a:ext>
            </a:extLst>
          </p:cNvPr>
          <p:cNvPicPr preferRelativeResize="0"/>
          <p:nvPr/>
        </p:nvPicPr>
        <p:blipFill rotWithShape="1">
          <a:blip r:embed="rId14">
            <a:alphaModFix/>
          </a:blip>
          <a:srcRect l="27277" t="39333" r="22889" b="41792"/>
          <a:stretch/>
        </p:blipFill>
        <p:spPr>
          <a:xfrm>
            <a:off x="4756093" y="5875221"/>
            <a:ext cx="3540905" cy="787670"/>
          </a:xfrm>
          <a:prstGeom prst="rect">
            <a:avLst/>
          </a:prstGeom>
          <a:noFill/>
          <a:ln>
            <a:noFill/>
          </a:ln>
        </p:spPr>
      </p:pic>
      <p:pic>
        <p:nvPicPr>
          <p:cNvPr id="11" name="Picture 10">
            <a:extLst>
              <a:ext uri="{FF2B5EF4-FFF2-40B4-BE49-F238E27FC236}">
                <a16:creationId xmlns:a16="http://schemas.microsoft.com/office/drawing/2014/main" id="{3E2E728D-86CE-2F09-C27E-A374B16CD1F9}"/>
              </a:ext>
            </a:extLst>
          </p:cNvPr>
          <p:cNvPicPr>
            <a:picLocks noChangeAspect="1"/>
          </p:cNvPicPr>
          <p:nvPr/>
        </p:nvPicPr>
        <p:blipFill>
          <a:blip r:embed="rId15"/>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150403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Overall Economic Considerations</a:t>
            </a:r>
            <a:endParaRPr lang="en-US" sz="4000" b="1" dirty="0">
              <a:solidFill>
                <a:schemeClr val="bg1"/>
              </a:solidFill>
            </a:endParaRP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064712" y="814520"/>
            <a:ext cx="10070926" cy="486379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cs typeface="Gill Sans MT"/>
              </a:rPr>
              <a:t>Why adopt a new practice or new technology in agriculture?</a:t>
            </a:r>
          </a:p>
          <a:p>
            <a:pPr lvl="1" algn="l">
              <a:buClr>
                <a:srgbClr val="00B050"/>
              </a:buClr>
              <a:buSzPct val="120000"/>
            </a:pPr>
            <a:r>
              <a:rPr lang="en-US" i="1" dirty="0">
                <a:solidFill>
                  <a:srgbClr val="000000"/>
                </a:solidFill>
                <a:ea typeface="Calibri" panose="020F0502020204030204" pitchFamily="34" charset="0"/>
              </a:rPr>
              <a:t>Examples:</a:t>
            </a:r>
          </a:p>
          <a:p>
            <a:pPr marL="800100" lvl="1" indent="-342900" algn="l">
              <a:buClr>
                <a:srgbClr val="00B050"/>
              </a:buClr>
              <a:buSzPct val="120000"/>
              <a:buFont typeface="Arial" panose="020B0604020202020204" pitchFamily="34" charset="0"/>
              <a:buChar char="•"/>
            </a:pPr>
            <a:r>
              <a:rPr lang="en-US" dirty="0">
                <a:solidFill>
                  <a:srgbClr val="000000"/>
                </a:solidFill>
                <a:ea typeface="Calibri" panose="020F0502020204030204" pitchFamily="34" charset="0"/>
              </a:rPr>
              <a:t>To improve production efficiency and crop yield</a:t>
            </a:r>
          </a:p>
          <a:p>
            <a:pPr marL="800100" lvl="1" indent="-342900" algn="l">
              <a:buClr>
                <a:srgbClr val="00B050"/>
              </a:buClr>
              <a:buSzPct val="120000"/>
              <a:buFont typeface="Arial" panose="020B0604020202020204" pitchFamily="34" charset="0"/>
              <a:buChar char="•"/>
            </a:pPr>
            <a:r>
              <a:rPr lang="en-US" dirty="0">
                <a:solidFill>
                  <a:srgbClr val="000000"/>
                </a:solidFill>
                <a:ea typeface="Calibri" panose="020F0502020204030204" pitchFamily="34" charset="0"/>
              </a:rPr>
              <a:t>To reduce environmental footprint</a:t>
            </a:r>
          </a:p>
          <a:p>
            <a:pPr marL="800100" lvl="1" indent="-342900" algn="l">
              <a:buClr>
                <a:srgbClr val="00B050"/>
              </a:buClr>
              <a:buSzPct val="120000"/>
              <a:buFont typeface="Arial" panose="020B0604020202020204" pitchFamily="34" charset="0"/>
              <a:buChar char="•"/>
            </a:pPr>
            <a:r>
              <a:rPr lang="en-US" dirty="0">
                <a:solidFill>
                  <a:srgbClr val="000000"/>
                </a:solidFill>
                <a:ea typeface="Calibri" panose="020F0502020204030204" pitchFamily="34" charset="0"/>
              </a:rPr>
              <a:t>To increase the profitability of production activity</a:t>
            </a:r>
            <a:endParaRPr lang="en-US" dirty="0"/>
          </a:p>
          <a:p>
            <a:pPr marL="342900" indent="-342900" algn="l">
              <a:buClr>
                <a:srgbClr val="FF0000"/>
              </a:buClr>
              <a:buFont typeface="Wingdings" panose="05000000000000000000" pitchFamily="2" charset="2"/>
              <a:buChar char="v"/>
            </a:pPr>
            <a:r>
              <a:rPr lang="en-US" dirty="0"/>
              <a:t>What are the general economic considerations to adopt a new agricultural technology </a:t>
            </a:r>
            <a:r>
              <a:rPr lang="en-US" i="1" dirty="0"/>
              <a:t>relative to standard practice</a:t>
            </a:r>
            <a:r>
              <a:rPr lang="en-US" dirty="0"/>
              <a:t>?</a:t>
            </a:r>
          </a:p>
          <a:p>
            <a:pPr marL="800100" lvl="1" indent="-342900" algn="l">
              <a:buClr>
                <a:srgbClr val="00B050"/>
              </a:buClr>
              <a:buSzPct val="120000"/>
              <a:buFont typeface="Arial" panose="020B0604020202020204" pitchFamily="34" charset="0"/>
              <a:buChar char="•"/>
            </a:pPr>
            <a:r>
              <a:rPr lang="en-US" dirty="0"/>
              <a:t> Costs – cost of the technology (material, labor)</a:t>
            </a:r>
          </a:p>
          <a:p>
            <a:pPr marL="800100" lvl="1" indent="-342900" algn="l">
              <a:buClr>
                <a:srgbClr val="00B050"/>
              </a:buClr>
              <a:buSzPct val="120000"/>
              <a:buFont typeface="Arial" panose="020B0604020202020204" pitchFamily="34" charset="0"/>
              <a:buChar char="•"/>
            </a:pPr>
            <a:r>
              <a:rPr lang="en-US" dirty="0"/>
              <a:t> Benefits – reduced input costs, improved crop yield, etc.</a:t>
            </a:r>
          </a:p>
          <a:p>
            <a:pPr marL="800100" lvl="1" indent="-342900" algn="l">
              <a:buClr>
                <a:srgbClr val="00B050"/>
              </a:buClr>
              <a:buSzPct val="120000"/>
              <a:buFont typeface="Arial" panose="020B0604020202020204" pitchFamily="34" charset="0"/>
              <a:buChar char="•"/>
            </a:pPr>
            <a:r>
              <a:rPr lang="en-US" sz="2200" b="1" dirty="0">
                <a:solidFill>
                  <a:srgbClr val="002060"/>
                </a:solidFill>
              </a:rPr>
              <a:t> </a:t>
            </a:r>
            <a:r>
              <a:rPr lang="en-US" sz="2200" b="1" dirty="0">
                <a:solidFill>
                  <a:srgbClr val="C00000"/>
                </a:solidFill>
              </a:rPr>
              <a:t>Net profit = Revenue minus Costs </a:t>
            </a:r>
            <a:r>
              <a:rPr lang="en-US" dirty="0">
                <a:solidFill>
                  <a:srgbClr val="C00000"/>
                </a:solidFill>
                <a:sym typeface="Wingdings" panose="05000000000000000000" pitchFamily="2" charset="2"/>
              </a:rPr>
              <a:t> </a:t>
            </a:r>
            <a:r>
              <a:rPr lang="en-US" i="1" dirty="0">
                <a:solidFill>
                  <a:srgbClr val="C00000"/>
                </a:solidFill>
                <a:sym typeface="Wingdings" panose="05000000000000000000" pitchFamily="2" charset="2"/>
              </a:rPr>
              <a:t>if positive, keeps the farm in business</a:t>
            </a:r>
          </a:p>
          <a:p>
            <a:pPr marL="800100" lvl="1" indent="-342900" algn="l">
              <a:buClr>
                <a:srgbClr val="00B050"/>
              </a:buClr>
              <a:buSzPct val="160000"/>
              <a:buFont typeface="Arial" panose="020B0604020202020204" pitchFamily="34" charset="0"/>
              <a:buChar char="•"/>
            </a:pPr>
            <a:endParaRPr lang="en-US" i="1" dirty="0">
              <a:solidFill>
                <a:srgbClr val="C00000"/>
              </a:solidFill>
              <a:sym typeface="Wingdings" panose="05000000000000000000" pitchFamily="2" charset="2"/>
            </a:endParaRPr>
          </a:p>
          <a:p>
            <a:pPr marL="800100" lvl="1" indent="-342900" algn="l">
              <a:buClr>
                <a:srgbClr val="00B050"/>
              </a:buClr>
              <a:buSzPct val="160000"/>
              <a:buFont typeface="Arial" panose="020B0604020202020204" pitchFamily="34" charset="0"/>
              <a:buChar char="•"/>
            </a:pPr>
            <a:endParaRPr lang="en-US" i="1" dirty="0">
              <a:solidFill>
                <a:srgbClr val="C00000"/>
              </a:solidFill>
              <a:sym typeface="Wingdings" panose="05000000000000000000" pitchFamily="2" charset="2"/>
            </a:endParaRPr>
          </a:p>
          <a:p>
            <a:pPr marL="800100" lvl="1" indent="-342900" algn="l">
              <a:buClr>
                <a:srgbClr val="00B050"/>
              </a:buClr>
              <a:buSzPct val="160000"/>
              <a:buFont typeface="Arial" panose="020B0604020202020204" pitchFamily="34" charset="0"/>
              <a:buChar char="•"/>
            </a:pPr>
            <a:endParaRPr lang="en-US" i="1" dirty="0">
              <a:solidFill>
                <a:srgbClr val="C00000"/>
              </a:solidFill>
              <a:sym typeface="Wingdings" panose="05000000000000000000" pitchFamily="2" charset="2"/>
            </a:endParaRPr>
          </a:p>
          <a:p>
            <a:pPr marL="800100" lvl="1" indent="-342900" algn="l">
              <a:buClr>
                <a:srgbClr val="00B050"/>
              </a:buClr>
              <a:buSzPct val="160000"/>
              <a:buFont typeface="Arial" panose="020B0604020202020204" pitchFamily="34" charset="0"/>
              <a:buChar char="•"/>
            </a:pPr>
            <a:endParaRPr lang="en-US" dirty="0">
              <a:sym typeface="Wingdings" panose="05000000000000000000" pitchFamily="2" charset="2"/>
            </a:endParaRPr>
          </a:p>
          <a:p>
            <a:pPr marL="800100" lvl="1" indent="-342900" algn="l">
              <a:buClr>
                <a:srgbClr val="00B050"/>
              </a:buClr>
              <a:buSzPct val="120000"/>
              <a:buFont typeface="Arial" panose="020B0604020202020204" pitchFamily="34" charset="0"/>
              <a:buChar char="•"/>
            </a:pPr>
            <a:r>
              <a:rPr lang="en-US" sz="2200" b="1" dirty="0">
                <a:sym typeface="Wingdings" panose="05000000000000000000" pitchFamily="2" charset="2"/>
              </a:rPr>
              <a:t>Net profit</a:t>
            </a:r>
            <a:r>
              <a:rPr lang="en-US" sz="2200" b="1" baseline="-25000" dirty="0">
                <a:sym typeface="Wingdings" panose="05000000000000000000" pitchFamily="2" charset="2"/>
              </a:rPr>
              <a:t>Technology adoption</a:t>
            </a:r>
            <a:r>
              <a:rPr lang="en-US" sz="2200" b="1" dirty="0">
                <a:sym typeface="Wingdings" panose="05000000000000000000" pitchFamily="2" charset="2"/>
              </a:rPr>
              <a:t> &gt; Net profit</a:t>
            </a:r>
            <a:r>
              <a:rPr lang="en-US" sz="2200" b="1" baseline="-25000" dirty="0">
                <a:sym typeface="Wingdings" panose="05000000000000000000" pitchFamily="2" charset="2"/>
              </a:rPr>
              <a:t>Standard practice</a:t>
            </a:r>
            <a:endParaRPr lang="en-US" sz="2200" b="1" baseline="-25000" dirty="0"/>
          </a:p>
          <a:p>
            <a:pPr marL="342900" indent="-342900" algn="l">
              <a:buClr>
                <a:srgbClr val="FF0000"/>
              </a:buClr>
              <a:buFont typeface="Wingdings" panose="05000000000000000000" pitchFamily="2" charset="2"/>
              <a:buChar char="v"/>
            </a:pPr>
            <a:endParaRPr lang="en-US" dirty="0"/>
          </a:p>
        </p:txBody>
      </p:sp>
      <p:sp>
        <p:nvSpPr>
          <p:cNvPr id="8" name="Callout: Up Arrow 7">
            <a:extLst>
              <a:ext uri="{FF2B5EF4-FFF2-40B4-BE49-F238E27FC236}">
                <a16:creationId xmlns:a16="http://schemas.microsoft.com/office/drawing/2014/main" id="{BEC666A7-F7A0-4C4D-9443-550C3E2B58FE}"/>
              </a:ext>
            </a:extLst>
          </p:cNvPr>
          <p:cNvSpPr/>
          <p:nvPr/>
        </p:nvSpPr>
        <p:spPr>
          <a:xfrm>
            <a:off x="3694228" y="4048875"/>
            <a:ext cx="1290155" cy="1009600"/>
          </a:xfrm>
          <a:prstGeom prst="upArrow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Output Price x </a:t>
            </a:r>
            <a:r>
              <a:rPr lang="en-US" sz="1600" dirty="0">
                <a:sym typeface="Wingdings" panose="05000000000000000000" pitchFamily="2" charset="2"/>
              </a:rPr>
              <a:t>Yield</a:t>
            </a:r>
            <a:endParaRPr lang="en-US" sz="1600" dirty="0"/>
          </a:p>
        </p:txBody>
      </p:sp>
      <p:sp>
        <p:nvSpPr>
          <p:cNvPr id="23" name="Callout: Up Arrow 22">
            <a:extLst>
              <a:ext uri="{FF2B5EF4-FFF2-40B4-BE49-F238E27FC236}">
                <a16:creationId xmlns:a16="http://schemas.microsoft.com/office/drawing/2014/main" id="{4318F4DA-CC14-4AC0-A681-EE6F3B7343B5}"/>
              </a:ext>
            </a:extLst>
          </p:cNvPr>
          <p:cNvSpPr/>
          <p:nvPr/>
        </p:nvSpPr>
        <p:spPr>
          <a:xfrm>
            <a:off x="5021702" y="3973243"/>
            <a:ext cx="2585854" cy="1083089"/>
          </a:xfrm>
          <a:prstGeom prst="upArrowCallout">
            <a:avLst>
              <a:gd name="adj1" fmla="val 25000"/>
              <a:gd name="adj2" fmla="val 25000"/>
              <a:gd name="adj3" fmla="val 25000"/>
              <a:gd name="adj4" fmla="val 60670"/>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Tech adoption costs, other variable costs and fixed costs</a:t>
            </a:r>
          </a:p>
        </p:txBody>
      </p:sp>
      <p:cxnSp>
        <p:nvCxnSpPr>
          <p:cNvPr id="10" name="Straight Connector 9">
            <a:extLst>
              <a:ext uri="{FF2B5EF4-FFF2-40B4-BE49-F238E27FC236}">
                <a16:creationId xmlns:a16="http://schemas.microsoft.com/office/drawing/2014/main" id="{342D92E1-1288-664D-8E63-2CC758348113}"/>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Google Shape;99;p3" descr="Image result for western sare logo">
            <a:extLst>
              <a:ext uri="{FF2B5EF4-FFF2-40B4-BE49-F238E27FC236}">
                <a16:creationId xmlns:a16="http://schemas.microsoft.com/office/drawing/2014/main" id="{88EACF6A-976E-9986-74D7-05FCE898CF91}"/>
              </a:ext>
            </a:extLst>
          </p:cNvPr>
          <p:cNvPicPr preferRelativeResize="0"/>
          <p:nvPr/>
        </p:nvPicPr>
        <p:blipFill rotWithShape="1">
          <a:blip r:embed="rId2">
            <a:alphaModFix/>
          </a:blip>
          <a:srcRect/>
          <a:stretch/>
        </p:blipFill>
        <p:spPr>
          <a:xfrm>
            <a:off x="10865212" y="5821724"/>
            <a:ext cx="897529" cy="812761"/>
          </a:xfrm>
          <a:prstGeom prst="rect">
            <a:avLst/>
          </a:prstGeom>
          <a:noFill/>
          <a:ln>
            <a:noFill/>
          </a:ln>
        </p:spPr>
      </p:pic>
      <p:pic>
        <p:nvPicPr>
          <p:cNvPr id="12" name="Google Shape;100;p3">
            <a:extLst>
              <a:ext uri="{FF2B5EF4-FFF2-40B4-BE49-F238E27FC236}">
                <a16:creationId xmlns:a16="http://schemas.microsoft.com/office/drawing/2014/main" id="{673DF468-6A99-5C1F-FF3B-5C4589DE57BB}"/>
              </a:ext>
            </a:extLst>
          </p:cNvPr>
          <p:cNvPicPr preferRelativeResize="0"/>
          <p:nvPr/>
        </p:nvPicPr>
        <p:blipFill rotWithShape="1">
          <a:blip r:embed="rId3">
            <a:alphaModFix/>
          </a:blip>
          <a:srcRect/>
          <a:stretch/>
        </p:blipFill>
        <p:spPr>
          <a:xfrm>
            <a:off x="8776835" y="5891386"/>
            <a:ext cx="1608540" cy="730954"/>
          </a:xfrm>
          <a:prstGeom prst="rect">
            <a:avLst/>
          </a:prstGeom>
          <a:noFill/>
          <a:ln>
            <a:noFill/>
          </a:ln>
        </p:spPr>
      </p:pic>
      <p:pic>
        <p:nvPicPr>
          <p:cNvPr id="13" name="Google Shape;102;p3">
            <a:extLst>
              <a:ext uri="{FF2B5EF4-FFF2-40B4-BE49-F238E27FC236}">
                <a16:creationId xmlns:a16="http://schemas.microsoft.com/office/drawing/2014/main" id="{04CE25AC-B0B9-45C8-2BE8-BA3A7D25A061}"/>
              </a:ext>
            </a:extLst>
          </p:cNvPr>
          <p:cNvPicPr preferRelativeResize="0"/>
          <p:nvPr/>
        </p:nvPicPr>
        <p:blipFill rotWithShape="1">
          <a:blip r:embed="rId4">
            <a:alphaModFix/>
          </a:blip>
          <a:srcRect/>
          <a:stretch/>
        </p:blipFill>
        <p:spPr>
          <a:xfrm>
            <a:off x="429259" y="5855813"/>
            <a:ext cx="1094741" cy="744585"/>
          </a:xfrm>
          <a:prstGeom prst="rect">
            <a:avLst/>
          </a:prstGeom>
          <a:noFill/>
          <a:ln>
            <a:noFill/>
          </a:ln>
        </p:spPr>
      </p:pic>
      <p:pic>
        <p:nvPicPr>
          <p:cNvPr id="14" name="Google Shape;103;p3" descr="A qr code for small fruits website">
            <a:extLst>
              <a:ext uri="{FF2B5EF4-FFF2-40B4-BE49-F238E27FC236}">
                <a16:creationId xmlns:a16="http://schemas.microsoft.com/office/drawing/2014/main" id="{35780325-35FE-1C22-DF05-38DEA477F0C8}"/>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5" name="Google Shape;105;p3">
            <a:extLst>
              <a:ext uri="{FF2B5EF4-FFF2-40B4-BE49-F238E27FC236}">
                <a16:creationId xmlns:a16="http://schemas.microsoft.com/office/drawing/2014/main" id="{506B53BA-2E8C-F52A-44B2-6F1116411EBA}"/>
              </a:ext>
            </a:extLst>
          </p:cNvPr>
          <p:cNvPicPr preferRelativeResize="0"/>
          <p:nvPr/>
        </p:nvPicPr>
        <p:blipFill rotWithShape="1">
          <a:blip r:embed="rId6">
            <a:alphaModFix/>
          </a:blip>
          <a:srcRect l="27277" t="39333" r="22889" b="41792"/>
          <a:stretch/>
        </p:blipFill>
        <p:spPr>
          <a:xfrm>
            <a:off x="4756093" y="5875221"/>
            <a:ext cx="3540905" cy="787670"/>
          </a:xfrm>
          <a:prstGeom prst="rect">
            <a:avLst/>
          </a:prstGeom>
          <a:noFill/>
          <a:ln>
            <a:noFill/>
          </a:ln>
        </p:spPr>
      </p:pic>
      <p:pic>
        <p:nvPicPr>
          <p:cNvPr id="16" name="Picture 15">
            <a:extLst>
              <a:ext uri="{FF2B5EF4-FFF2-40B4-BE49-F238E27FC236}">
                <a16:creationId xmlns:a16="http://schemas.microsoft.com/office/drawing/2014/main" id="{3DBDBA5B-F9C1-C0DE-A076-D1DCDF2566C5}"/>
              </a:ext>
            </a:extLst>
          </p:cNvPr>
          <p:cNvPicPr>
            <a:picLocks noChangeAspect="1"/>
          </p:cNvPicPr>
          <p:nvPr/>
        </p:nvPicPr>
        <p:blipFill>
          <a:blip r:embed="rId7"/>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342301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Initial Purchase Costs – BDM vs PE</a:t>
            </a:r>
            <a:endParaRPr lang="en-US" sz="4000" b="1" dirty="0">
              <a:solidFill>
                <a:schemeClr val="bg1"/>
              </a:solidFill>
            </a:endParaRP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056363" y="764090"/>
            <a:ext cx="10166958" cy="45879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cs typeface="Gill Sans MT"/>
              </a:rPr>
              <a:t>Do BDMs cost more than PE mulches?</a:t>
            </a:r>
            <a:endParaRPr lang="en-US" dirty="0"/>
          </a:p>
        </p:txBody>
      </p:sp>
      <p:graphicFrame>
        <p:nvGraphicFramePr>
          <p:cNvPr id="13" name="Table 5">
            <a:extLst>
              <a:ext uri="{FF2B5EF4-FFF2-40B4-BE49-F238E27FC236}">
                <a16:creationId xmlns:a16="http://schemas.microsoft.com/office/drawing/2014/main" id="{E7CE2A5D-3C8D-4E65-A63F-7D5A9BCF7D8A}"/>
              </a:ext>
            </a:extLst>
          </p:cNvPr>
          <p:cNvGraphicFramePr>
            <a:graphicFrameLocks noGrp="1"/>
          </p:cNvGraphicFramePr>
          <p:nvPr>
            <p:extLst>
              <p:ext uri="{D42A27DB-BD31-4B8C-83A1-F6EECF244321}">
                <p14:modId xmlns:p14="http://schemas.microsoft.com/office/powerpoint/2010/main" val="2667376756"/>
              </p:ext>
            </p:extLst>
          </p:nvPr>
        </p:nvGraphicFramePr>
        <p:xfrm>
          <a:off x="1089764" y="1447801"/>
          <a:ext cx="10045873" cy="2999789"/>
        </p:xfrm>
        <a:graphic>
          <a:graphicData uri="http://schemas.openxmlformats.org/drawingml/2006/table">
            <a:tbl>
              <a:tblPr firstRow="1" bandRow="1">
                <a:tableStyleId>{5C22544A-7EE6-4342-B048-85BDC9FD1C3A}</a:tableStyleId>
              </a:tblPr>
              <a:tblGrid>
                <a:gridCol w="3137787">
                  <a:extLst>
                    <a:ext uri="{9D8B030D-6E8A-4147-A177-3AD203B41FA5}">
                      <a16:colId xmlns:a16="http://schemas.microsoft.com/office/drawing/2014/main" val="3252500341"/>
                    </a:ext>
                  </a:extLst>
                </a:gridCol>
                <a:gridCol w="2031190">
                  <a:extLst>
                    <a:ext uri="{9D8B030D-6E8A-4147-A177-3AD203B41FA5}">
                      <a16:colId xmlns:a16="http://schemas.microsoft.com/office/drawing/2014/main" val="1948743648"/>
                    </a:ext>
                  </a:extLst>
                </a:gridCol>
                <a:gridCol w="2438448">
                  <a:extLst>
                    <a:ext uri="{9D8B030D-6E8A-4147-A177-3AD203B41FA5}">
                      <a16:colId xmlns:a16="http://schemas.microsoft.com/office/drawing/2014/main" val="380012874"/>
                    </a:ext>
                  </a:extLst>
                </a:gridCol>
                <a:gridCol w="2438448">
                  <a:extLst>
                    <a:ext uri="{9D8B030D-6E8A-4147-A177-3AD203B41FA5}">
                      <a16:colId xmlns:a16="http://schemas.microsoft.com/office/drawing/2014/main" val="3128468241"/>
                    </a:ext>
                  </a:extLst>
                </a:gridCol>
              </a:tblGrid>
              <a:tr h="290806">
                <a:tc>
                  <a:txBody>
                    <a:bodyPr/>
                    <a:lstStyle/>
                    <a:p>
                      <a:pPr marL="0" marR="0">
                        <a:spcBef>
                          <a:spcPts val="0"/>
                        </a:spcBef>
                        <a:spcAft>
                          <a:spcPts val="0"/>
                        </a:spcAft>
                      </a:pPr>
                      <a:r>
                        <a:rPr lang="en-US" sz="2000" dirty="0">
                          <a:effectLst/>
                          <a:latin typeface="+mn-lt"/>
                        </a:rPr>
                        <a:t> </a:t>
                      </a:r>
                      <a:endParaRPr lang="en-US" sz="2000" dirty="0">
                        <a:effectLst/>
                        <a:latin typeface="+mn-lt"/>
                        <a:ea typeface="Calibri"/>
                      </a:endParaRPr>
                    </a:p>
                  </a:txBody>
                  <a:tcPr marL="68580" marR="68580" marT="0" marB="0">
                    <a:solidFill>
                      <a:srgbClr val="0066CC"/>
                    </a:solidFill>
                  </a:tcPr>
                </a:tc>
                <a:tc>
                  <a:txBody>
                    <a:bodyPr/>
                    <a:lstStyle/>
                    <a:p>
                      <a:pPr marL="0" marR="0" algn="ctr">
                        <a:spcBef>
                          <a:spcPts val="0"/>
                        </a:spcBef>
                        <a:spcAft>
                          <a:spcPts val="0"/>
                        </a:spcAft>
                      </a:pPr>
                      <a:r>
                        <a:rPr lang="en-US" sz="2000" b="1" kern="1200" dirty="0">
                          <a:solidFill>
                            <a:schemeClr val="bg1"/>
                          </a:solidFill>
                          <a:latin typeface="+mn-lt"/>
                          <a:ea typeface="+mn-ea"/>
                          <a:cs typeface="Gill Sans MT"/>
                        </a:rPr>
                        <a:t>Plastic BDMs</a:t>
                      </a:r>
                    </a:p>
                  </a:txBody>
                  <a:tcPr marL="68580" marR="68580" marT="0" marB="0">
                    <a:solidFill>
                      <a:srgbClr val="0066CC"/>
                    </a:solidFill>
                  </a:tcPr>
                </a:tc>
                <a:tc>
                  <a:txBody>
                    <a:bodyPr/>
                    <a:lstStyle/>
                    <a:p>
                      <a:pPr marL="0" marR="0" algn="ctr">
                        <a:spcBef>
                          <a:spcPts val="0"/>
                        </a:spcBef>
                        <a:spcAft>
                          <a:spcPts val="0"/>
                        </a:spcAft>
                      </a:pPr>
                      <a:r>
                        <a:rPr lang="en-US" sz="2000" b="1" kern="1200" dirty="0">
                          <a:solidFill>
                            <a:schemeClr val="bg1"/>
                          </a:solidFill>
                          <a:latin typeface="+mn-lt"/>
                          <a:ea typeface="+mn-ea"/>
                          <a:cs typeface="Gill Sans MT"/>
                        </a:rPr>
                        <a:t>PE mulch</a:t>
                      </a:r>
                    </a:p>
                  </a:txBody>
                  <a:tcPr marL="68580" marR="68580" marT="0" marB="0">
                    <a:solidFill>
                      <a:srgbClr val="0066CC"/>
                    </a:solidFill>
                  </a:tcPr>
                </a:tc>
                <a:tc>
                  <a:txBody>
                    <a:bodyPr/>
                    <a:lstStyle/>
                    <a:p>
                      <a:pPr marL="0" marR="0" algn="ctr">
                        <a:spcBef>
                          <a:spcPts val="0"/>
                        </a:spcBef>
                        <a:spcAft>
                          <a:spcPts val="0"/>
                        </a:spcAft>
                      </a:pPr>
                      <a:r>
                        <a:rPr lang="en-US" sz="2000" b="1" kern="1200" dirty="0">
                          <a:solidFill>
                            <a:schemeClr val="bg1"/>
                          </a:solidFill>
                          <a:latin typeface="+mn-lt"/>
                          <a:ea typeface="+mn-ea"/>
                          <a:cs typeface="Gill Sans MT"/>
                        </a:rPr>
                        <a:t>Paper BDMs</a:t>
                      </a:r>
                    </a:p>
                  </a:txBody>
                  <a:tcPr marL="68580" marR="68580" marT="0" marB="0">
                    <a:solidFill>
                      <a:srgbClr val="0066CC"/>
                    </a:solidFill>
                  </a:tcPr>
                </a:tc>
                <a:extLst>
                  <a:ext uri="{0D108BD9-81ED-4DB2-BD59-A6C34878D82A}">
                    <a16:rowId xmlns:a16="http://schemas.microsoft.com/office/drawing/2014/main" val="997266869"/>
                  </a:ext>
                </a:extLst>
              </a:tr>
              <a:tr h="478038">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mn-lt"/>
                          <a:ea typeface="+mn-ea"/>
                          <a:cs typeface="+mn-cs"/>
                        </a:rPr>
                        <a:t>Roll Dimensions (ft)</a:t>
                      </a:r>
                    </a:p>
                  </a:txBody>
                  <a:tcPr marL="68580" marR="68580" marT="0" marB="0" anchor="ctr">
                    <a:solidFill>
                      <a:srgbClr val="0066CC"/>
                    </a:solidFill>
                  </a:tcPr>
                </a:tc>
                <a:tc>
                  <a:txBody>
                    <a:bodyPr/>
                    <a:lstStyle/>
                    <a:p>
                      <a:pPr marL="0" marR="0" algn="ctr">
                        <a:spcBef>
                          <a:spcPts val="0"/>
                        </a:spcBef>
                        <a:spcAft>
                          <a:spcPts val="0"/>
                        </a:spcAft>
                      </a:pPr>
                      <a:r>
                        <a:rPr lang="en-US" sz="2000" b="0" kern="1200" dirty="0">
                          <a:solidFill>
                            <a:schemeClr val="dk1"/>
                          </a:solidFill>
                          <a:latin typeface="+mn-lt"/>
                          <a:ea typeface="+mn-ea"/>
                          <a:cs typeface="Gill Sans MT"/>
                        </a:rPr>
                        <a:t>4</a:t>
                      </a:r>
                      <a:r>
                        <a:rPr lang="en-US" sz="2000" b="0" kern="1200" baseline="0" dirty="0">
                          <a:solidFill>
                            <a:schemeClr val="dk1"/>
                          </a:solidFill>
                          <a:latin typeface="+mn-lt"/>
                          <a:ea typeface="+mn-ea"/>
                          <a:cs typeface="Gill Sans MT"/>
                        </a:rPr>
                        <a:t> x 4</a:t>
                      </a:r>
                      <a:r>
                        <a:rPr lang="en-US" sz="2000" b="0" kern="1200" dirty="0">
                          <a:solidFill>
                            <a:schemeClr val="dk1"/>
                          </a:solidFill>
                          <a:latin typeface="+mn-lt"/>
                          <a:ea typeface="+mn-ea"/>
                          <a:cs typeface="Gill Sans MT"/>
                        </a:rPr>
                        <a:t>,000</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mn-lt"/>
                          <a:ea typeface="+mn-ea"/>
                          <a:cs typeface="Gill Sans MT"/>
                        </a:rPr>
                        <a:t>4</a:t>
                      </a:r>
                      <a:r>
                        <a:rPr lang="en-US" sz="2000" b="0" kern="1200" baseline="0" dirty="0">
                          <a:solidFill>
                            <a:schemeClr val="dk1"/>
                          </a:solidFill>
                          <a:latin typeface="+mn-lt"/>
                          <a:ea typeface="+mn-ea"/>
                          <a:cs typeface="Gill Sans MT"/>
                        </a:rPr>
                        <a:t> x 4</a:t>
                      </a:r>
                      <a:r>
                        <a:rPr lang="en-US" sz="2000" b="0" kern="1200" dirty="0">
                          <a:solidFill>
                            <a:schemeClr val="dk1"/>
                          </a:solidFill>
                          <a:latin typeface="+mn-lt"/>
                          <a:ea typeface="+mn-ea"/>
                          <a:cs typeface="Gill Sans MT"/>
                        </a:rPr>
                        <a:t>,000</a:t>
                      </a:r>
                    </a:p>
                  </a:txBody>
                  <a:tcPr marL="68580" marR="68580" marT="0" marB="0" anchor="ctr"/>
                </a:tc>
                <a:tc>
                  <a:txBody>
                    <a:bodyPr/>
                    <a:lstStyle/>
                    <a:p>
                      <a:pPr marL="0" marR="0" algn="ctr">
                        <a:spcBef>
                          <a:spcPts val="0"/>
                        </a:spcBef>
                        <a:spcAft>
                          <a:spcPts val="0"/>
                        </a:spcAft>
                      </a:pPr>
                      <a:r>
                        <a:rPr lang="en-US" sz="2000" b="0" u="none" kern="1200" dirty="0">
                          <a:solidFill>
                            <a:schemeClr val="dk1"/>
                          </a:solidFill>
                          <a:latin typeface="+mn-lt"/>
                          <a:ea typeface="+mn-ea"/>
                          <a:cs typeface="Gill Sans MT"/>
                        </a:rPr>
                        <a:t>4</a:t>
                      </a:r>
                      <a:r>
                        <a:rPr lang="en-US" sz="2000" b="0" u="none" kern="1200" baseline="0" dirty="0">
                          <a:solidFill>
                            <a:schemeClr val="dk1"/>
                          </a:solidFill>
                          <a:latin typeface="+mn-lt"/>
                          <a:ea typeface="+mn-ea"/>
                          <a:cs typeface="Gill Sans MT"/>
                        </a:rPr>
                        <a:t> x 1,000</a:t>
                      </a:r>
                      <a:endParaRPr lang="en-US" sz="2000" b="0" u="none" kern="1200" dirty="0">
                        <a:solidFill>
                          <a:schemeClr val="dk1"/>
                        </a:solidFill>
                        <a:latin typeface="+mn-lt"/>
                        <a:ea typeface="+mn-ea"/>
                        <a:cs typeface="Gill Sans MT"/>
                      </a:endParaRPr>
                    </a:p>
                  </a:txBody>
                  <a:tcPr marL="68580" marR="68580" marT="0" marB="0" anchor="ctr"/>
                </a:tc>
                <a:extLst>
                  <a:ext uri="{0D108BD9-81ED-4DB2-BD59-A6C34878D82A}">
                    <a16:rowId xmlns:a16="http://schemas.microsoft.com/office/drawing/2014/main" val="2801948354"/>
                  </a:ext>
                </a:extLst>
              </a:tr>
              <a:tr h="290806">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mn-lt"/>
                          <a:ea typeface="+mn-ea"/>
                          <a:cs typeface="+mn-cs"/>
                        </a:rPr>
                        <a:t>Roll thickness (mil)</a:t>
                      </a:r>
                    </a:p>
                  </a:txBody>
                  <a:tcPr marL="68580" marR="68580" marT="0" marB="0" anchor="ctr">
                    <a:solidFill>
                      <a:srgbClr val="0066CC"/>
                    </a:solidFill>
                  </a:tcPr>
                </a:tc>
                <a:tc>
                  <a:txBody>
                    <a:bodyPr/>
                    <a:lstStyle/>
                    <a:p>
                      <a:pPr marL="0" marR="0" algn="ctr">
                        <a:spcBef>
                          <a:spcPts val="0"/>
                        </a:spcBef>
                        <a:spcAft>
                          <a:spcPts val="0"/>
                        </a:spcAft>
                      </a:pPr>
                      <a:r>
                        <a:rPr lang="en-US" sz="2000" b="0" kern="1200" dirty="0">
                          <a:solidFill>
                            <a:schemeClr val="dk1"/>
                          </a:solidFill>
                          <a:latin typeface="+mn-lt"/>
                          <a:ea typeface="+mn-ea"/>
                          <a:cs typeface="Gill Sans MT"/>
                        </a:rPr>
                        <a:t>0.6</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mn-lt"/>
                          <a:ea typeface="+mn-ea"/>
                          <a:cs typeface="Gill Sans MT"/>
                        </a:rPr>
                        <a:t>1</a:t>
                      </a:r>
                      <a:r>
                        <a:rPr lang="en-US" sz="2000" b="0" kern="1200" baseline="0" dirty="0">
                          <a:solidFill>
                            <a:schemeClr val="dk1"/>
                          </a:solidFill>
                          <a:latin typeface="+mn-lt"/>
                          <a:ea typeface="+mn-ea"/>
                          <a:cs typeface="Gill Sans MT"/>
                        </a:rPr>
                        <a:t>.0</a:t>
                      </a:r>
                      <a:endParaRPr lang="en-US" sz="2000" b="0" kern="1200" dirty="0">
                        <a:solidFill>
                          <a:schemeClr val="dk1"/>
                        </a:solidFill>
                        <a:latin typeface="+mn-lt"/>
                        <a:ea typeface="+mn-ea"/>
                        <a:cs typeface="Gill Sans MT"/>
                      </a:endParaRPr>
                    </a:p>
                  </a:txBody>
                  <a:tcPr marL="68580" marR="68580" marT="0" marB="0" anchor="ctr"/>
                </a:tc>
                <a:tc>
                  <a:txBody>
                    <a:bodyPr/>
                    <a:lstStyle/>
                    <a:p>
                      <a:pPr marL="0" marR="0" algn="ctr">
                        <a:spcBef>
                          <a:spcPts val="0"/>
                        </a:spcBef>
                        <a:spcAft>
                          <a:spcPts val="0"/>
                        </a:spcAft>
                      </a:pPr>
                      <a:r>
                        <a:rPr lang="en-US" sz="2000" b="0" u="none" kern="1200">
                          <a:solidFill>
                            <a:schemeClr val="dk1"/>
                          </a:solidFill>
                          <a:latin typeface="+mn-lt"/>
                          <a:ea typeface="+mn-ea"/>
                          <a:cs typeface="Gill Sans MT"/>
                        </a:rPr>
                        <a:t>9.0</a:t>
                      </a:r>
                      <a:endParaRPr lang="en-US" sz="2000" b="0" u="none" kern="1200" dirty="0">
                        <a:solidFill>
                          <a:schemeClr val="dk1"/>
                        </a:solidFill>
                        <a:latin typeface="+mn-lt"/>
                        <a:ea typeface="+mn-ea"/>
                        <a:cs typeface="Gill Sans MT"/>
                      </a:endParaRPr>
                    </a:p>
                  </a:txBody>
                  <a:tcPr marL="68580" marR="68580" marT="0" marB="0" anchor="ctr"/>
                </a:tc>
                <a:extLst>
                  <a:ext uri="{0D108BD9-81ED-4DB2-BD59-A6C34878D82A}">
                    <a16:rowId xmlns:a16="http://schemas.microsoft.com/office/drawing/2014/main" val="3217225608"/>
                  </a:ext>
                </a:extLst>
              </a:tr>
              <a:tr h="1434113">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mn-lt"/>
                          <a:ea typeface="+mn-ea"/>
                          <a:cs typeface="+mn-cs"/>
                        </a:rPr>
                        <a:t>Purchase cost (without input supplier discount or shipping cost)*</a:t>
                      </a:r>
                    </a:p>
                  </a:txBody>
                  <a:tcPr marL="68580" marR="68580" marT="0" marB="0" anchor="ctr">
                    <a:solidFill>
                      <a:srgbClr val="0066CC"/>
                    </a:solidFill>
                  </a:tcPr>
                </a:tc>
                <a:tc>
                  <a:txBody>
                    <a:bodyPr/>
                    <a:lstStyle/>
                    <a:p>
                      <a:pPr marL="0" marR="0" algn="ctr">
                        <a:spcBef>
                          <a:spcPts val="0"/>
                        </a:spcBef>
                        <a:spcAft>
                          <a:spcPts val="0"/>
                        </a:spcAft>
                      </a:pPr>
                      <a:r>
                        <a:rPr lang="en-US" sz="2000" b="0" kern="1200" dirty="0">
                          <a:solidFill>
                            <a:schemeClr val="tx1"/>
                          </a:solidFill>
                          <a:latin typeface="+mn-lt"/>
                          <a:ea typeface="+mn-ea"/>
                          <a:cs typeface="Gill Sans MT"/>
                        </a:rPr>
                        <a:t>$270-$360</a:t>
                      </a:r>
                    </a:p>
                  </a:txBody>
                  <a:tcPr marL="68580" marR="68580" marT="0" marB="0" anchor="ctr"/>
                </a:tc>
                <a:tc>
                  <a:txBody>
                    <a:bodyPr/>
                    <a:lstStyle/>
                    <a:p>
                      <a:pPr marL="0" marR="0" algn="ctr">
                        <a:spcBef>
                          <a:spcPts val="0"/>
                        </a:spcBef>
                        <a:spcAft>
                          <a:spcPts val="0"/>
                        </a:spcAft>
                      </a:pPr>
                      <a:r>
                        <a:rPr lang="en-US" sz="2000" b="0" kern="1200" dirty="0">
                          <a:solidFill>
                            <a:schemeClr val="tx1"/>
                          </a:solidFill>
                          <a:latin typeface="+mn-lt"/>
                          <a:ea typeface="+mn-ea"/>
                          <a:cs typeface="Gill Sans MT"/>
                        </a:rPr>
                        <a:t>$128-$325</a:t>
                      </a:r>
                    </a:p>
                  </a:txBody>
                  <a:tcPr marL="68580" marR="68580" marT="0" marB="0" anchor="ctr"/>
                </a:tc>
                <a:tc>
                  <a:txBody>
                    <a:bodyPr/>
                    <a:lstStyle/>
                    <a:p>
                      <a:pPr marL="0" marR="0" algn="ctr">
                        <a:spcBef>
                          <a:spcPts val="0"/>
                        </a:spcBef>
                        <a:spcAft>
                          <a:spcPts val="0"/>
                        </a:spcAft>
                      </a:pPr>
                      <a:r>
                        <a:rPr lang="en-US" sz="2000" b="0" kern="1200" dirty="0">
                          <a:solidFill>
                            <a:schemeClr val="tx1"/>
                          </a:solidFill>
                          <a:latin typeface="+mn-lt"/>
                          <a:ea typeface="+mn-ea"/>
                          <a:cs typeface="Gill Sans MT"/>
                        </a:rPr>
                        <a:t>$300</a:t>
                      </a:r>
                    </a:p>
                  </a:txBody>
                  <a:tcPr marL="68580" marR="68580" marT="0" marB="0" anchor="ctr"/>
                </a:tc>
                <a:extLst>
                  <a:ext uri="{0D108BD9-81ED-4DB2-BD59-A6C34878D82A}">
                    <a16:rowId xmlns:a16="http://schemas.microsoft.com/office/drawing/2014/main" val="537099066"/>
                  </a:ext>
                </a:extLst>
              </a:tr>
              <a:tr h="478038">
                <a:tc>
                  <a:txBody>
                    <a:bodyPr/>
                    <a:lstStyle/>
                    <a:p>
                      <a:pPr marL="0" marR="0" algn="l" defTabSz="914400" rtl="0" eaLnBrk="1" latinLnBrk="0" hangingPunct="1">
                        <a:spcBef>
                          <a:spcPts val="0"/>
                        </a:spcBef>
                        <a:spcAft>
                          <a:spcPts val="0"/>
                        </a:spcAft>
                      </a:pPr>
                      <a:r>
                        <a:rPr lang="en-US" sz="2000" b="1" kern="1200" dirty="0">
                          <a:solidFill>
                            <a:schemeClr val="lt1"/>
                          </a:solidFill>
                          <a:effectLst/>
                          <a:latin typeface="+mn-lt"/>
                          <a:ea typeface="+mn-ea"/>
                          <a:cs typeface="+mn-cs"/>
                        </a:rPr>
                        <a:t>Machine application</a:t>
                      </a:r>
                    </a:p>
                  </a:txBody>
                  <a:tcPr marL="68580" marR="68580" marT="0" marB="0" anchor="ctr">
                    <a:solidFill>
                      <a:srgbClr val="0066CC"/>
                    </a:solidFill>
                  </a:tcPr>
                </a:tc>
                <a:tc>
                  <a:txBody>
                    <a:bodyPr/>
                    <a:lstStyle/>
                    <a:p>
                      <a:pPr marL="0" marR="0" algn="ctr">
                        <a:spcBef>
                          <a:spcPts val="0"/>
                        </a:spcBef>
                        <a:spcAft>
                          <a:spcPts val="0"/>
                        </a:spcAft>
                      </a:pPr>
                      <a:r>
                        <a:rPr lang="en-US" sz="2000" b="0" kern="1200" dirty="0">
                          <a:solidFill>
                            <a:schemeClr val="dk1"/>
                          </a:solidFill>
                          <a:latin typeface="+mn-lt"/>
                          <a:ea typeface="+mn-ea"/>
                          <a:cs typeface="Gill Sans MT"/>
                        </a:rPr>
                        <a:t>Yes</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mn-lt"/>
                          <a:ea typeface="+mn-ea"/>
                          <a:cs typeface="Gill Sans MT"/>
                        </a:rPr>
                        <a:t>Yes</a:t>
                      </a:r>
                    </a:p>
                  </a:txBody>
                  <a:tcPr marL="68580" marR="68580" marT="0" marB="0" anchor="ctr"/>
                </a:tc>
                <a:tc>
                  <a:txBody>
                    <a:bodyPr/>
                    <a:lstStyle/>
                    <a:p>
                      <a:pPr marL="0" marR="0" algn="ctr">
                        <a:spcBef>
                          <a:spcPts val="0"/>
                        </a:spcBef>
                        <a:spcAft>
                          <a:spcPts val="0"/>
                        </a:spcAft>
                      </a:pPr>
                      <a:r>
                        <a:rPr lang="en-US" sz="2000" b="0" kern="1200" dirty="0">
                          <a:solidFill>
                            <a:schemeClr val="dk1"/>
                          </a:solidFill>
                          <a:latin typeface="+mn-lt"/>
                          <a:ea typeface="+mn-ea"/>
                          <a:cs typeface="Gill Sans MT"/>
                        </a:rPr>
                        <a:t>Yes</a:t>
                      </a:r>
                    </a:p>
                  </a:txBody>
                  <a:tcPr marL="68580" marR="68580" marT="0" marB="0" anchor="ctr"/>
                </a:tc>
                <a:extLst>
                  <a:ext uri="{0D108BD9-81ED-4DB2-BD59-A6C34878D82A}">
                    <a16:rowId xmlns:a16="http://schemas.microsoft.com/office/drawing/2014/main" val="990772441"/>
                  </a:ext>
                </a:extLst>
              </a:tr>
            </a:tbl>
          </a:graphicData>
        </a:graphic>
      </p:graphicFrame>
      <p:sp>
        <p:nvSpPr>
          <p:cNvPr id="2" name="Rectangle 1">
            <a:extLst>
              <a:ext uri="{FF2B5EF4-FFF2-40B4-BE49-F238E27FC236}">
                <a16:creationId xmlns:a16="http://schemas.microsoft.com/office/drawing/2014/main" id="{42440331-207E-47C5-983D-4100CBB4F5B0}"/>
              </a:ext>
            </a:extLst>
          </p:cNvPr>
          <p:cNvSpPr/>
          <p:nvPr/>
        </p:nvSpPr>
        <p:spPr>
          <a:xfrm>
            <a:off x="1515648" y="4534233"/>
            <a:ext cx="10045873" cy="369332"/>
          </a:xfrm>
          <a:prstGeom prst="rect">
            <a:avLst/>
          </a:prstGeom>
        </p:spPr>
        <p:txBody>
          <a:bodyPr wrap="square">
            <a:spAutoFit/>
          </a:bodyPr>
          <a:lstStyle/>
          <a:p>
            <a:pPr marL="173038" indent="-173038">
              <a:spcAft>
                <a:spcPts val="1200"/>
              </a:spcAft>
            </a:pPr>
            <a:r>
              <a:rPr lang="en-US" dirty="0"/>
              <a:t>* Shipping cost can increase the base price significantly if local suppliers do not carry BDMs</a:t>
            </a:r>
          </a:p>
        </p:txBody>
      </p:sp>
      <p:cxnSp>
        <p:nvCxnSpPr>
          <p:cNvPr id="7" name="Straight Connector 6">
            <a:extLst>
              <a:ext uri="{FF2B5EF4-FFF2-40B4-BE49-F238E27FC236}">
                <a16:creationId xmlns:a16="http://schemas.microsoft.com/office/drawing/2014/main" id="{FB5A5106-D9BC-5797-BE64-06C01331C9E7}"/>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oogle Shape;99;p3" descr="Image result for western sare logo">
            <a:extLst>
              <a:ext uri="{FF2B5EF4-FFF2-40B4-BE49-F238E27FC236}">
                <a16:creationId xmlns:a16="http://schemas.microsoft.com/office/drawing/2014/main" id="{F600A6CD-B70F-FA59-76DD-893E34106A75}"/>
              </a:ext>
            </a:extLst>
          </p:cNvPr>
          <p:cNvPicPr preferRelativeResize="0"/>
          <p:nvPr/>
        </p:nvPicPr>
        <p:blipFill rotWithShape="1">
          <a:blip r:embed="rId2">
            <a:alphaModFix/>
          </a:blip>
          <a:srcRect/>
          <a:stretch/>
        </p:blipFill>
        <p:spPr>
          <a:xfrm>
            <a:off x="10865212" y="5821724"/>
            <a:ext cx="897529" cy="812761"/>
          </a:xfrm>
          <a:prstGeom prst="rect">
            <a:avLst/>
          </a:prstGeom>
          <a:noFill/>
          <a:ln>
            <a:noFill/>
          </a:ln>
        </p:spPr>
      </p:pic>
      <p:pic>
        <p:nvPicPr>
          <p:cNvPr id="9" name="Google Shape;100;p3">
            <a:extLst>
              <a:ext uri="{FF2B5EF4-FFF2-40B4-BE49-F238E27FC236}">
                <a16:creationId xmlns:a16="http://schemas.microsoft.com/office/drawing/2014/main" id="{E57CD951-E4A7-35EA-A8D1-5BD47C6AD36B}"/>
              </a:ext>
            </a:extLst>
          </p:cNvPr>
          <p:cNvPicPr preferRelativeResize="0"/>
          <p:nvPr/>
        </p:nvPicPr>
        <p:blipFill rotWithShape="1">
          <a:blip r:embed="rId3">
            <a:alphaModFix/>
          </a:blip>
          <a:srcRect/>
          <a:stretch/>
        </p:blipFill>
        <p:spPr>
          <a:xfrm>
            <a:off x="8776835" y="5891386"/>
            <a:ext cx="1608540" cy="730954"/>
          </a:xfrm>
          <a:prstGeom prst="rect">
            <a:avLst/>
          </a:prstGeom>
          <a:noFill/>
          <a:ln>
            <a:noFill/>
          </a:ln>
        </p:spPr>
      </p:pic>
      <p:pic>
        <p:nvPicPr>
          <p:cNvPr id="10" name="Google Shape;102;p3">
            <a:extLst>
              <a:ext uri="{FF2B5EF4-FFF2-40B4-BE49-F238E27FC236}">
                <a16:creationId xmlns:a16="http://schemas.microsoft.com/office/drawing/2014/main" id="{EAA45D6F-0A3A-8CFF-9BBF-112F0D59B5F1}"/>
              </a:ext>
            </a:extLst>
          </p:cNvPr>
          <p:cNvPicPr preferRelativeResize="0"/>
          <p:nvPr/>
        </p:nvPicPr>
        <p:blipFill rotWithShape="1">
          <a:blip r:embed="rId4">
            <a:alphaModFix/>
          </a:blip>
          <a:srcRect/>
          <a:stretch/>
        </p:blipFill>
        <p:spPr>
          <a:xfrm>
            <a:off x="429259" y="5855813"/>
            <a:ext cx="1094741" cy="744585"/>
          </a:xfrm>
          <a:prstGeom prst="rect">
            <a:avLst/>
          </a:prstGeom>
          <a:noFill/>
          <a:ln>
            <a:noFill/>
          </a:ln>
        </p:spPr>
      </p:pic>
      <p:pic>
        <p:nvPicPr>
          <p:cNvPr id="11" name="Google Shape;103;p3" descr="A qr code for small fruits website">
            <a:extLst>
              <a:ext uri="{FF2B5EF4-FFF2-40B4-BE49-F238E27FC236}">
                <a16:creationId xmlns:a16="http://schemas.microsoft.com/office/drawing/2014/main" id="{D9C4931E-D8C2-01D8-B4A5-3DF855935900}"/>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2" name="Google Shape;105;p3">
            <a:extLst>
              <a:ext uri="{FF2B5EF4-FFF2-40B4-BE49-F238E27FC236}">
                <a16:creationId xmlns:a16="http://schemas.microsoft.com/office/drawing/2014/main" id="{A9818431-35C7-3D0C-B42E-B449624BFEC4}"/>
              </a:ext>
            </a:extLst>
          </p:cNvPr>
          <p:cNvPicPr preferRelativeResize="0"/>
          <p:nvPr/>
        </p:nvPicPr>
        <p:blipFill rotWithShape="1">
          <a:blip r:embed="rId6">
            <a:alphaModFix/>
          </a:blip>
          <a:srcRect l="27277" t="39333" r="22889" b="41792"/>
          <a:stretch/>
        </p:blipFill>
        <p:spPr>
          <a:xfrm>
            <a:off x="4756093" y="5875221"/>
            <a:ext cx="3540905" cy="787670"/>
          </a:xfrm>
          <a:prstGeom prst="rect">
            <a:avLst/>
          </a:prstGeom>
          <a:noFill/>
          <a:ln>
            <a:noFill/>
          </a:ln>
        </p:spPr>
      </p:pic>
      <p:pic>
        <p:nvPicPr>
          <p:cNvPr id="14" name="Picture 13">
            <a:extLst>
              <a:ext uri="{FF2B5EF4-FFF2-40B4-BE49-F238E27FC236}">
                <a16:creationId xmlns:a16="http://schemas.microsoft.com/office/drawing/2014/main" id="{442EAE1B-5E2F-F24D-25D2-B41B1E11E089}"/>
              </a:ext>
            </a:extLst>
          </p:cNvPr>
          <p:cNvPicPr>
            <a:picLocks noChangeAspect="1"/>
          </p:cNvPicPr>
          <p:nvPr/>
        </p:nvPicPr>
        <p:blipFill>
          <a:blip r:embed="rId7"/>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299694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Costs of PE Mulch Use</a:t>
            </a:r>
            <a:endParaRPr lang="en-US" sz="4000" b="1" dirty="0">
              <a:solidFill>
                <a:schemeClr val="bg1"/>
              </a:solidFill>
            </a:endParaRPr>
          </a:p>
        </p:txBody>
      </p:sp>
      <p:sp>
        <p:nvSpPr>
          <p:cNvPr id="19" name="Subtitle 2">
            <a:extLst>
              <a:ext uri="{FF2B5EF4-FFF2-40B4-BE49-F238E27FC236}">
                <a16:creationId xmlns:a16="http://schemas.microsoft.com/office/drawing/2014/main" id="{1E0ED67A-A376-4C74-B538-281C779256D1}"/>
              </a:ext>
            </a:extLst>
          </p:cNvPr>
          <p:cNvSpPr txBox="1">
            <a:spLocks/>
          </p:cNvSpPr>
          <p:nvPr/>
        </p:nvSpPr>
        <p:spPr>
          <a:xfrm>
            <a:off x="1089764" y="904228"/>
            <a:ext cx="6976998" cy="46483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cs typeface="Gill Sans MT"/>
              </a:rPr>
              <a:t>Material cost</a:t>
            </a:r>
          </a:p>
          <a:p>
            <a:pPr marL="342900" indent="-342900" algn="l">
              <a:buClr>
                <a:srgbClr val="FF0000"/>
              </a:buClr>
              <a:buFont typeface="Wingdings" panose="05000000000000000000" pitchFamily="2" charset="2"/>
              <a:buChar char="v"/>
            </a:pPr>
            <a:r>
              <a:rPr lang="en-US" dirty="0">
                <a:cs typeface="Gill Sans MT"/>
              </a:rPr>
              <a:t>Cost to </a:t>
            </a:r>
            <a:r>
              <a:rPr lang="en-US" b="1" u="sng" dirty="0">
                <a:cs typeface="Gill Sans MT"/>
              </a:rPr>
              <a:t>remove</a:t>
            </a:r>
            <a:r>
              <a:rPr lang="en-US" dirty="0">
                <a:cs typeface="Gill Sans MT"/>
              </a:rPr>
              <a:t> PE mulches at the end of the season </a:t>
            </a:r>
            <a:endParaRPr lang="en-US" dirty="0"/>
          </a:p>
          <a:p>
            <a:pPr marL="800100" lvl="1" indent="-342900" algn="l">
              <a:buClr>
                <a:srgbClr val="00B050"/>
              </a:buClr>
              <a:buSzPct val="120000"/>
              <a:buFont typeface="Arial" panose="020B0604020202020204" pitchFamily="34" charset="0"/>
              <a:buChar char="•"/>
            </a:pPr>
            <a:r>
              <a:rPr lang="en-US" dirty="0"/>
              <a:t>Labor hours to remove PE mulch</a:t>
            </a:r>
          </a:p>
          <a:p>
            <a:pPr marL="800100" lvl="1" indent="-342900" algn="l">
              <a:buClr>
                <a:srgbClr val="00B050"/>
              </a:buClr>
              <a:buSzPct val="120000"/>
              <a:buFont typeface="Arial" panose="020B0604020202020204" pitchFamily="34" charset="0"/>
              <a:buChar char="•"/>
            </a:pPr>
            <a:r>
              <a:rPr lang="en-US" dirty="0"/>
              <a:t>Cost of labor</a:t>
            </a:r>
          </a:p>
          <a:p>
            <a:pPr marL="800100" lvl="1" indent="-342900" algn="l">
              <a:buClr>
                <a:srgbClr val="00B050"/>
              </a:buClr>
              <a:buSzPct val="120000"/>
              <a:buFont typeface="Arial" panose="020B0604020202020204" pitchFamily="34" charset="0"/>
              <a:buChar char="•"/>
            </a:pPr>
            <a:r>
              <a:rPr lang="en-US" dirty="0"/>
              <a:t>Amount of plastic to be removed</a:t>
            </a:r>
          </a:p>
          <a:p>
            <a:pPr marL="342900" indent="-342900" algn="l">
              <a:buClr>
                <a:srgbClr val="FF0000"/>
              </a:buClr>
              <a:buFont typeface="Wingdings" panose="05000000000000000000" pitchFamily="2" charset="2"/>
              <a:buChar char="v"/>
            </a:pPr>
            <a:r>
              <a:rPr lang="en-US" dirty="0">
                <a:cs typeface="Gill Sans MT"/>
              </a:rPr>
              <a:t>Cost to </a:t>
            </a:r>
            <a:r>
              <a:rPr lang="en-US" b="1" u="sng" dirty="0">
                <a:cs typeface="Gill Sans MT"/>
              </a:rPr>
              <a:t>dispose</a:t>
            </a:r>
            <a:r>
              <a:rPr lang="en-US" dirty="0">
                <a:cs typeface="Gill Sans MT"/>
              </a:rPr>
              <a:t> PE mulch at the end of the season</a:t>
            </a:r>
            <a:endParaRPr lang="en-US" dirty="0"/>
          </a:p>
          <a:p>
            <a:pPr marL="800100" lvl="1" indent="-342900" algn="l">
              <a:buClr>
                <a:srgbClr val="00B050"/>
              </a:buClr>
              <a:buSzPct val="120000"/>
              <a:buFont typeface="Arial" panose="020B0604020202020204" pitchFamily="34" charset="0"/>
              <a:buChar char="•"/>
            </a:pPr>
            <a:r>
              <a:rPr lang="en-US" dirty="0"/>
              <a:t>Labor cost</a:t>
            </a:r>
          </a:p>
          <a:p>
            <a:pPr marL="800100" lvl="1" indent="-342900" algn="l">
              <a:buClr>
                <a:srgbClr val="00B050"/>
              </a:buClr>
              <a:buSzPct val="120000"/>
              <a:buFont typeface="Arial" panose="020B0604020202020204" pitchFamily="34" charset="0"/>
              <a:buChar char="•"/>
            </a:pPr>
            <a:r>
              <a:rPr lang="en-US" dirty="0"/>
              <a:t>Transportation cost</a:t>
            </a:r>
          </a:p>
          <a:p>
            <a:pPr marL="800100" lvl="1" indent="-342900" algn="l">
              <a:buClr>
                <a:srgbClr val="00B050"/>
              </a:buClr>
              <a:buSzPct val="120000"/>
              <a:buFont typeface="Arial" panose="020B0604020202020204" pitchFamily="34" charset="0"/>
              <a:buChar char="•"/>
            </a:pPr>
            <a:r>
              <a:rPr lang="en-US" dirty="0"/>
              <a:t>Landfill disposal fees</a:t>
            </a:r>
          </a:p>
          <a:p>
            <a:pPr marL="1147763" lvl="2" indent="-346075" algn="l">
              <a:buClr>
                <a:srgbClr val="0070C0"/>
              </a:buClr>
              <a:buSzPct val="100000"/>
              <a:buFont typeface="Wingdings" panose="05000000000000000000" pitchFamily="2" charset="2"/>
              <a:buChar char="Ø"/>
            </a:pPr>
            <a:r>
              <a:rPr lang="en-US" dirty="0"/>
              <a:t>Examples as of 2022: $31 to $54 per ton in TN, $40.13-$81 per ton in CA, $56-$144 per ton in WA; National average is about $58 per ton.</a:t>
            </a:r>
          </a:p>
          <a:p>
            <a:pPr marL="1147763" lvl="2" indent="-346075" algn="l">
              <a:buClr>
                <a:srgbClr val="0070C0"/>
              </a:buClr>
              <a:buSzPct val="100000"/>
              <a:buFont typeface="Wingdings" panose="05000000000000000000" pitchFamily="2" charset="2"/>
              <a:buChar char="Ø"/>
            </a:pPr>
            <a:r>
              <a:rPr lang="en-US" dirty="0"/>
              <a:t>Some counties do not accept PE mulch for disposal</a:t>
            </a:r>
          </a:p>
          <a:p>
            <a:pPr marL="800100" lvl="1" indent="-342900" algn="l">
              <a:buClr>
                <a:srgbClr val="FF0000"/>
              </a:buClr>
              <a:buFont typeface="Wingdings" panose="05000000000000000000" pitchFamily="2" charset="2"/>
              <a:buChar char="v"/>
            </a:pPr>
            <a:endParaRPr lang="en-US" dirty="0"/>
          </a:p>
        </p:txBody>
      </p:sp>
      <p:pic>
        <p:nvPicPr>
          <p:cNvPr id="10" name="Picture 9" descr="La imagen puede contener: una o varias personas, cielo, nube, exterior y naturaleza">
            <a:extLst>
              <a:ext uri="{FF2B5EF4-FFF2-40B4-BE49-F238E27FC236}">
                <a16:creationId xmlns:a16="http://schemas.microsoft.com/office/drawing/2014/main" id="{53D2A092-E8AD-47A3-9AF8-A72D012F278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643" t="16918"/>
          <a:stretch/>
        </p:blipFill>
        <p:spPr bwMode="auto">
          <a:xfrm>
            <a:off x="8183392" y="832847"/>
            <a:ext cx="2918844" cy="21560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Image result for drip tape removal pictures">
            <a:extLst>
              <a:ext uri="{FF2B5EF4-FFF2-40B4-BE49-F238E27FC236}">
                <a16:creationId xmlns:a16="http://schemas.microsoft.com/office/drawing/2014/main" id="{FEAACF81-D26C-4558-82F4-BE1344A0E1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01"/>
          <a:stretch/>
        </p:blipFill>
        <p:spPr bwMode="auto">
          <a:xfrm>
            <a:off x="9053716" y="3155772"/>
            <a:ext cx="2048520" cy="23433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B349C91-6465-F138-798F-29E3910B64D6}"/>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oogle Shape;99;p3" descr="Image result for western sare logo">
            <a:extLst>
              <a:ext uri="{FF2B5EF4-FFF2-40B4-BE49-F238E27FC236}">
                <a16:creationId xmlns:a16="http://schemas.microsoft.com/office/drawing/2014/main" id="{A086FCDB-B41F-9258-4C90-4F8E341C1E55}"/>
              </a:ext>
            </a:extLst>
          </p:cNvPr>
          <p:cNvPicPr preferRelativeResize="0"/>
          <p:nvPr/>
        </p:nvPicPr>
        <p:blipFill rotWithShape="1">
          <a:blip r:embed="rId4">
            <a:alphaModFix/>
          </a:blip>
          <a:srcRect/>
          <a:stretch/>
        </p:blipFill>
        <p:spPr>
          <a:xfrm>
            <a:off x="10865212" y="5821724"/>
            <a:ext cx="897529" cy="812761"/>
          </a:xfrm>
          <a:prstGeom prst="rect">
            <a:avLst/>
          </a:prstGeom>
          <a:noFill/>
          <a:ln>
            <a:noFill/>
          </a:ln>
        </p:spPr>
      </p:pic>
      <p:pic>
        <p:nvPicPr>
          <p:cNvPr id="13" name="Google Shape;100;p3">
            <a:extLst>
              <a:ext uri="{FF2B5EF4-FFF2-40B4-BE49-F238E27FC236}">
                <a16:creationId xmlns:a16="http://schemas.microsoft.com/office/drawing/2014/main" id="{EDEB4D69-3621-1A98-2661-63EE4CA3B3DF}"/>
              </a:ext>
            </a:extLst>
          </p:cNvPr>
          <p:cNvPicPr preferRelativeResize="0"/>
          <p:nvPr/>
        </p:nvPicPr>
        <p:blipFill rotWithShape="1">
          <a:blip r:embed="rId5">
            <a:alphaModFix/>
          </a:blip>
          <a:srcRect/>
          <a:stretch/>
        </p:blipFill>
        <p:spPr>
          <a:xfrm>
            <a:off x="8776835" y="5891386"/>
            <a:ext cx="1608540" cy="730954"/>
          </a:xfrm>
          <a:prstGeom prst="rect">
            <a:avLst/>
          </a:prstGeom>
          <a:noFill/>
          <a:ln>
            <a:noFill/>
          </a:ln>
        </p:spPr>
      </p:pic>
      <p:pic>
        <p:nvPicPr>
          <p:cNvPr id="18" name="Google Shape;102;p3">
            <a:extLst>
              <a:ext uri="{FF2B5EF4-FFF2-40B4-BE49-F238E27FC236}">
                <a16:creationId xmlns:a16="http://schemas.microsoft.com/office/drawing/2014/main" id="{406FD567-E693-92F7-1B8E-F54D44DB8459}"/>
              </a:ext>
            </a:extLst>
          </p:cNvPr>
          <p:cNvPicPr preferRelativeResize="0"/>
          <p:nvPr/>
        </p:nvPicPr>
        <p:blipFill rotWithShape="1">
          <a:blip r:embed="rId6">
            <a:alphaModFix/>
          </a:blip>
          <a:srcRect/>
          <a:stretch/>
        </p:blipFill>
        <p:spPr>
          <a:xfrm>
            <a:off x="429259" y="5855813"/>
            <a:ext cx="1094741" cy="744585"/>
          </a:xfrm>
          <a:prstGeom prst="rect">
            <a:avLst/>
          </a:prstGeom>
          <a:noFill/>
          <a:ln>
            <a:noFill/>
          </a:ln>
        </p:spPr>
      </p:pic>
      <p:pic>
        <p:nvPicPr>
          <p:cNvPr id="20" name="Google Shape;103;p3" descr="A qr code for small fruits website">
            <a:extLst>
              <a:ext uri="{FF2B5EF4-FFF2-40B4-BE49-F238E27FC236}">
                <a16:creationId xmlns:a16="http://schemas.microsoft.com/office/drawing/2014/main" id="{27B88E18-F79A-D00B-53D4-0241BEC82417}"/>
              </a:ext>
            </a:extLst>
          </p:cNvPr>
          <p:cNvPicPr preferRelativeResize="0"/>
          <p:nvPr/>
        </p:nvPicPr>
        <p:blipFill>
          <a:blip r:embed="rId7">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21" name="Google Shape;105;p3">
            <a:extLst>
              <a:ext uri="{FF2B5EF4-FFF2-40B4-BE49-F238E27FC236}">
                <a16:creationId xmlns:a16="http://schemas.microsoft.com/office/drawing/2014/main" id="{758371C4-4AD5-3141-7148-0B8D4B5FAEAA}"/>
              </a:ext>
            </a:extLst>
          </p:cNvPr>
          <p:cNvPicPr preferRelativeResize="0"/>
          <p:nvPr/>
        </p:nvPicPr>
        <p:blipFill rotWithShape="1">
          <a:blip r:embed="rId8">
            <a:alphaModFix/>
          </a:blip>
          <a:srcRect l="27277" t="39333" r="22889" b="41792"/>
          <a:stretch/>
        </p:blipFill>
        <p:spPr>
          <a:xfrm>
            <a:off x="4756093" y="5875221"/>
            <a:ext cx="3540905" cy="787670"/>
          </a:xfrm>
          <a:prstGeom prst="rect">
            <a:avLst/>
          </a:prstGeom>
          <a:noFill/>
          <a:ln>
            <a:noFill/>
          </a:ln>
        </p:spPr>
      </p:pic>
      <p:pic>
        <p:nvPicPr>
          <p:cNvPr id="22" name="Picture 21">
            <a:extLst>
              <a:ext uri="{FF2B5EF4-FFF2-40B4-BE49-F238E27FC236}">
                <a16:creationId xmlns:a16="http://schemas.microsoft.com/office/drawing/2014/main" id="{A1296F54-4828-2639-9E24-609479E7917D}"/>
              </a:ext>
            </a:extLst>
          </p:cNvPr>
          <p:cNvPicPr>
            <a:picLocks noChangeAspect="1"/>
          </p:cNvPicPr>
          <p:nvPr/>
        </p:nvPicPr>
        <p:blipFill>
          <a:blip r:embed="rId9"/>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91037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Economic Considerations for BDMs</a:t>
            </a:r>
            <a:endParaRPr lang="en-US" sz="4000" b="1" dirty="0">
              <a:solidFill>
                <a:schemeClr val="bg1"/>
              </a:solidFill>
            </a:endParaRPr>
          </a:p>
        </p:txBody>
      </p:sp>
      <p:sp>
        <p:nvSpPr>
          <p:cNvPr id="5" name="Subtitle 2">
            <a:extLst>
              <a:ext uri="{FF2B5EF4-FFF2-40B4-BE49-F238E27FC236}">
                <a16:creationId xmlns:a16="http://schemas.microsoft.com/office/drawing/2014/main" id="{780FE6C0-583C-4CC3-AE01-8BEA68BAD89E}"/>
              </a:ext>
            </a:extLst>
          </p:cNvPr>
          <p:cNvSpPr txBox="1">
            <a:spLocks/>
          </p:cNvSpPr>
          <p:nvPr/>
        </p:nvSpPr>
        <p:spPr>
          <a:xfrm>
            <a:off x="1077237" y="948466"/>
            <a:ext cx="6851737" cy="44502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cs typeface="Gill Sans MT"/>
              </a:rPr>
              <a:t>Not all end-of-season activities related to handling of mulch will be eliminated when adopting plastic BDMs</a:t>
            </a:r>
          </a:p>
          <a:p>
            <a:pPr marL="800100" lvl="1" indent="-342900" algn="l">
              <a:buClr>
                <a:srgbClr val="00B050"/>
              </a:buClr>
              <a:buSzPct val="120000"/>
              <a:buFont typeface="Arial" panose="020B0604020202020204" pitchFamily="34" charset="0"/>
              <a:buChar char="•"/>
            </a:pPr>
            <a:r>
              <a:rPr lang="en-US" dirty="0"/>
              <a:t>Same as with PE mulch, drip tape must be removed before tilling BDMs into the soil </a:t>
            </a:r>
          </a:p>
          <a:p>
            <a:pPr marL="1257300" lvl="2" indent="-342900" algn="l">
              <a:buClr>
                <a:srgbClr val="0070C0"/>
              </a:buClr>
              <a:buFont typeface="Wingdings" panose="05000000000000000000" pitchFamily="2" charset="2"/>
              <a:buChar char="Ø"/>
            </a:pPr>
            <a:r>
              <a:rPr lang="en-US" sz="2000" dirty="0"/>
              <a:t>Based on 1 on-farm trial with pepper, drip tape removal required 1.6–2.4 person-hours per acre with 6-ft row spacing.</a:t>
            </a:r>
          </a:p>
          <a:p>
            <a:pPr marL="1257300" lvl="2" indent="-342900" algn="l">
              <a:buClr>
                <a:srgbClr val="0070C0"/>
              </a:buClr>
              <a:buFont typeface="Wingdings" panose="05000000000000000000" pitchFamily="2" charset="2"/>
              <a:buChar char="Ø"/>
            </a:pPr>
            <a:r>
              <a:rPr lang="en-US" sz="2000" dirty="0"/>
              <a:t>Estimates may vary due to soil, environmental conditions, and other factors</a:t>
            </a:r>
          </a:p>
          <a:p>
            <a:pPr marL="800100" lvl="1" indent="-342900" algn="l">
              <a:buClr>
                <a:srgbClr val="00B050"/>
              </a:buClr>
              <a:buSzPct val="120000"/>
              <a:buFont typeface="Arial" panose="020B0604020202020204" pitchFamily="34" charset="0"/>
              <a:buChar char="•"/>
            </a:pPr>
            <a:r>
              <a:rPr lang="en-US" dirty="0"/>
              <a:t>Tilling BDMs into the soil will involve operator labor (this operation may not be an additional cost if tillage is one of typical field activities done at the end of the growing season) </a:t>
            </a:r>
          </a:p>
          <a:p>
            <a:pPr lvl="1" algn="l">
              <a:buClr>
                <a:srgbClr val="FF0000"/>
              </a:buClr>
            </a:pPr>
            <a:endParaRPr lang="en-US" sz="2400" dirty="0"/>
          </a:p>
        </p:txBody>
      </p:sp>
      <p:sp>
        <p:nvSpPr>
          <p:cNvPr id="9" name="TextBox 8">
            <a:extLst>
              <a:ext uri="{FF2B5EF4-FFF2-40B4-BE49-F238E27FC236}">
                <a16:creationId xmlns:a16="http://schemas.microsoft.com/office/drawing/2014/main" id="{EFE63631-57B6-4BF1-8BB7-B7EABE1C04A6}"/>
              </a:ext>
            </a:extLst>
          </p:cNvPr>
          <p:cNvSpPr txBox="1"/>
          <p:nvPr/>
        </p:nvSpPr>
        <p:spPr>
          <a:xfrm>
            <a:off x="8267348" y="4059595"/>
            <a:ext cx="2847414" cy="738664"/>
          </a:xfrm>
          <a:prstGeom prst="rect">
            <a:avLst/>
          </a:prstGeom>
          <a:noFill/>
        </p:spPr>
        <p:txBody>
          <a:bodyPr wrap="square" rtlCol="0">
            <a:spAutoFit/>
          </a:bodyPr>
          <a:lstStyle/>
          <a:p>
            <a:r>
              <a:rPr lang="en-US" sz="1400" i="1" dirty="0"/>
              <a:t>Rototilling BDM and crop debris into the field at the end of the crop season.</a:t>
            </a:r>
          </a:p>
        </p:txBody>
      </p:sp>
      <p:pic>
        <p:nvPicPr>
          <p:cNvPr id="12" name="Picture 11">
            <a:extLst>
              <a:ext uri="{FF2B5EF4-FFF2-40B4-BE49-F238E27FC236}">
                <a16:creationId xmlns:a16="http://schemas.microsoft.com/office/drawing/2014/main" id="{2F1D3B87-4AD0-49AE-9E7B-B608EC16FCD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40302" y="1320922"/>
            <a:ext cx="3074460" cy="2561328"/>
          </a:xfrm>
          <a:prstGeom prst="rect">
            <a:avLst/>
          </a:prstGeom>
        </p:spPr>
      </p:pic>
      <p:cxnSp>
        <p:nvCxnSpPr>
          <p:cNvPr id="7" name="Straight Connector 6">
            <a:extLst>
              <a:ext uri="{FF2B5EF4-FFF2-40B4-BE49-F238E27FC236}">
                <a16:creationId xmlns:a16="http://schemas.microsoft.com/office/drawing/2014/main" id="{5CBA3F47-C67E-D54E-F57C-2A31793B8B5B}"/>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oogle Shape;99;p3" descr="Image result for western sare logo">
            <a:extLst>
              <a:ext uri="{FF2B5EF4-FFF2-40B4-BE49-F238E27FC236}">
                <a16:creationId xmlns:a16="http://schemas.microsoft.com/office/drawing/2014/main" id="{563E15DE-0B7F-CFAE-5761-E591BC105003}"/>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10" name="Google Shape;100;p3">
            <a:extLst>
              <a:ext uri="{FF2B5EF4-FFF2-40B4-BE49-F238E27FC236}">
                <a16:creationId xmlns:a16="http://schemas.microsoft.com/office/drawing/2014/main" id="{CC926AEA-ED40-11E1-64FD-35E8118818C6}"/>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11" name="Google Shape;102;p3">
            <a:extLst>
              <a:ext uri="{FF2B5EF4-FFF2-40B4-BE49-F238E27FC236}">
                <a16:creationId xmlns:a16="http://schemas.microsoft.com/office/drawing/2014/main" id="{7E2B483B-D278-012A-B75F-FAA00706C2DB}"/>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3" name="Google Shape;103;p3" descr="A qr code for small fruits website">
            <a:extLst>
              <a:ext uri="{FF2B5EF4-FFF2-40B4-BE49-F238E27FC236}">
                <a16:creationId xmlns:a16="http://schemas.microsoft.com/office/drawing/2014/main" id="{4370B682-B237-1D12-C5D7-D204E1475CE7}"/>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4" name="Google Shape;105;p3">
            <a:extLst>
              <a:ext uri="{FF2B5EF4-FFF2-40B4-BE49-F238E27FC236}">
                <a16:creationId xmlns:a16="http://schemas.microsoft.com/office/drawing/2014/main" id="{ECC1AA6D-6C5F-C0A0-6D92-D292A28718DC}"/>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5" name="Picture 14">
            <a:extLst>
              <a:ext uri="{FF2B5EF4-FFF2-40B4-BE49-F238E27FC236}">
                <a16:creationId xmlns:a16="http://schemas.microsoft.com/office/drawing/2014/main" id="{ABAF6EFE-EB6E-E624-A731-94B7A014F7E0}"/>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383961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Economic Analysis</a:t>
            </a:r>
            <a:endParaRPr lang="en-US" sz="4000" b="1" dirty="0">
              <a:solidFill>
                <a:schemeClr val="bg1"/>
              </a:solidFill>
            </a:endParaRPr>
          </a:p>
        </p:txBody>
      </p:sp>
      <p:graphicFrame>
        <p:nvGraphicFramePr>
          <p:cNvPr id="13" name="Table 12">
            <a:extLst>
              <a:ext uri="{FF2B5EF4-FFF2-40B4-BE49-F238E27FC236}">
                <a16:creationId xmlns:a16="http://schemas.microsoft.com/office/drawing/2014/main" id="{5EECD555-1670-45A2-9DC0-C81902C56007}"/>
              </a:ext>
            </a:extLst>
          </p:cNvPr>
          <p:cNvGraphicFramePr>
            <a:graphicFrameLocks noGrp="1"/>
          </p:cNvGraphicFramePr>
          <p:nvPr>
            <p:extLst>
              <p:ext uri="{D42A27DB-BD31-4B8C-83A1-F6EECF244321}">
                <p14:modId xmlns:p14="http://schemas.microsoft.com/office/powerpoint/2010/main" val="2981697973"/>
              </p:ext>
            </p:extLst>
          </p:nvPr>
        </p:nvGraphicFramePr>
        <p:xfrm>
          <a:off x="1089764" y="775066"/>
          <a:ext cx="10058400" cy="4773789"/>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64537">
                <a:tc gridSpan="2">
                  <a:txBody>
                    <a:bodyPr/>
                    <a:lstStyle/>
                    <a:p>
                      <a:r>
                        <a:rPr lang="en-US" sz="1900" dirty="0"/>
                        <a:t>Changes</a:t>
                      </a:r>
                      <a:r>
                        <a:rPr lang="en-US" sz="1900" baseline="0" dirty="0"/>
                        <a:t> Associated with </a:t>
                      </a:r>
                      <a:r>
                        <a:rPr lang="en-US" sz="1900" dirty="0"/>
                        <a:t>Adopting</a:t>
                      </a:r>
                      <a:r>
                        <a:rPr lang="en-US" sz="1900" baseline="0" dirty="0"/>
                        <a:t> BDM (</a:t>
                      </a:r>
                      <a:r>
                        <a:rPr lang="en-US" sz="1900" i="1" baseline="0" dirty="0"/>
                        <a:t>Baseline: PE Mulch Use</a:t>
                      </a:r>
                      <a:r>
                        <a:rPr lang="en-US" sz="1900" baseline="0" dirty="0"/>
                        <a:t>)</a:t>
                      </a:r>
                      <a:endParaRPr lang="en-US" sz="1900" dirty="0"/>
                    </a:p>
                  </a:txBody>
                  <a:tcPr/>
                </a:tc>
                <a:tc hMerge="1">
                  <a:txBody>
                    <a:bodyPr/>
                    <a:lstStyle/>
                    <a:p>
                      <a:endParaRPr lang="en-US"/>
                    </a:p>
                  </a:txBody>
                  <a:tcPr/>
                </a:tc>
                <a:extLst>
                  <a:ext uri="{0D108BD9-81ED-4DB2-BD59-A6C34878D82A}">
                    <a16:rowId xmlns:a16="http://schemas.microsoft.com/office/drawing/2014/main" val="10000"/>
                  </a:ext>
                </a:extLst>
              </a:tr>
              <a:tr h="2172641">
                <a:tc>
                  <a:txBody>
                    <a:bodyPr/>
                    <a:lstStyle/>
                    <a:p>
                      <a:r>
                        <a:rPr lang="en-US" sz="1900" b="1" dirty="0"/>
                        <a:t>Additional Costs (AC):</a:t>
                      </a:r>
                    </a:p>
                    <a:p>
                      <a:pPr marL="285750" indent="-285750">
                        <a:buFont typeface="Arial" panose="020B0604020202020204" pitchFamily="34" charset="0"/>
                        <a:buChar char="•"/>
                      </a:pPr>
                      <a:r>
                        <a:rPr lang="en-US" sz="1500" dirty="0"/>
                        <a:t>BDMs</a:t>
                      </a:r>
                      <a:r>
                        <a:rPr lang="en-US" sz="1500" baseline="0" dirty="0"/>
                        <a:t> are </a:t>
                      </a:r>
                      <a:r>
                        <a:rPr lang="en-US" sz="1500" b="1" baseline="0" dirty="0">
                          <a:solidFill>
                            <a:srgbClr val="0000FF"/>
                          </a:solidFill>
                        </a:rPr>
                        <a:t>more expensive </a:t>
                      </a:r>
                      <a:r>
                        <a:rPr lang="en-US" sz="1500" baseline="0" dirty="0"/>
                        <a:t>than PE mulch</a:t>
                      </a:r>
                    </a:p>
                    <a:p>
                      <a:pPr marL="285750" indent="-285750">
                        <a:buFont typeface="Arial" panose="020B0604020202020204" pitchFamily="34" charset="0"/>
                        <a:buChar char="•"/>
                      </a:pPr>
                      <a:r>
                        <a:rPr lang="en-US" sz="1500" baseline="0" dirty="0"/>
                        <a:t>Tilling BDMs in the soil: </a:t>
                      </a:r>
                      <a:r>
                        <a:rPr lang="en-US" sz="1500" b="0" baseline="0" dirty="0">
                          <a:solidFill>
                            <a:schemeClr val="tx1"/>
                          </a:solidFill>
                        </a:rPr>
                        <a:t>operator labor; assume tilling the soil is a typical end-of-season activity, therefore </a:t>
                      </a:r>
                      <a:r>
                        <a:rPr lang="en-US" sz="1500" b="1" baseline="0" dirty="0">
                          <a:solidFill>
                            <a:srgbClr val="0000FF"/>
                          </a:solidFill>
                        </a:rPr>
                        <a:t>no additional tillage cost</a:t>
                      </a:r>
                      <a:endParaRPr lang="en-US" sz="1500" b="0" baseline="0" dirty="0">
                        <a:solidFill>
                          <a:schemeClr val="tx1"/>
                        </a:solidFill>
                      </a:endParaRPr>
                    </a:p>
                  </a:txBody>
                  <a:tcPr/>
                </a:tc>
                <a:tc>
                  <a:txBody>
                    <a:bodyPr/>
                    <a:lstStyle/>
                    <a:p>
                      <a:r>
                        <a:rPr lang="en-US" sz="1900" b="1" dirty="0"/>
                        <a:t>Additional Income (AI):</a:t>
                      </a:r>
                    </a:p>
                    <a:p>
                      <a:pPr marL="285750" indent="-285750">
                        <a:buFont typeface="Arial" panose="020B0604020202020204" pitchFamily="34" charset="0"/>
                        <a:buChar char="•"/>
                      </a:pPr>
                      <a:r>
                        <a:rPr lang="en-US" sz="1500" dirty="0"/>
                        <a:t>Changes</a:t>
                      </a:r>
                      <a:r>
                        <a:rPr lang="en-US" sz="1500" baseline="0" dirty="0"/>
                        <a:t> in yield? </a:t>
                      </a:r>
                    </a:p>
                    <a:p>
                      <a:pPr marL="285750" indent="-285750">
                        <a:buFont typeface="Arial" panose="020B0604020202020204" pitchFamily="34" charset="0"/>
                        <a:buChar char="•"/>
                      </a:pPr>
                      <a:r>
                        <a:rPr lang="en-US" sz="1500" baseline="0" dirty="0"/>
                        <a:t>Changes in prices? Are consumers willing to pay a premium for products grown with BDMs?</a:t>
                      </a:r>
                    </a:p>
                    <a:p>
                      <a:pPr marL="285750" indent="-285750">
                        <a:buFont typeface="Arial" panose="020B0604020202020204" pitchFamily="34" charset="0"/>
                        <a:buChar char="•"/>
                      </a:pPr>
                      <a:r>
                        <a:rPr lang="en-US" sz="1500" b="1" baseline="0" dirty="0"/>
                        <a:t>Current assumption: </a:t>
                      </a:r>
                      <a:r>
                        <a:rPr lang="en-US" sz="1500" b="1" baseline="0" dirty="0">
                          <a:solidFill>
                            <a:srgbClr val="0000FF"/>
                          </a:solidFill>
                        </a:rPr>
                        <a:t>No changes</a:t>
                      </a:r>
                      <a:r>
                        <a:rPr lang="en-US" sz="1500" baseline="0" dirty="0"/>
                        <a:t> in prices and yields</a:t>
                      </a:r>
                      <a:endParaRPr lang="en-US" sz="1500" dirty="0"/>
                    </a:p>
                  </a:txBody>
                  <a:tcPr/>
                </a:tc>
                <a:extLst>
                  <a:ext uri="{0D108BD9-81ED-4DB2-BD59-A6C34878D82A}">
                    <a16:rowId xmlns:a16="http://schemas.microsoft.com/office/drawing/2014/main" val="10001"/>
                  </a:ext>
                </a:extLst>
              </a:tr>
              <a:tr h="1458148">
                <a:tc>
                  <a:txBody>
                    <a:bodyPr/>
                    <a:lstStyle/>
                    <a:p>
                      <a:r>
                        <a:rPr lang="en-US" sz="1900" b="1" dirty="0"/>
                        <a:t>Reduced Income (RI):</a:t>
                      </a:r>
                    </a:p>
                    <a:p>
                      <a:pPr marL="285750" indent="-285750">
                        <a:buFont typeface="Arial" panose="020B0604020202020204" pitchFamily="34" charset="0"/>
                        <a:buChar char="•"/>
                      </a:pPr>
                      <a:r>
                        <a:rPr lang="en-US" sz="1500" b="1" dirty="0"/>
                        <a:t>Current assumption</a:t>
                      </a:r>
                      <a:r>
                        <a:rPr lang="en-US" sz="1500" dirty="0"/>
                        <a:t>: </a:t>
                      </a:r>
                      <a:r>
                        <a:rPr lang="en-US" sz="1500" b="1" dirty="0">
                          <a:solidFill>
                            <a:srgbClr val="0000FF"/>
                          </a:solidFill>
                        </a:rPr>
                        <a:t>No changes</a:t>
                      </a:r>
                      <a:r>
                        <a:rPr lang="en-US" sz="1500" dirty="0"/>
                        <a:t> in prices and</a:t>
                      </a:r>
                      <a:r>
                        <a:rPr lang="en-US" sz="1500" baseline="0" dirty="0"/>
                        <a:t> yield due to BDMs adoption</a:t>
                      </a:r>
                      <a:endParaRPr lang="en-US" sz="1500" dirty="0"/>
                    </a:p>
                  </a:txBody>
                  <a:tcPr/>
                </a:tc>
                <a:tc>
                  <a:txBody>
                    <a:bodyPr/>
                    <a:lstStyle/>
                    <a:p>
                      <a:r>
                        <a:rPr lang="en-US" sz="1900" b="1" dirty="0"/>
                        <a:t>Reduced</a:t>
                      </a:r>
                      <a:r>
                        <a:rPr lang="en-US" sz="1900" b="1" baseline="0" dirty="0"/>
                        <a:t> Costs(RC):</a:t>
                      </a:r>
                    </a:p>
                    <a:p>
                      <a:pPr marL="285750" indent="-285750">
                        <a:buFont typeface="Arial" panose="020B0604020202020204" pitchFamily="34" charset="0"/>
                        <a:buChar char="•"/>
                      </a:pPr>
                      <a:r>
                        <a:rPr lang="en-US" sz="1500" baseline="0" dirty="0"/>
                        <a:t>Labor – </a:t>
                      </a:r>
                      <a:r>
                        <a:rPr lang="en-US" sz="1500" b="1" baseline="0" dirty="0">
                          <a:solidFill>
                            <a:srgbClr val="0000FF"/>
                          </a:solidFill>
                        </a:rPr>
                        <a:t>reduced labor </a:t>
                      </a:r>
                      <a:r>
                        <a:rPr lang="en-US" sz="1500" baseline="0" dirty="0"/>
                        <a:t>associated with end of season activities</a:t>
                      </a:r>
                    </a:p>
                    <a:p>
                      <a:pPr marL="285750" indent="-285750">
                        <a:buFont typeface="Arial" panose="020B0604020202020204" pitchFamily="34" charset="0"/>
                        <a:buChar char="•"/>
                      </a:pPr>
                      <a:r>
                        <a:rPr lang="en-US" sz="1500" b="1" baseline="0" dirty="0">
                          <a:solidFill>
                            <a:srgbClr val="0000FF"/>
                          </a:solidFill>
                        </a:rPr>
                        <a:t>No disposal cost </a:t>
                      </a:r>
                      <a:r>
                        <a:rPr lang="en-US" sz="1500" baseline="0" dirty="0"/>
                        <a:t>(e.g., transportation, disposal fee)</a:t>
                      </a:r>
                      <a:endParaRPr lang="en-US" sz="1500" dirty="0"/>
                    </a:p>
                  </a:txBody>
                  <a:tcPr/>
                </a:tc>
                <a:extLst>
                  <a:ext uri="{0D108BD9-81ED-4DB2-BD59-A6C34878D82A}">
                    <a16:rowId xmlns:a16="http://schemas.microsoft.com/office/drawing/2014/main" val="10002"/>
                  </a:ext>
                </a:extLst>
              </a:tr>
              <a:tr h="364537">
                <a:tc>
                  <a:txBody>
                    <a:bodyPr/>
                    <a:lstStyle/>
                    <a:p>
                      <a:r>
                        <a:rPr lang="en-US" sz="1900" dirty="0"/>
                        <a:t>A. Total AC</a:t>
                      </a:r>
                      <a:r>
                        <a:rPr lang="en-US" sz="1900" baseline="0" dirty="0"/>
                        <a:t> and RI</a:t>
                      </a:r>
                      <a:endParaRPr lang="en-US"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B. Total AI</a:t>
                      </a:r>
                      <a:r>
                        <a:rPr lang="en-US" sz="1900" baseline="0" dirty="0"/>
                        <a:t> and RC</a:t>
                      </a:r>
                      <a:endParaRPr lang="en-US" sz="1900" dirty="0"/>
                    </a:p>
                  </a:txBody>
                  <a:tcPr/>
                </a:tc>
                <a:extLst>
                  <a:ext uri="{0D108BD9-81ED-4DB2-BD59-A6C34878D82A}">
                    <a16:rowId xmlns:a16="http://schemas.microsoft.com/office/drawing/2014/main" val="10003"/>
                  </a:ext>
                </a:extLst>
              </a:tr>
              <a:tr h="364537">
                <a:tc gridSpan="2">
                  <a:txBody>
                    <a:bodyPr/>
                    <a:lstStyle/>
                    <a:p>
                      <a:pPr algn="ctr"/>
                      <a:r>
                        <a:rPr lang="en-US" sz="1900" b="1" dirty="0"/>
                        <a:t>Net</a:t>
                      </a:r>
                      <a:r>
                        <a:rPr lang="en-US" sz="1900" b="1" baseline="0" dirty="0"/>
                        <a:t> Change in Profit (B-A)</a:t>
                      </a:r>
                      <a:endParaRPr lang="en-US" sz="1900" b="1" dirty="0"/>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cxnSp>
        <p:nvCxnSpPr>
          <p:cNvPr id="5" name="Straight Connector 4">
            <a:extLst>
              <a:ext uri="{FF2B5EF4-FFF2-40B4-BE49-F238E27FC236}">
                <a16:creationId xmlns:a16="http://schemas.microsoft.com/office/drawing/2014/main" id="{F95A1D1D-2F8E-FEEF-AC22-DA0BA0DEBC58}"/>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oogle Shape;99;p3" descr="Image result for western sare logo">
            <a:extLst>
              <a:ext uri="{FF2B5EF4-FFF2-40B4-BE49-F238E27FC236}">
                <a16:creationId xmlns:a16="http://schemas.microsoft.com/office/drawing/2014/main" id="{53E56DCF-A4B9-7ED0-FB06-AD2E00F23A62}"/>
              </a:ext>
            </a:extLst>
          </p:cNvPr>
          <p:cNvPicPr preferRelativeResize="0"/>
          <p:nvPr/>
        </p:nvPicPr>
        <p:blipFill rotWithShape="1">
          <a:blip r:embed="rId2">
            <a:alphaModFix/>
          </a:blip>
          <a:srcRect/>
          <a:stretch/>
        </p:blipFill>
        <p:spPr>
          <a:xfrm>
            <a:off x="10865212" y="5821724"/>
            <a:ext cx="897529" cy="812761"/>
          </a:xfrm>
          <a:prstGeom prst="rect">
            <a:avLst/>
          </a:prstGeom>
          <a:noFill/>
          <a:ln>
            <a:noFill/>
          </a:ln>
        </p:spPr>
      </p:pic>
      <p:pic>
        <p:nvPicPr>
          <p:cNvPr id="8" name="Google Shape;100;p3">
            <a:extLst>
              <a:ext uri="{FF2B5EF4-FFF2-40B4-BE49-F238E27FC236}">
                <a16:creationId xmlns:a16="http://schemas.microsoft.com/office/drawing/2014/main" id="{903F882B-086C-DDC1-6C59-3D1CB2C7700F}"/>
              </a:ext>
            </a:extLst>
          </p:cNvPr>
          <p:cNvPicPr preferRelativeResize="0"/>
          <p:nvPr/>
        </p:nvPicPr>
        <p:blipFill rotWithShape="1">
          <a:blip r:embed="rId3">
            <a:alphaModFix/>
          </a:blip>
          <a:srcRect/>
          <a:stretch/>
        </p:blipFill>
        <p:spPr>
          <a:xfrm>
            <a:off x="8776835" y="5891386"/>
            <a:ext cx="1608540" cy="730954"/>
          </a:xfrm>
          <a:prstGeom prst="rect">
            <a:avLst/>
          </a:prstGeom>
          <a:noFill/>
          <a:ln>
            <a:noFill/>
          </a:ln>
        </p:spPr>
      </p:pic>
      <p:pic>
        <p:nvPicPr>
          <p:cNvPr id="9" name="Google Shape;102;p3">
            <a:extLst>
              <a:ext uri="{FF2B5EF4-FFF2-40B4-BE49-F238E27FC236}">
                <a16:creationId xmlns:a16="http://schemas.microsoft.com/office/drawing/2014/main" id="{E3EF83EA-D67F-6ADF-3CC4-8D335CCD5E8F}"/>
              </a:ext>
            </a:extLst>
          </p:cNvPr>
          <p:cNvPicPr preferRelativeResize="0"/>
          <p:nvPr/>
        </p:nvPicPr>
        <p:blipFill rotWithShape="1">
          <a:blip r:embed="rId4">
            <a:alphaModFix/>
          </a:blip>
          <a:srcRect/>
          <a:stretch/>
        </p:blipFill>
        <p:spPr>
          <a:xfrm>
            <a:off x="429259" y="5855813"/>
            <a:ext cx="1094741" cy="744585"/>
          </a:xfrm>
          <a:prstGeom prst="rect">
            <a:avLst/>
          </a:prstGeom>
          <a:noFill/>
          <a:ln>
            <a:noFill/>
          </a:ln>
        </p:spPr>
      </p:pic>
      <p:pic>
        <p:nvPicPr>
          <p:cNvPr id="10" name="Google Shape;103;p3" descr="A qr code for small fruits website">
            <a:extLst>
              <a:ext uri="{FF2B5EF4-FFF2-40B4-BE49-F238E27FC236}">
                <a16:creationId xmlns:a16="http://schemas.microsoft.com/office/drawing/2014/main" id="{DCDD756E-CC0D-75AC-83FA-768BC48F4868}"/>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1" name="Google Shape;105;p3">
            <a:extLst>
              <a:ext uri="{FF2B5EF4-FFF2-40B4-BE49-F238E27FC236}">
                <a16:creationId xmlns:a16="http://schemas.microsoft.com/office/drawing/2014/main" id="{9845EB20-0E04-FACC-5888-2FFC606C289C}"/>
              </a:ext>
            </a:extLst>
          </p:cNvPr>
          <p:cNvPicPr preferRelativeResize="0"/>
          <p:nvPr/>
        </p:nvPicPr>
        <p:blipFill rotWithShape="1">
          <a:blip r:embed="rId6">
            <a:alphaModFix/>
          </a:blip>
          <a:srcRect l="27277" t="39333" r="22889" b="41792"/>
          <a:stretch/>
        </p:blipFill>
        <p:spPr>
          <a:xfrm>
            <a:off x="4756093" y="5875221"/>
            <a:ext cx="3540905" cy="787670"/>
          </a:xfrm>
          <a:prstGeom prst="rect">
            <a:avLst/>
          </a:prstGeom>
          <a:noFill/>
          <a:ln>
            <a:noFill/>
          </a:ln>
        </p:spPr>
      </p:pic>
      <p:pic>
        <p:nvPicPr>
          <p:cNvPr id="14" name="Picture 13">
            <a:extLst>
              <a:ext uri="{FF2B5EF4-FFF2-40B4-BE49-F238E27FC236}">
                <a16:creationId xmlns:a16="http://schemas.microsoft.com/office/drawing/2014/main" id="{0F2CBE26-C7CA-EC95-78C7-DB533BA98F8E}"/>
              </a:ext>
            </a:extLst>
          </p:cNvPr>
          <p:cNvPicPr>
            <a:picLocks noChangeAspect="1"/>
          </p:cNvPicPr>
          <p:nvPr/>
        </p:nvPicPr>
        <p:blipFill>
          <a:blip r:embed="rId7"/>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14582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Economic Analysis</a:t>
            </a:r>
            <a:endParaRPr lang="en-US" sz="4000" b="1" dirty="0">
              <a:solidFill>
                <a:schemeClr val="bg1"/>
              </a:solidFill>
            </a:endParaRPr>
          </a:p>
        </p:txBody>
      </p:sp>
      <p:sp>
        <p:nvSpPr>
          <p:cNvPr id="22" name="TextBox 21">
            <a:extLst>
              <a:ext uri="{FF2B5EF4-FFF2-40B4-BE49-F238E27FC236}">
                <a16:creationId xmlns:a16="http://schemas.microsoft.com/office/drawing/2014/main" id="{27805A99-8D57-475F-968C-734F24BACD09}"/>
              </a:ext>
            </a:extLst>
          </p:cNvPr>
          <p:cNvSpPr txBox="1"/>
          <p:nvPr/>
        </p:nvSpPr>
        <p:spPr>
          <a:xfrm>
            <a:off x="1089764" y="647970"/>
            <a:ext cx="4865157" cy="1600438"/>
          </a:xfrm>
          <a:prstGeom prst="rect">
            <a:avLst/>
          </a:prstGeom>
          <a:noFill/>
        </p:spPr>
        <p:txBody>
          <a:bodyPr wrap="square">
            <a:spAutoFit/>
          </a:bodyPr>
          <a:lstStyle/>
          <a:p>
            <a:pPr marL="344488" indent="-344488">
              <a:buClr>
                <a:srgbClr val="FF0000"/>
              </a:buClr>
              <a:buSzPct val="125000"/>
              <a:buFont typeface="Wingdings" panose="05000000000000000000" pitchFamily="2" charset="2"/>
              <a:buChar char="v"/>
            </a:pPr>
            <a:r>
              <a:rPr lang="en-US" b="1" dirty="0"/>
              <a:t>Assumptions:</a:t>
            </a:r>
          </a:p>
          <a:p>
            <a:pPr marL="515938" indent="-227013">
              <a:buClr>
                <a:srgbClr val="00B050"/>
              </a:buClr>
              <a:buFont typeface="Arial" panose="020B0604020202020204" pitchFamily="34" charset="0"/>
              <a:buChar char="•"/>
            </a:pPr>
            <a:r>
              <a:rPr lang="en-US" sz="1600" dirty="0"/>
              <a:t>Thickness of PE mulch: 1.0 mil</a:t>
            </a:r>
          </a:p>
          <a:p>
            <a:pPr marL="515938" indent="-227013">
              <a:buClr>
                <a:srgbClr val="00B050"/>
              </a:buClr>
              <a:buFont typeface="Arial" panose="020B0604020202020204" pitchFamily="34" charset="0"/>
              <a:buChar char="•"/>
            </a:pPr>
            <a:r>
              <a:rPr lang="en-US" sz="1600" dirty="0"/>
              <a:t>Thickness of BDM: 0.6 mil</a:t>
            </a:r>
          </a:p>
          <a:p>
            <a:pPr marL="515938" indent="-227013">
              <a:buClr>
                <a:srgbClr val="00B050"/>
              </a:buClr>
              <a:buFont typeface="Arial" panose="020B0604020202020204" pitchFamily="34" charset="0"/>
              <a:buChar char="•"/>
            </a:pPr>
            <a:r>
              <a:rPr lang="en-US" sz="1600" dirty="0"/>
              <a:t>Mulch roll size: 4 ft x 4,000 ft</a:t>
            </a:r>
          </a:p>
          <a:p>
            <a:pPr marL="515938" indent="-227013">
              <a:buClr>
                <a:srgbClr val="00B050"/>
              </a:buClr>
              <a:buFont typeface="Arial" panose="020B0604020202020204" pitchFamily="34" charset="0"/>
              <a:buChar char="•"/>
            </a:pPr>
            <a:r>
              <a:rPr lang="en-US" sz="1600" dirty="0"/>
              <a:t>Bed spacing: 6 ft</a:t>
            </a:r>
          </a:p>
          <a:p>
            <a:pPr marL="515938" indent="-227013">
              <a:buClr>
                <a:srgbClr val="00B050"/>
              </a:buClr>
              <a:buFont typeface="Arial" panose="020B0604020202020204" pitchFamily="34" charset="0"/>
              <a:buChar char="•"/>
            </a:pPr>
            <a:r>
              <a:rPr lang="en-US" sz="1600" dirty="0"/>
              <a:t>Removal and disposal: 17.25 hours/acre</a:t>
            </a:r>
          </a:p>
        </p:txBody>
      </p:sp>
      <p:sp>
        <p:nvSpPr>
          <p:cNvPr id="24" name="TextBox 23">
            <a:extLst>
              <a:ext uri="{FF2B5EF4-FFF2-40B4-BE49-F238E27FC236}">
                <a16:creationId xmlns:a16="http://schemas.microsoft.com/office/drawing/2014/main" id="{487F2911-D6CB-4719-A02E-EDA9302151F8}"/>
              </a:ext>
            </a:extLst>
          </p:cNvPr>
          <p:cNvSpPr txBox="1"/>
          <p:nvPr/>
        </p:nvSpPr>
        <p:spPr>
          <a:xfrm>
            <a:off x="5330891" y="686235"/>
            <a:ext cx="5771345" cy="1569660"/>
          </a:xfrm>
          <a:prstGeom prst="rect">
            <a:avLst/>
          </a:prstGeom>
          <a:noFill/>
        </p:spPr>
        <p:txBody>
          <a:bodyPr wrap="square">
            <a:spAutoFit/>
          </a:bodyPr>
          <a:lstStyle/>
          <a:p>
            <a:pPr marL="574675" indent="-227013">
              <a:buClr>
                <a:srgbClr val="00B050"/>
              </a:buClr>
              <a:buFont typeface="Arial" panose="020B0604020202020204" pitchFamily="34" charset="0"/>
              <a:buChar char="•"/>
            </a:pPr>
            <a:r>
              <a:rPr lang="en-US" sz="1600" dirty="0"/>
              <a:t>No. of mulch rolls per acre: 2</a:t>
            </a:r>
          </a:p>
          <a:p>
            <a:pPr marL="574675" indent="-227013">
              <a:buClr>
                <a:srgbClr val="00B050"/>
              </a:buClr>
              <a:buFont typeface="Arial" panose="020B0604020202020204" pitchFamily="34" charset="0"/>
              <a:buChar char="•"/>
            </a:pPr>
            <a:r>
              <a:rPr lang="en-US" sz="1600" dirty="0"/>
              <a:t>Cost PE mulch/acre: 2 x $220/roll = $440/acre</a:t>
            </a:r>
          </a:p>
          <a:p>
            <a:pPr marL="574675" indent="-227013">
              <a:buClr>
                <a:srgbClr val="00B050"/>
              </a:buClr>
              <a:buFont typeface="Arial" panose="020B0604020202020204" pitchFamily="34" charset="0"/>
              <a:buChar char="•"/>
            </a:pPr>
            <a:r>
              <a:rPr lang="en-US" sz="1600" dirty="0"/>
              <a:t>Cost BDM/acre: 2 x $315/roll = $630/acre</a:t>
            </a:r>
          </a:p>
          <a:p>
            <a:pPr marL="574675" indent="-227013">
              <a:buClr>
                <a:srgbClr val="00B050"/>
              </a:buClr>
              <a:buFont typeface="Arial" panose="020B0604020202020204" pitchFamily="34" charset="0"/>
              <a:buChar char="•"/>
            </a:pPr>
            <a:r>
              <a:rPr lang="en-US" sz="1600" dirty="0"/>
              <a:t>Labor Cost: $17.20/hour</a:t>
            </a:r>
          </a:p>
          <a:p>
            <a:pPr marL="574675" indent="-227013">
              <a:buClr>
                <a:srgbClr val="00B050"/>
              </a:buClr>
              <a:buFont typeface="Arial" panose="020B0604020202020204" pitchFamily="34" charset="0"/>
              <a:buChar char="•"/>
            </a:pPr>
            <a:r>
              <a:rPr lang="en-US" sz="1600" dirty="0"/>
              <a:t>Disposal cost: $61/ton (estimated U.S. average)</a:t>
            </a:r>
          </a:p>
          <a:p>
            <a:pPr marL="574675" indent="-227013">
              <a:buClr>
                <a:srgbClr val="00B050"/>
              </a:buClr>
              <a:buFont typeface="Arial" panose="020B0604020202020204" pitchFamily="34" charset="0"/>
              <a:buChar char="•"/>
            </a:pPr>
            <a:r>
              <a:rPr lang="en-US" sz="1600" dirty="0"/>
              <a:t>Drip tape removal: 1.5 hours/acre</a:t>
            </a:r>
          </a:p>
        </p:txBody>
      </p:sp>
      <p:graphicFrame>
        <p:nvGraphicFramePr>
          <p:cNvPr id="13" name="Table 12">
            <a:extLst>
              <a:ext uri="{FF2B5EF4-FFF2-40B4-BE49-F238E27FC236}">
                <a16:creationId xmlns:a16="http://schemas.microsoft.com/office/drawing/2014/main" id="{B0A47079-7555-4B3D-A028-FD6937FA5DA6}"/>
              </a:ext>
            </a:extLst>
          </p:cNvPr>
          <p:cNvGraphicFramePr>
            <a:graphicFrameLocks noGrp="1"/>
          </p:cNvGraphicFramePr>
          <p:nvPr>
            <p:extLst>
              <p:ext uri="{D42A27DB-BD31-4B8C-83A1-F6EECF244321}">
                <p14:modId xmlns:p14="http://schemas.microsoft.com/office/powerpoint/2010/main" val="3032901656"/>
              </p:ext>
            </p:extLst>
          </p:nvPr>
        </p:nvGraphicFramePr>
        <p:xfrm>
          <a:off x="1089765" y="2391809"/>
          <a:ext cx="10012472" cy="3069537"/>
        </p:xfrm>
        <a:graphic>
          <a:graphicData uri="http://schemas.openxmlformats.org/drawingml/2006/table">
            <a:tbl>
              <a:tblPr firstRow="1" bandRow="1">
                <a:tableStyleId>{5C22544A-7EE6-4342-B048-85BDC9FD1C3A}</a:tableStyleId>
              </a:tblPr>
              <a:tblGrid>
                <a:gridCol w="5256548">
                  <a:extLst>
                    <a:ext uri="{9D8B030D-6E8A-4147-A177-3AD203B41FA5}">
                      <a16:colId xmlns:a16="http://schemas.microsoft.com/office/drawing/2014/main" val="20000"/>
                    </a:ext>
                  </a:extLst>
                </a:gridCol>
                <a:gridCol w="4755924">
                  <a:extLst>
                    <a:ext uri="{9D8B030D-6E8A-4147-A177-3AD203B41FA5}">
                      <a16:colId xmlns:a16="http://schemas.microsoft.com/office/drawing/2014/main" val="20001"/>
                    </a:ext>
                  </a:extLst>
                </a:gridCol>
              </a:tblGrid>
              <a:tr h="355113">
                <a:tc gridSpan="2">
                  <a:txBody>
                    <a:bodyPr/>
                    <a:lstStyle/>
                    <a:p>
                      <a:r>
                        <a:rPr lang="en-US" sz="1400" dirty="0"/>
                        <a:t>Changes</a:t>
                      </a:r>
                      <a:r>
                        <a:rPr lang="en-US" sz="1400" baseline="0" dirty="0"/>
                        <a:t> Associated with </a:t>
                      </a:r>
                      <a:r>
                        <a:rPr lang="en-US" sz="1400" dirty="0"/>
                        <a:t>Adopting</a:t>
                      </a:r>
                      <a:r>
                        <a:rPr lang="en-US" sz="1400" baseline="0" dirty="0"/>
                        <a:t> BDM</a:t>
                      </a:r>
                      <a:endParaRPr lang="en-US" sz="1400" dirty="0"/>
                    </a:p>
                  </a:txBody>
                  <a:tcPr/>
                </a:tc>
                <a:tc hMerge="1">
                  <a:txBody>
                    <a:bodyPr/>
                    <a:lstStyle/>
                    <a:p>
                      <a:endParaRPr lang="en-US"/>
                    </a:p>
                  </a:txBody>
                  <a:tcPr/>
                </a:tc>
                <a:extLst>
                  <a:ext uri="{0D108BD9-81ED-4DB2-BD59-A6C34878D82A}">
                    <a16:rowId xmlns:a16="http://schemas.microsoft.com/office/drawing/2014/main" val="10000"/>
                  </a:ext>
                </a:extLst>
              </a:tr>
              <a:tr h="1016693">
                <a:tc>
                  <a:txBody>
                    <a:bodyPr/>
                    <a:lstStyle/>
                    <a:p>
                      <a:r>
                        <a:rPr lang="en-US" sz="1400" b="1" dirty="0"/>
                        <a:t>Additional Cost (AC):            </a:t>
                      </a:r>
                      <a:r>
                        <a:rPr lang="en-US" sz="1400" b="1" dirty="0">
                          <a:solidFill>
                            <a:srgbClr val="0000FF"/>
                          </a:solidFill>
                        </a:rPr>
                        <a:t>$190.00</a:t>
                      </a:r>
                    </a:p>
                    <a:p>
                      <a:pPr marL="285750" indent="-285750">
                        <a:buFont typeface="Arial" panose="020B0604020202020204" pitchFamily="34" charset="0"/>
                        <a:buChar char="•"/>
                      </a:pPr>
                      <a:r>
                        <a:rPr lang="en-US" sz="1400" dirty="0"/>
                        <a:t>BDM material cost:  </a:t>
                      </a:r>
                      <a:r>
                        <a:rPr lang="en-US" sz="1400" baseline="0" dirty="0"/>
                        <a:t>      </a:t>
                      </a:r>
                      <a:r>
                        <a:rPr lang="en-US" sz="1400" b="1" baseline="0" dirty="0">
                          <a:solidFill>
                            <a:srgbClr val="0000FF"/>
                          </a:solidFill>
                        </a:rPr>
                        <a:t>$190.00</a:t>
                      </a:r>
                    </a:p>
                  </a:txBody>
                  <a:tcPr/>
                </a:tc>
                <a:tc>
                  <a:txBody>
                    <a:bodyPr/>
                    <a:lstStyle/>
                    <a:p>
                      <a:r>
                        <a:rPr lang="en-US" sz="1400" b="1" dirty="0"/>
                        <a:t>Additional Income (AI):     </a:t>
                      </a:r>
                      <a:r>
                        <a:rPr lang="en-US" sz="1400" b="1" dirty="0">
                          <a:solidFill>
                            <a:srgbClr val="0000FF"/>
                          </a:solidFill>
                        </a:rPr>
                        <a:t>$0</a:t>
                      </a:r>
                    </a:p>
                    <a:p>
                      <a:pPr marL="285750" indent="-285750">
                        <a:buFont typeface="Arial" panose="020B0604020202020204" pitchFamily="34" charset="0"/>
                        <a:buChar char="•"/>
                      </a:pPr>
                      <a:r>
                        <a:rPr lang="en-US" sz="1400" b="1" baseline="0" dirty="0"/>
                        <a:t>Current assumption: </a:t>
                      </a:r>
                      <a:r>
                        <a:rPr lang="en-US" sz="1400" baseline="0" dirty="0"/>
                        <a:t>No changes in prices and yields.</a:t>
                      </a:r>
                      <a:endParaRPr lang="en-US" sz="1400" dirty="0"/>
                    </a:p>
                  </a:txBody>
                  <a:tcPr/>
                </a:tc>
                <a:extLst>
                  <a:ext uri="{0D108BD9-81ED-4DB2-BD59-A6C34878D82A}">
                    <a16:rowId xmlns:a16="http://schemas.microsoft.com/office/drawing/2014/main" val="10001"/>
                  </a:ext>
                </a:extLst>
              </a:tr>
              <a:tr h="977777">
                <a:tc>
                  <a:txBody>
                    <a:bodyPr/>
                    <a:lstStyle/>
                    <a:p>
                      <a:r>
                        <a:rPr lang="en-US" sz="1400" b="1" kern="1200" dirty="0">
                          <a:solidFill>
                            <a:schemeClr val="dk1"/>
                          </a:solidFill>
                          <a:latin typeface="+mn-lt"/>
                          <a:ea typeface="+mn-ea"/>
                          <a:cs typeface="+mn-cs"/>
                        </a:rPr>
                        <a:t>Reduced Income (RI):           </a:t>
                      </a:r>
                      <a:r>
                        <a:rPr lang="en-US" sz="1400" b="1" dirty="0">
                          <a:solidFill>
                            <a:srgbClr val="0000FF"/>
                          </a:solidFill>
                        </a:rPr>
                        <a:t>$0</a:t>
                      </a:r>
                      <a:endParaRPr lang="en-US" sz="1400" b="1" kern="1200" dirty="0">
                        <a:solidFill>
                          <a:schemeClr val="dk1"/>
                        </a:solidFill>
                        <a:latin typeface="+mn-lt"/>
                        <a:ea typeface="+mn-ea"/>
                        <a:cs typeface="+mn-cs"/>
                      </a:endParaRPr>
                    </a:p>
                    <a:p>
                      <a:pPr marL="285750" indent="-285750">
                        <a:buFont typeface="Arial" panose="020B0604020202020204" pitchFamily="34" charset="0"/>
                        <a:buChar char="•"/>
                      </a:pPr>
                      <a:r>
                        <a:rPr lang="en-US" sz="1400" b="1" dirty="0"/>
                        <a:t>Current assumption</a:t>
                      </a:r>
                      <a:r>
                        <a:rPr lang="en-US" sz="1400" dirty="0"/>
                        <a:t>: no changes in prices and</a:t>
                      </a:r>
                      <a:r>
                        <a:rPr lang="en-US" sz="1400" baseline="0" dirty="0"/>
                        <a:t> yield due to BDMs adoption</a:t>
                      </a:r>
                      <a:endParaRPr lang="en-US" sz="1400" dirty="0"/>
                    </a:p>
                  </a:txBody>
                  <a:tcPr/>
                </a:tc>
                <a:tc>
                  <a:txBody>
                    <a:bodyPr/>
                    <a:lstStyle/>
                    <a:p>
                      <a:r>
                        <a:rPr lang="en-US" sz="1400" b="1" kern="1200" dirty="0">
                          <a:solidFill>
                            <a:schemeClr val="dk1"/>
                          </a:solidFill>
                          <a:latin typeface="+mn-lt"/>
                          <a:ea typeface="+mn-ea"/>
                          <a:cs typeface="+mn-cs"/>
                        </a:rPr>
                        <a:t>Reduced Costs(RC):            </a:t>
                      </a:r>
                      <a:r>
                        <a:rPr lang="en-US" sz="1400" b="1" kern="1200" dirty="0">
                          <a:solidFill>
                            <a:srgbClr val="0000FF"/>
                          </a:solidFill>
                          <a:latin typeface="+mn-lt"/>
                          <a:ea typeface="+mn-ea"/>
                          <a:cs typeface="+mn-cs"/>
                        </a:rPr>
                        <a:t>$278.83</a:t>
                      </a:r>
                    </a:p>
                    <a:p>
                      <a:pPr marL="285750" indent="-285750">
                        <a:buFont typeface="Arial" panose="020B0604020202020204" pitchFamily="34" charset="0"/>
                        <a:buChar char="•"/>
                      </a:pPr>
                      <a:r>
                        <a:rPr lang="en-US" sz="1400" dirty="0"/>
                        <a:t>Labor savings:</a:t>
                      </a:r>
                      <a:r>
                        <a:rPr lang="en-US" sz="1400" baseline="0" dirty="0"/>
                        <a:t>               </a:t>
                      </a:r>
                      <a:r>
                        <a:rPr lang="en-US" sz="1400" b="1" baseline="0" dirty="0">
                          <a:solidFill>
                            <a:srgbClr val="0000FF"/>
                          </a:solidFill>
                        </a:rPr>
                        <a:t>$270.90</a:t>
                      </a:r>
                    </a:p>
                    <a:p>
                      <a:pPr marL="285750" indent="-285750">
                        <a:buFont typeface="Arial" panose="020B0604020202020204" pitchFamily="34" charset="0"/>
                        <a:buChar char="•"/>
                      </a:pPr>
                      <a:r>
                        <a:rPr lang="en-US" sz="1400" baseline="0" dirty="0"/>
                        <a:t>Disposal savings:          </a:t>
                      </a:r>
                      <a:r>
                        <a:rPr lang="en-US" sz="1400" b="1" baseline="0" dirty="0">
                          <a:solidFill>
                            <a:srgbClr val="0000FF"/>
                          </a:solidFill>
                        </a:rPr>
                        <a:t>$7.93</a:t>
                      </a:r>
                    </a:p>
                  </a:txBody>
                  <a:tcPr/>
                </a:tc>
                <a:extLst>
                  <a:ext uri="{0D108BD9-81ED-4DB2-BD59-A6C34878D82A}">
                    <a16:rowId xmlns:a16="http://schemas.microsoft.com/office/drawing/2014/main" val="10002"/>
                  </a:ext>
                </a:extLst>
              </a:tr>
              <a:tr h="355113">
                <a:tc>
                  <a:txBody>
                    <a:bodyPr/>
                    <a:lstStyle/>
                    <a:p>
                      <a:r>
                        <a:rPr lang="en-US" sz="1400" b="1" kern="1200" dirty="0">
                          <a:solidFill>
                            <a:schemeClr val="dk1"/>
                          </a:solidFill>
                          <a:latin typeface="+mn-lt"/>
                          <a:ea typeface="+mn-ea"/>
                          <a:cs typeface="+mn-cs"/>
                        </a:rPr>
                        <a:t>A. Total AC and RI:                </a:t>
                      </a:r>
                      <a:r>
                        <a:rPr lang="en-US" sz="1400" b="1" kern="1200" dirty="0">
                          <a:solidFill>
                            <a:srgbClr val="0000FF"/>
                          </a:solidFill>
                          <a:latin typeface="+mn-lt"/>
                          <a:ea typeface="+mn-ea"/>
                          <a:cs typeface="+mn-cs"/>
                        </a:rPr>
                        <a:t>$190.00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B. Total AI and RC:              </a:t>
                      </a:r>
                      <a:r>
                        <a:rPr lang="en-US" sz="1400" b="1" kern="1200" dirty="0">
                          <a:solidFill>
                            <a:srgbClr val="0000FF"/>
                          </a:solidFill>
                          <a:latin typeface="+mn-lt"/>
                          <a:ea typeface="+mn-ea"/>
                          <a:cs typeface="+mn-cs"/>
                        </a:rPr>
                        <a:t>$278.83</a:t>
                      </a:r>
                    </a:p>
                  </a:txBody>
                  <a:tcPr/>
                </a:tc>
                <a:extLst>
                  <a:ext uri="{0D108BD9-81ED-4DB2-BD59-A6C34878D82A}">
                    <a16:rowId xmlns:a16="http://schemas.microsoft.com/office/drawing/2014/main" val="10003"/>
                  </a:ext>
                </a:extLst>
              </a:tr>
              <a:tr h="364841">
                <a:tc gridSpan="2">
                  <a:txBody>
                    <a:bodyPr/>
                    <a:lstStyle/>
                    <a:p>
                      <a:pPr algn="ctr"/>
                      <a:r>
                        <a:rPr lang="en-US" sz="1400" b="1" dirty="0"/>
                        <a:t>Net</a:t>
                      </a:r>
                      <a:r>
                        <a:rPr lang="en-US" sz="1400" b="1" baseline="0" dirty="0"/>
                        <a:t> Change in Profit (B-A): </a:t>
                      </a:r>
                      <a:r>
                        <a:rPr lang="en-US" sz="1400" b="1" baseline="0" dirty="0">
                          <a:solidFill>
                            <a:srgbClr val="0000FF"/>
                          </a:solidFill>
                        </a:rPr>
                        <a:t>$88.83</a:t>
                      </a:r>
                      <a:endParaRPr lang="en-US" sz="1400" b="1" dirty="0">
                        <a:solidFill>
                          <a:srgbClr val="0000FF"/>
                        </a:solidFill>
                      </a:endParaRPr>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cxnSp>
        <p:nvCxnSpPr>
          <p:cNvPr id="19" name="Straight Connector 18">
            <a:extLst>
              <a:ext uri="{FF2B5EF4-FFF2-40B4-BE49-F238E27FC236}">
                <a16:creationId xmlns:a16="http://schemas.microsoft.com/office/drawing/2014/main" id="{B147D497-857F-CC8B-968D-573F8A5196B1}"/>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Google Shape;99;p3" descr="Image result for western sare logo">
            <a:extLst>
              <a:ext uri="{FF2B5EF4-FFF2-40B4-BE49-F238E27FC236}">
                <a16:creationId xmlns:a16="http://schemas.microsoft.com/office/drawing/2014/main" id="{132BC6FA-7612-B218-DFB7-7282EDD95C9E}"/>
              </a:ext>
            </a:extLst>
          </p:cNvPr>
          <p:cNvPicPr preferRelativeResize="0"/>
          <p:nvPr/>
        </p:nvPicPr>
        <p:blipFill rotWithShape="1">
          <a:blip r:embed="rId2">
            <a:alphaModFix/>
          </a:blip>
          <a:srcRect/>
          <a:stretch/>
        </p:blipFill>
        <p:spPr>
          <a:xfrm>
            <a:off x="10865212" y="5821724"/>
            <a:ext cx="897529" cy="812761"/>
          </a:xfrm>
          <a:prstGeom prst="rect">
            <a:avLst/>
          </a:prstGeom>
          <a:noFill/>
          <a:ln>
            <a:noFill/>
          </a:ln>
        </p:spPr>
      </p:pic>
      <p:pic>
        <p:nvPicPr>
          <p:cNvPr id="21" name="Google Shape;100;p3">
            <a:extLst>
              <a:ext uri="{FF2B5EF4-FFF2-40B4-BE49-F238E27FC236}">
                <a16:creationId xmlns:a16="http://schemas.microsoft.com/office/drawing/2014/main" id="{3FB95635-C901-5261-08BC-6906438C7C8B}"/>
              </a:ext>
            </a:extLst>
          </p:cNvPr>
          <p:cNvPicPr preferRelativeResize="0"/>
          <p:nvPr/>
        </p:nvPicPr>
        <p:blipFill rotWithShape="1">
          <a:blip r:embed="rId3">
            <a:alphaModFix/>
          </a:blip>
          <a:srcRect/>
          <a:stretch/>
        </p:blipFill>
        <p:spPr>
          <a:xfrm>
            <a:off x="8776835" y="5891386"/>
            <a:ext cx="1608540" cy="730954"/>
          </a:xfrm>
          <a:prstGeom prst="rect">
            <a:avLst/>
          </a:prstGeom>
          <a:noFill/>
          <a:ln>
            <a:noFill/>
          </a:ln>
        </p:spPr>
      </p:pic>
      <p:pic>
        <p:nvPicPr>
          <p:cNvPr id="23" name="Google Shape;102;p3">
            <a:extLst>
              <a:ext uri="{FF2B5EF4-FFF2-40B4-BE49-F238E27FC236}">
                <a16:creationId xmlns:a16="http://schemas.microsoft.com/office/drawing/2014/main" id="{82B3DF15-1289-0A4E-DE5A-D36D56D1B240}"/>
              </a:ext>
            </a:extLst>
          </p:cNvPr>
          <p:cNvPicPr preferRelativeResize="0"/>
          <p:nvPr/>
        </p:nvPicPr>
        <p:blipFill rotWithShape="1">
          <a:blip r:embed="rId4">
            <a:alphaModFix/>
          </a:blip>
          <a:srcRect/>
          <a:stretch/>
        </p:blipFill>
        <p:spPr>
          <a:xfrm>
            <a:off x="429259" y="5855813"/>
            <a:ext cx="1094741" cy="744585"/>
          </a:xfrm>
          <a:prstGeom prst="rect">
            <a:avLst/>
          </a:prstGeom>
          <a:noFill/>
          <a:ln>
            <a:noFill/>
          </a:ln>
        </p:spPr>
      </p:pic>
      <p:pic>
        <p:nvPicPr>
          <p:cNvPr id="25" name="Google Shape;103;p3" descr="A qr code for small fruits website">
            <a:extLst>
              <a:ext uri="{FF2B5EF4-FFF2-40B4-BE49-F238E27FC236}">
                <a16:creationId xmlns:a16="http://schemas.microsoft.com/office/drawing/2014/main" id="{AECC3290-0C49-A354-1E9D-A1732909DD2E}"/>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26" name="Google Shape;105;p3">
            <a:extLst>
              <a:ext uri="{FF2B5EF4-FFF2-40B4-BE49-F238E27FC236}">
                <a16:creationId xmlns:a16="http://schemas.microsoft.com/office/drawing/2014/main" id="{6DD944D5-A2B9-7516-8350-2DFDD08EEB62}"/>
              </a:ext>
            </a:extLst>
          </p:cNvPr>
          <p:cNvPicPr preferRelativeResize="0"/>
          <p:nvPr/>
        </p:nvPicPr>
        <p:blipFill rotWithShape="1">
          <a:blip r:embed="rId6">
            <a:alphaModFix/>
          </a:blip>
          <a:srcRect l="27277" t="39333" r="22889" b="41792"/>
          <a:stretch/>
        </p:blipFill>
        <p:spPr>
          <a:xfrm>
            <a:off x="4756093" y="5875221"/>
            <a:ext cx="3540905" cy="787670"/>
          </a:xfrm>
          <a:prstGeom prst="rect">
            <a:avLst/>
          </a:prstGeom>
          <a:noFill/>
          <a:ln>
            <a:noFill/>
          </a:ln>
        </p:spPr>
      </p:pic>
      <p:pic>
        <p:nvPicPr>
          <p:cNvPr id="27" name="Picture 26">
            <a:extLst>
              <a:ext uri="{FF2B5EF4-FFF2-40B4-BE49-F238E27FC236}">
                <a16:creationId xmlns:a16="http://schemas.microsoft.com/office/drawing/2014/main" id="{8D1D40E7-FFA7-CED0-379D-5570F1C5211D}"/>
              </a:ext>
            </a:extLst>
          </p:cNvPr>
          <p:cNvPicPr>
            <a:picLocks noChangeAspect="1"/>
          </p:cNvPicPr>
          <p:nvPr/>
        </p:nvPicPr>
        <p:blipFill>
          <a:blip r:embed="rId7"/>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54518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Sensitivity Analysis: BDM cost</a:t>
            </a:r>
            <a:endParaRPr lang="en-US" sz="4000" b="1" dirty="0">
              <a:solidFill>
                <a:schemeClr val="bg1"/>
              </a:solidFill>
            </a:endParaRPr>
          </a:p>
        </p:txBody>
      </p:sp>
      <p:graphicFrame>
        <p:nvGraphicFramePr>
          <p:cNvPr id="8" name="Chart 7">
            <a:extLst>
              <a:ext uri="{FF2B5EF4-FFF2-40B4-BE49-F238E27FC236}">
                <a16:creationId xmlns:a16="http://schemas.microsoft.com/office/drawing/2014/main" id="{9F0A925D-C763-4A9E-90CD-7D44E50AE859}"/>
              </a:ext>
            </a:extLst>
          </p:cNvPr>
          <p:cNvGraphicFramePr/>
          <p:nvPr>
            <p:extLst>
              <p:ext uri="{D42A27DB-BD31-4B8C-83A1-F6EECF244321}">
                <p14:modId xmlns:p14="http://schemas.microsoft.com/office/powerpoint/2010/main" val="2183155455"/>
              </p:ext>
            </p:extLst>
          </p:nvPr>
        </p:nvGraphicFramePr>
        <p:xfrm>
          <a:off x="1089764" y="904228"/>
          <a:ext cx="10058400" cy="4556772"/>
        </p:xfrm>
        <a:graphic>
          <a:graphicData uri="http://schemas.openxmlformats.org/drawingml/2006/chart">
            <c:chart xmlns:c="http://schemas.openxmlformats.org/drawingml/2006/chart" xmlns:r="http://schemas.openxmlformats.org/officeDocument/2006/relationships" r:id="rId2"/>
          </a:graphicData>
        </a:graphic>
      </p:graphicFrame>
      <p:sp>
        <p:nvSpPr>
          <p:cNvPr id="9" name="Callout: Line 8">
            <a:extLst>
              <a:ext uri="{FF2B5EF4-FFF2-40B4-BE49-F238E27FC236}">
                <a16:creationId xmlns:a16="http://schemas.microsoft.com/office/drawing/2014/main" id="{0C2DDE4D-8EED-404F-B3E8-5D3BD06A76AC}"/>
              </a:ext>
            </a:extLst>
          </p:cNvPr>
          <p:cNvSpPr/>
          <p:nvPr/>
        </p:nvSpPr>
        <p:spPr>
          <a:xfrm>
            <a:off x="7853522" y="2487051"/>
            <a:ext cx="2144588" cy="559838"/>
          </a:xfrm>
          <a:prstGeom prst="borderCallout1">
            <a:avLst>
              <a:gd name="adj1" fmla="val 107083"/>
              <a:gd name="adj2" fmla="val 25521"/>
              <a:gd name="adj3" fmla="val 237006"/>
              <a:gd name="adj4" fmla="val 25513"/>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At $359/roll, </a:t>
            </a:r>
          </a:p>
          <a:p>
            <a:pPr algn="ctr"/>
            <a:r>
              <a:rPr lang="en-US" sz="1400" dirty="0"/>
              <a:t>Net </a:t>
            </a:r>
            <a:r>
              <a:rPr lang="en-US" sz="1400" dirty="0" err="1"/>
              <a:t>Profit</a:t>
            </a:r>
            <a:r>
              <a:rPr lang="en-US" sz="1400" baseline="-25000" dirty="0" err="1"/>
              <a:t>BDM</a:t>
            </a:r>
            <a:r>
              <a:rPr lang="en-US" sz="1400" dirty="0"/>
              <a:t> = Net </a:t>
            </a:r>
            <a:r>
              <a:rPr lang="en-US" sz="1400" dirty="0" err="1"/>
              <a:t>Profit</a:t>
            </a:r>
            <a:r>
              <a:rPr lang="en-US" sz="1400" baseline="-25000" dirty="0" err="1"/>
              <a:t>PE</a:t>
            </a:r>
            <a:endParaRPr lang="en-US" sz="1400" baseline="-25000" dirty="0"/>
          </a:p>
        </p:txBody>
      </p:sp>
      <p:cxnSp>
        <p:nvCxnSpPr>
          <p:cNvPr id="2" name="Straight Connector 1">
            <a:extLst>
              <a:ext uri="{FF2B5EF4-FFF2-40B4-BE49-F238E27FC236}">
                <a16:creationId xmlns:a16="http://schemas.microsoft.com/office/drawing/2014/main" id="{9DE507DB-A124-598D-AF0C-07B28EBAFA03}"/>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Google Shape;99;p3" descr="Image result for western sare logo">
            <a:extLst>
              <a:ext uri="{FF2B5EF4-FFF2-40B4-BE49-F238E27FC236}">
                <a16:creationId xmlns:a16="http://schemas.microsoft.com/office/drawing/2014/main" id="{6BDB92A9-505F-62EA-B9A3-3CC295C95ECB}"/>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5" name="Google Shape;100;p3">
            <a:extLst>
              <a:ext uri="{FF2B5EF4-FFF2-40B4-BE49-F238E27FC236}">
                <a16:creationId xmlns:a16="http://schemas.microsoft.com/office/drawing/2014/main" id="{C8F37AA5-81F8-8BDD-7066-D635BA924BDC}"/>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7" name="Google Shape;102;p3">
            <a:extLst>
              <a:ext uri="{FF2B5EF4-FFF2-40B4-BE49-F238E27FC236}">
                <a16:creationId xmlns:a16="http://schemas.microsoft.com/office/drawing/2014/main" id="{7721B285-7458-B57E-D9CD-E1C312FB003F}"/>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0" name="Google Shape;103;p3" descr="A qr code for small fruits website">
            <a:extLst>
              <a:ext uri="{FF2B5EF4-FFF2-40B4-BE49-F238E27FC236}">
                <a16:creationId xmlns:a16="http://schemas.microsoft.com/office/drawing/2014/main" id="{4AC13F58-6369-9919-9B29-BE105EEB24C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1" name="Google Shape;105;p3">
            <a:extLst>
              <a:ext uri="{FF2B5EF4-FFF2-40B4-BE49-F238E27FC236}">
                <a16:creationId xmlns:a16="http://schemas.microsoft.com/office/drawing/2014/main" id="{C4F389EF-1224-7EFE-7DAA-191588838DE8}"/>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3" name="Picture 12">
            <a:extLst>
              <a:ext uri="{FF2B5EF4-FFF2-40B4-BE49-F238E27FC236}">
                <a16:creationId xmlns:a16="http://schemas.microsoft.com/office/drawing/2014/main" id="{C76A1F2A-7152-FA8E-7370-85A7AB27C2EC}"/>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267654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Sensitivity Analysis: Labor hours</a:t>
            </a:r>
            <a:endParaRPr lang="en-US" sz="4000" b="1" dirty="0">
              <a:solidFill>
                <a:schemeClr val="bg1"/>
              </a:solidFill>
            </a:endParaRPr>
          </a:p>
        </p:txBody>
      </p:sp>
      <p:graphicFrame>
        <p:nvGraphicFramePr>
          <p:cNvPr id="8" name="Chart 7">
            <a:extLst>
              <a:ext uri="{FF2B5EF4-FFF2-40B4-BE49-F238E27FC236}">
                <a16:creationId xmlns:a16="http://schemas.microsoft.com/office/drawing/2014/main" id="{9F0A925D-C763-4A9E-90CD-7D44E50AE859}"/>
              </a:ext>
            </a:extLst>
          </p:cNvPr>
          <p:cNvGraphicFramePr/>
          <p:nvPr>
            <p:extLst>
              <p:ext uri="{D42A27DB-BD31-4B8C-83A1-F6EECF244321}">
                <p14:modId xmlns:p14="http://schemas.microsoft.com/office/powerpoint/2010/main" val="2278772446"/>
              </p:ext>
            </p:extLst>
          </p:nvPr>
        </p:nvGraphicFramePr>
        <p:xfrm>
          <a:off x="1089764" y="904228"/>
          <a:ext cx="10045874" cy="4556772"/>
        </p:xfrm>
        <a:graphic>
          <a:graphicData uri="http://schemas.openxmlformats.org/drawingml/2006/chart">
            <c:chart xmlns:c="http://schemas.openxmlformats.org/drawingml/2006/chart" xmlns:r="http://schemas.openxmlformats.org/officeDocument/2006/relationships" r:id="rId2"/>
          </a:graphicData>
        </a:graphic>
      </p:graphicFrame>
      <p:sp>
        <p:nvSpPr>
          <p:cNvPr id="4" name="Callout: Line 3">
            <a:extLst>
              <a:ext uri="{FF2B5EF4-FFF2-40B4-BE49-F238E27FC236}">
                <a16:creationId xmlns:a16="http://schemas.microsoft.com/office/drawing/2014/main" id="{EFBA89A1-5016-4D2E-B3F0-BBF260CFEEEA}"/>
              </a:ext>
            </a:extLst>
          </p:cNvPr>
          <p:cNvSpPr/>
          <p:nvPr/>
        </p:nvSpPr>
        <p:spPr>
          <a:xfrm>
            <a:off x="2994409" y="2706544"/>
            <a:ext cx="2235338" cy="559837"/>
          </a:xfrm>
          <a:prstGeom prst="borderCallout1">
            <a:avLst>
              <a:gd name="adj1" fmla="val 105137"/>
              <a:gd name="adj2" fmla="val 70326"/>
              <a:gd name="adj3" fmla="val 250146"/>
              <a:gd name="adj4" fmla="val 70705"/>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At about 12 hours/acre, </a:t>
            </a:r>
          </a:p>
          <a:p>
            <a:pPr algn="ctr"/>
            <a:r>
              <a:rPr lang="en-US" sz="1400" dirty="0"/>
              <a:t>Net </a:t>
            </a:r>
            <a:r>
              <a:rPr lang="en-US" sz="1400" dirty="0" err="1"/>
              <a:t>Profit</a:t>
            </a:r>
            <a:r>
              <a:rPr lang="en-US" sz="1400" baseline="-25000" dirty="0" err="1"/>
              <a:t>BDM</a:t>
            </a:r>
            <a:r>
              <a:rPr lang="en-US" sz="1400" dirty="0"/>
              <a:t> = Net </a:t>
            </a:r>
            <a:r>
              <a:rPr lang="en-US" sz="1400" dirty="0" err="1"/>
              <a:t>Profit</a:t>
            </a:r>
            <a:r>
              <a:rPr lang="en-US" sz="1400" baseline="-25000" dirty="0" err="1"/>
              <a:t>PE</a:t>
            </a:r>
            <a:endParaRPr lang="en-US" sz="1400" baseline="-25000" dirty="0"/>
          </a:p>
        </p:txBody>
      </p:sp>
      <p:cxnSp>
        <p:nvCxnSpPr>
          <p:cNvPr id="2" name="Straight Connector 1">
            <a:extLst>
              <a:ext uri="{FF2B5EF4-FFF2-40B4-BE49-F238E27FC236}">
                <a16:creationId xmlns:a16="http://schemas.microsoft.com/office/drawing/2014/main" id="{233C9D18-E171-3959-F11A-6895B8E71B94}"/>
              </a:ext>
            </a:extLst>
          </p:cNvPr>
          <p:cNvCxnSpPr>
            <a:cxnSpLocks/>
          </p:cNvCxnSpPr>
          <p:nvPr/>
        </p:nvCxnSpPr>
        <p:spPr>
          <a:xfrm>
            <a:off x="0" y="571426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oogle Shape;99;p3" descr="Image result for western sare logo">
            <a:extLst>
              <a:ext uri="{FF2B5EF4-FFF2-40B4-BE49-F238E27FC236}">
                <a16:creationId xmlns:a16="http://schemas.microsoft.com/office/drawing/2014/main" id="{64932404-4062-D9F9-15A3-F9FBDFBC57E9}"/>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3A2219E0-9FD2-443F-BB4F-0568A2DFA298}"/>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9" name="Google Shape;102;p3">
            <a:extLst>
              <a:ext uri="{FF2B5EF4-FFF2-40B4-BE49-F238E27FC236}">
                <a16:creationId xmlns:a16="http://schemas.microsoft.com/office/drawing/2014/main" id="{DCEBDB81-C4DD-D561-5718-B6BB3286D5CE}"/>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0" name="Google Shape;103;p3" descr="A qr code for small fruits website">
            <a:extLst>
              <a:ext uri="{FF2B5EF4-FFF2-40B4-BE49-F238E27FC236}">
                <a16:creationId xmlns:a16="http://schemas.microsoft.com/office/drawing/2014/main" id="{53EE704D-4188-CC48-464F-FA0D5A983D88}"/>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1" name="Google Shape;105;p3">
            <a:extLst>
              <a:ext uri="{FF2B5EF4-FFF2-40B4-BE49-F238E27FC236}">
                <a16:creationId xmlns:a16="http://schemas.microsoft.com/office/drawing/2014/main" id="{67643DB2-3273-1360-E802-1C8B0E8FC22F}"/>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13" name="Picture 12">
            <a:extLst>
              <a:ext uri="{FF2B5EF4-FFF2-40B4-BE49-F238E27FC236}">
                <a16:creationId xmlns:a16="http://schemas.microsoft.com/office/drawing/2014/main" id="{B61AFB10-4606-2B55-D78E-D8033A810B97}"/>
              </a:ext>
            </a:extLst>
          </p:cNvPr>
          <p:cNvPicPr>
            <a:picLocks noChangeAspect="1"/>
          </p:cNvPicPr>
          <p:nvPr/>
        </p:nvPicPr>
        <p:blipFill>
          <a:blip r:embed="rId8"/>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374263430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2904</TotalTime>
  <Words>1620</Words>
  <Application>Microsoft Office PowerPoint</Application>
  <PresentationFormat>Widescreen</PresentationFormat>
  <Paragraphs>180</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Georgia</vt:lpstr>
      <vt:lpstr>Gill Sans MT</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Shrestha, Srijana</dc:creator>
  <cp:lastModifiedBy>Koppuravuri, Radhika</cp:lastModifiedBy>
  <cp:revision>80</cp:revision>
  <cp:lastPrinted>2021-06-23T19:18:07Z</cp:lastPrinted>
  <dcterms:created xsi:type="dcterms:W3CDTF">2020-11-11T21:01:45Z</dcterms:created>
  <dcterms:modified xsi:type="dcterms:W3CDTF">2024-02-08T20:51:03Z</dcterms:modified>
</cp:coreProperties>
</file>