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257" r:id="rId2"/>
    <p:sldId id="286" r:id="rId3"/>
    <p:sldId id="263" r:id="rId4"/>
    <p:sldId id="274" r:id="rId5"/>
    <p:sldId id="272" r:id="rId6"/>
    <p:sldId id="269" r:id="rId7"/>
    <p:sldId id="270" r:id="rId8"/>
    <p:sldId id="264" r:id="rId9"/>
    <p:sldId id="271" r:id="rId10"/>
    <p:sldId id="589" r:id="rId11"/>
    <p:sldId id="597" r:id="rId12"/>
    <p:sldId id="598" r:id="rId13"/>
    <p:sldId id="599" r:id="rId14"/>
    <p:sldId id="276" r:id="rId15"/>
    <p:sldId id="600" r:id="rId16"/>
    <p:sldId id="278" r:id="rId17"/>
    <p:sldId id="277" r:id="rId18"/>
  </p:sldIdLst>
  <p:sldSz cx="9144000" cy="6858000" type="screen4x3"/>
  <p:notesSz cx="7023100" cy="93091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viewer" initials="R" lastIdx="5" clrIdx="0">
    <p:extLst>
      <p:ext uri="{19B8F6BF-5375-455C-9EA6-DF929625EA0E}">
        <p15:presenceInfo xmlns:p15="http://schemas.microsoft.com/office/powerpoint/2012/main" userId="Reviewer" providerId="None"/>
      </p:ext>
    </p:extLst>
  </p:cmAuthor>
  <p:cmAuthor id="2" name="Shuresh Ghimire" initials="SG" lastIdx="4" clrIdx="1">
    <p:extLst>
      <p:ext uri="{19B8F6BF-5375-455C-9EA6-DF929625EA0E}">
        <p15:presenceInfo xmlns:p15="http://schemas.microsoft.com/office/powerpoint/2012/main" userId="S::shuresh.ghimire@uconn.edu::deb25531-5ae5-4efa-a651-a4ef5dcca3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C5E0B2"/>
    <a:srgbClr val="A8D08C"/>
    <a:srgbClr val="95C6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278501-33D0-4C50-8C4F-6F5F1E8768ED}" v="3" dt="2021-06-24T05:29:56.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249" autoAdjust="0"/>
  </p:normalViewPr>
  <p:slideViewPr>
    <p:cSldViewPr snapToGrid="0">
      <p:cViewPr varScale="1">
        <p:scale>
          <a:sx n="72" d="100"/>
          <a:sy n="72" d="100"/>
        </p:scale>
        <p:origin x="662" y="115"/>
      </p:cViewPr>
      <p:guideLst/>
    </p:cSldViewPr>
  </p:slideViewPr>
  <p:notesTextViewPr>
    <p:cViewPr>
      <p:scale>
        <a:sx n="3" d="2"/>
        <a:sy n="3" d="2"/>
      </p:scale>
      <p:origin x="0" y="0"/>
    </p:cViewPr>
  </p:notesTextViewPr>
  <p:sorterViewPr>
    <p:cViewPr>
      <p:scale>
        <a:sx n="100" d="100"/>
        <a:sy n="100" d="100"/>
      </p:scale>
      <p:origin x="0" y="-24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238" cy="466725"/>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sz="quarter" idx="1"/>
          </p:nvPr>
        </p:nvSpPr>
        <p:spPr>
          <a:xfrm>
            <a:off x="3978276" y="1"/>
            <a:ext cx="3043238" cy="466725"/>
          </a:xfrm>
          <a:prstGeom prst="rect">
            <a:avLst/>
          </a:prstGeom>
        </p:spPr>
        <p:txBody>
          <a:bodyPr vert="horz" lIns="91431" tIns="45715" rIns="91431" bIns="45715" rtlCol="0"/>
          <a:lstStyle>
            <a:lvl1pPr algn="r">
              <a:defRPr sz="1200"/>
            </a:lvl1pPr>
          </a:lstStyle>
          <a:p>
            <a:fld id="{E1754B5A-C630-44A3-86CB-AE5BA92B321D}" type="datetimeFigureOut">
              <a:rPr lang="en-US" smtClean="0"/>
              <a:t>6/23/2021</a:t>
            </a:fld>
            <a:endParaRPr lang="en-US"/>
          </a:p>
        </p:txBody>
      </p:sp>
      <p:sp>
        <p:nvSpPr>
          <p:cNvPr id="4" name="Footer Placeholder 3"/>
          <p:cNvSpPr>
            <a:spLocks noGrp="1"/>
          </p:cNvSpPr>
          <p:nvPr>
            <p:ph type="ftr" sz="quarter" idx="2"/>
          </p:nvPr>
        </p:nvSpPr>
        <p:spPr>
          <a:xfrm>
            <a:off x="1" y="8842375"/>
            <a:ext cx="3043238" cy="466725"/>
          </a:xfrm>
          <a:prstGeom prst="rect">
            <a:avLst/>
          </a:prstGeom>
        </p:spPr>
        <p:txBody>
          <a:bodyPr vert="horz" lIns="91431" tIns="45715" rIns="91431"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978276" y="8842375"/>
            <a:ext cx="3043238" cy="466725"/>
          </a:xfrm>
          <a:prstGeom prst="rect">
            <a:avLst/>
          </a:prstGeom>
        </p:spPr>
        <p:txBody>
          <a:bodyPr vert="horz" lIns="91431" tIns="45715" rIns="91431" bIns="45715" rtlCol="0" anchor="b"/>
          <a:lstStyle>
            <a:lvl1pPr algn="r">
              <a:defRPr sz="1200"/>
            </a:lvl1pPr>
          </a:lstStyle>
          <a:p>
            <a:fld id="{89C6DE96-C17D-4065-BA22-15FBED400A12}" type="slidenum">
              <a:rPr lang="en-US" smtClean="0"/>
              <a:t>‹#›</a:t>
            </a:fld>
            <a:endParaRPr lang="en-US"/>
          </a:p>
        </p:txBody>
      </p:sp>
    </p:spTree>
    <p:extLst>
      <p:ext uri="{BB962C8B-B14F-4D97-AF65-F5344CB8AC3E}">
        <p14:creationId xmlns:p14="http://schemas.microsoft.com/office/powerpoint/2010/main" val="954976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2"/>
          </a:xfrm>
          <a:prstGeom prst="rect">
            <a:avLst/>
          </a:prstGeom>
        </p:spPr>
        <p:txBody>
          <a:bodyPr vert="horz" lIns="93315" tIns="46657" rIns="93315" bIns="46657" rtlCol="0"/>
          <a:lstStyle>
            <a:lvl1pPr algn="l">
              <a:defRPr sz="1200"/>
            </a:lvl1pPr>
          </a:lstStyle>
          <a:p>
            <a:endParaRPr lang="en-US"/>
          </a:p>
        </p:txBody>
      </p:sp>
      <p:sp>
        <p:nvSpPr>
          <p:cNvPr id="3" name="Date Placeholder 2"/>
          <p:cNvSpPr>
            <a:spLocks noGrp="1"/>
          </p:cNvSpPr>
          <p:nvPr>
            <p:ph type="dt" idx="1"/>
          </p:nvPr>
        </p:nvSpPr>
        <p:spPr>
          <a:xfrm>
            <a:off x="3978133" y="1"/>
            <a:ext cx="3043343" cy="467072"/>
          </a:xfrm>
          <a:prstGeom prst="rect">
            <a:avLst/>
          </a:prstGeom>
        </p:spPr>
        <p:txBody>
          <a:bodyPr vert="horz" lIns="93315" tIns="46657" rIns="93315" bIns="46657" rtlCol="0"/>
          <a:lstStyle>
            <a:lvl1pPr algn="r">
              <a:defRPr sz="1200"/>
            </a:lvl1pPr>
          </a:lstStyle>
          <a:p>
            <a:fld id="{68F434F8-4741-D045-94F8-A6D90911E41B}" type="datetimeFigureOut">
              <a:rPr lang="en-US" smtClean="0"/>
              <a:t>6/23/2021</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15" tIns="46657" rIns="93315" bIns="46657"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15" tIns="46657" rIns="93315" bIns="466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7071"/>
          </a:xfrm>
          <a:prstGeom prst="rect">
            <a:avLst/>
          </a:prstGeom>
        </p:spPr>
        <p:txBody>
          <a:bodyPr vert="horz" lIns="93315" tIns="46657" rIns="93315" bIns="46657"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15" tIns="46657" rIns="93315" bIns="46657" rtlCol="0" anchor="b"/>
          <a:lstStyle>
            <a:lvl1pPr algn="r">
              <a:defRPr sz="1200"/>
            </a:lvl1pPr>
          </a:lstStyle>
          <a:p>
            <a:fld id="{001F3C80-264B-2C49-A40C-8EBD705FC967}" type="slidenum">
              <a:rPr lang="en-US" smtClean="0"/>
              <a:t>‹#›</a:t>
            </a:fld>
            <a:endParaRPr lang="en-US"/>
          </a:p>
        </p:txBody>
      </p:sp>
    </p:spTree>
    <p:extLst>
      <p:ext uri="{BB962C8B-B14F-4D97-AF65-F5344CB8AC3E}">
        <p14:creationId xmlns:p14="http://schemas.microsoft.com/office/powerpoint/2010/main" val="973589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1</a:t>
            </a:fld>
            <a:endParaRPr lang="en-US"/>
          </a:p>
        </p:txBody>
      </p:sp>
    </p:spTree>
    <p:extLst>
      <p:ext uri="{BB962C8B-B14F-4D97-AF65-F5344CB8AC3E}">
        <p14:creationId xmlns:p14="http://schemas.microsoft.com/office/powerpoint/2010/main" val="2558855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degradation process takes place sequentially from film to fragment to micro-particles to nano-particles to the final stage of CO2 + biomass in the soil. A human hair demonstrates the relative size of microns and nanometers (Fig. 4).</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01F3C80-264B-2C49-A40C-8EBD705FC967}" type="slidenum">
              <a:rPr lang="en-US" smtClean="0"/>
              <a:t>10</a:t>
            </a:fld>
            <a:endParaRPr lang="en-US"/>
          </a:p>
        </p:txBody>
      </p:sp>
    </p:spTree>
    <p:extLst>
      <p:ext uri="{BB962C8B-B14F-4D97-AF65-F5344CB8AC3E}">
        <p14:creationId xmlns:p14="http://schemas.microsoft.com/office/powerpoint/2010/main" val="170505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does the label tell you? If biodegradability test results are not included in the product label, then it should be assumed that the product does not meet the standards.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13</a:t>
            </a:fld>
            <a:endParaRPr lang="en-US"/>
          </a:p>
        </p:txBody>
      </p:sp>
    </p:spTree>
    <p:extLst>
      <p:ext uri="{BB962C8B-B14F-4D97-AF65-F5344CB8AC3E}">
        <p14:creationId xmlns:p14="http://schemas.microsoft.com/office/powerpoint/2010/main" val="241487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What </a:t>
            </a:r>
            <a:r>
              <a:rPr lang="en-US" sz="1200" kern="1200" dirty="0">
                <a:solidFill>
                  <a:schemeClr val="tx1"/>
                </a:solidFill>
                <a:effectLst/>
                <a:latin typeface="+mn-lt"/>
                <a:ea typeface="+mn-ea"/>
                <a:cs typeface="+mn-cs"/>
              </a:rPr>
              <a:t>does the label tell you? If biodegradability test results are not included in the product label, then it should be assumed that the product does not meet the standards.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14</a:t>
            </a:fld>
            <a:endParaRPr lang="en-US"/>
          </a:p>
        </p:txBody>
      </p:sp>
    </p:spTree>
    <p:extLst>
      <p:ext uri="{BB962C8B-B14F-4D97-AF65-F5344CB8AC3E}">
        <p14:creationId xmlns:p14="http://schemas.microsoft.com/office/powerpoint/2010/main" val="1870893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What </a:t>
            </a:r>
            <a:r>
              <a:rPr lang="en-US" sz="1200" kern="1200" dirty="0">
                <a:solidFill>
                  <a:schemeClr val="tx1"/>
                </a:solidFill>
                <a:effectLst/>
                <a:latin typeface="+mn-lt"/>
                <a:ea typeface="+mn-ea"/>
                <a:cs typeface="+mn-cs"/>
              </a:rPr>
              <a:t>does the label tell you? If biodegradability test results are not included in the product label, then it should be assumed that the product does not meet the standards.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15</a:t>
            </a:fld>
            <a:endParaRPr lang="en-US"/>
          </a:p>
        </p:txBody>
      </p:sp>
    </p:spTree>
    <p:extLst>
      <p:ext uri="{BB962C8B-B14F-4D97-AF65-F5344CB8AC3E}">
        <p14:creationId xmlns:p14="http://schemas.microsoft.com/office/powerpoint/2010/main" val="2578218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GMOs are commonly used in the manufacture of  BDM. For example, starch (corn, sugar beet) feedstocks are fermented by GM bacteria or yeast. It is difficult to determine the GMO status of the end product when the source of feedstocks is not disclosed, or when DNA is degraded after fermentation and processing and is thus not measurable. </a:t>
            </a:r>
            <a:r>
              <a:rPr lang="en-US" sz="1200" b="1" kern="1200" dirty="0">
                <a:solidFill>
                  <a:schemeClr val="tx1"/>
                </a:solidFill>
                <a:effectLst/>
                <a:latin typeface="+mn-lt"/>
                <a:ea typeface="+mn-ea"/>
                <a:cs typeface="+mn-cs"/>
              </a:rPr>
              <a:t>NO plastic BDMs are approved for use in certified organic production.</a:t>
            </a:r>
            <a:r>
              <a:rPr lang="en-US" sz="1200" kern="1200" dirty="0">
                <a:solidFill>
                  <a:schemeClr val="tx1"/>
                </a:solidFill>
                <a:effectLst/>
                <a:latin typeface="+mn-lt"/>
                <a:ea typeface="+mn-ea"/>
                <a:cs typeface="+mn-cs"/>
              </a:rPr>
              <a:t> Paper BDM (such as </a:t>
            </a:r>
            <a:r>
              <a:rPr lang="en-US" sz="1200" kern="1200" dirty="0" err="1">
                <a:solidFill>
                  <a:schemeClr val="tx1"/>
                </a:solidFill>
                <a:effectLst/>
                <a:latin typeface="+mn-lt"/>
                <a:ea typeface="+mn-ea"/>
                <a:cs typeface="+mn-cs"/>
              </a:rPr>
              <a:t>WeedGuardPlus</a:t>
            </a:r>
            <a:r>
              <a:rPr lang="en-US" sz="1200" kern="1200" baseline="30000" dirty="0" err="1">
                <a:solidFill>
                  <a:schemeClr val="tx1"/>
                </a:solidFill>
                <a:effectLst/>
                <a:latin typeface="+mn-lt"/>
                <a:ea typeface="+mn-ea"/>
                <a:cs typeface="+mn-cs"/>
              </a:rPr>
              <a:t>TM</a:t>
            </a:r>
            <a:r>
              <a:rPr lang="en-US" sz="1200" kern="1200" dirty="0">
                <a:solidFill>
                  <a:schemeClr val="tx1"/>
                </a:solidFill>
                <a:effectLst/>
                <a:latin typeface="+mn-lt"/>
                <a:ea typeface="+mn-ea"/>
                <a:cs typeface="+mn-cs"/>
              </a:rPr>
              <a:t>) is allowed for organic production.</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16</a:t>
            </a:fld>
            <a:endParaRPr lang="en-US"/>
          </a:p>
        </p:txBody>
      </p:sp>
    </p:spTree>
    <p:extLst>
      <p:ext uri="{BB962C8B-B14F-4D97-AF65-F5344CB8AC3E}">
        <p14:creationId xmlns:p14="http://schemas.microsoft.com/office/powerpoint/2010/main" val="403202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BDM is an alternative to PE (polyethylene) mulch as it provides comparable crop production benefits: weed control, moisture retention, soil temperature modification, early harvest, increased yield and quality. BDMs are designed to be tilled into the soil after use, eliminating waste and disposal challenges. Note that BDMs should NOT go into recycling facilities as they will contaminate other recycled material.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2</a:t>
            </a:fld>
            <a:endParaRPr lang="en-US"/>
          </a:p>
        </p:txBody>
      </p:sp>
    </p:spTree>
    <p:extLst>
      <p:ext uri="{BB962C8B-B14F-4D97-AF65-F5344CB8AC3E}">
        <p14:creationId xmlns:p14="http://schemas.microsoft.com/office/powerpoint/2010/main" val="3892404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BDM is an alternative to PE (polyethylene) mulch as it provides comparable crop production benefits: weed control, moisture retention, soil temperature modification, early harvest, increased yield and quality. BDMs are designed to be tilled into the soil after use, eliminating waste and disposal challenges. Note that BDMs should NOT go into recycling facilities as they will contaminate other recycled material.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3</a:t>
            </a:fld>
            <a:endParaRPr lang="en-US"/>
          </a:p>
        </p:txBody>
      </p:sp>
    </p:spTree>
    <p:extLst>
      <p:ext uri="{BB962C8B-B14F-4D97-AF65-F5344CB8AC3E}">
        <p14:creationId xmlns:p14="http://schemas.microsoft.com/office/powerpoint/2010/main" val="4056868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USDA National Organic Program added biodegradable biobased mulch film to its list of allowed substances in October 2014. However, it </a:t>
            </a:r>
            <a:r>
              <a:rPr lang="en-US" sz="1200" b="1" kern="1200" dirty="0">
                <a:solidFill>
                  <a:schemeClr val="tx1"/>
                </a:solidFill>
                <a:effectLst/>
                <a:latin typeface="+mn-lt"/>
                <a:ea typeface="+mn-ea"/>
                <a:cs typeface="+mn-cs"/>
              </a:rPr>
              <a:t>MUST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be 100% biobased (</a:t>
            </a:r>
            <a:r>
              <a:rPr lang="en-US" sz="1200" i="1" kern="1200" dirty="0">
                <a:solidFill>
                  <a:schemeClr val="tx1"/>
                </a:solidFill>
                <a:effectLst/>
                <a:latin typeface="+mn-lt"/>
                <a:ea typeface="+mn-ea"/>
                <a:cs typeface="+mn-cs"/>
              </a:rPr>
              <a:t>ASTM D6866)</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be produced without use of synthetic polymers (minor additives such as colorants and processing aids not required to be biobased); </a:t>
            </a:r>
            <a:r>
              <a:rPr lang="en-US" sz="1200" b="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be produced without organisms or feedstock derived from excluded methods (i.e., synthetic or GMO); </a:t>
            </a:r>
            <a:r>
              <a:rPr lang="en-US" sz="1200" b="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meet </a:t>
            </a:r>
            <a:r>
              <a:rPr lang="en-US" sz="1200" kern="1200" dirty="0" err="1">
                <a:solidFill>
                  <a:schemeClr val="tx1"/>
                </a:solidFill>
                <a:effectLst/>
                <a:latin typeface="+mn-lt"/>
                <a:ea typeface="+mn-ea"/>
                <a:cs typeface="+mn-cs"/>
              </a:rPr>
              <a:t>compostability</a:t>
            </a:r>
            <a:r>
              <a:rPr lang="en-US" sz="1200" kern="1200" dirty="0">
                <a:solidFill>
                  <a:schemeClr val="tx1"/>
                </a:solidFill>
                <a:effectLst/>
                <a:latin typeface="+mn-lt"/>
                <a:ea typeface="+mn-ea"/>
                <a:cs typeface="+mn-cs"/>
              </a:rPr>
              <a:t> specifications (ASTM D6400, ASTM D6868, EN 13432, EN 14995, or ISO 17088); and </a:t>
            </a:r>
            <a:r>
              <a:rPr lang="en-US" sz="1200" b="1" kern="1200" dirty="0">
                <a:solidFill>
                  <a:schemeClr val="tx1"/>
                </a:solidFill>
                <a:effectLst/>
                <a:latin typeface="+mn-lt"/>
                <a:ea typeface="+mn-ea"/>
                <a:cs typeface="+mn-cs"/>
              </a:rPr>
              <a:t>e) </a:t>
            </a:r>
            <a:r>
              <a:rPr lang="en-US" sz="1200" kern="1200" dirty="0">
                <a:solidFill>
                  <a:schemeClr val="tx1"/>
                </a:solidFill>
                <a:effectLst/>
                <a:latin typeface="+mn-lt"/>
                <a:ea typeface="+mn-ea"/>
                <a:cs typeface="+mn-cs"/>
              </a:rPr>
              <a:t>reach  ≥ 90% degradation in soil within 2 years (</a:t>
            </a:r>
            <a:r>
              <a:rPr lang="en-US" sz="1200" i="1" kern="1200" dirty="0">
                <a:solidFill>
                  <a:schemeClr val="tx1"/>
                </a:solidFill>
                <a:effectLst/>
                <a:latin typeface="+mn-lt"/>
                <a:ea typeface="+mn-ea"/>
                <a:cs typeface="+mn-cs"/>
              </a:rPr>
              <a:t>ISO 17556 </a:t>
            </a:r>
            <a:r>
              <a:rPr lang="en-US" sz="1200" kern="1200" dirty="0">
                <a:solidFill>
                  <a:schemeClr val="tx1"/>
                </a:solidFill>
                <a:effectLst/>
                <a:latin typeface="+mn-lt"/>
                <a:ea typeface="+mn-ea"/>
                <a:cs typeface="+mn-cs"/>
              </a:rPr>
              <a:t>or </a:t>
            </a:r>
            <a:r>
              <a:rPr lang="en-US" sz="1200" i="1" kern="1200" dirty="0">
                <a:solidFill>
                  <a:schemeClr val="tx1"/>
                </a:solidFill>
                <a:effectLst/>
                <a:latin typeface="+mn-lt"/>
                <a:ea typeface="+mn-ea"/>
                <a:cs typeface="+mn-cs"/>
              </a:rPr>
              <a:t>ASTM D5988).</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4</a:t>
            </a:fld>
            <a:endParaRPr lang="en-US"/>
          </a:p>
        </p:txBody>
      </p:sp>
    </p:spTree>
    <p:extLst>
      <p:ext uri="{BB962C8B-B14F-4D97-AF65-F5344CB8AC3E}">
        <p14:creationId xmlns:p14="http://schemas.microsoft.com/office/powerpoint/2010/main" val="3394065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BDMs are made from feedstocks that are: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biobased, (ii) </a:t>
            </a:r>
            <a:r>
              <a:rPr lang="en-US" sz="1200" kern="1200" dirty="0" err="1">
                <a:solidFill>
                  <a:schemeClr val="tx1"/>
                </a:solidFill>
                <a:effectLst/>
                <a:latin typeface="+mn-lt"/>
                <a:ea typeface="+mn-ea"/>
                <a:cs typeface="+mn-cs"/>
              </a:rPr>
              <a:t>derivedfrom</a:t>
            </a:r>
            <a:r>
              <a:rPr lang="en-US" sz="1200" kern="1200" dirty="0">
                <a:solidFill>
                  <a:schemeClr val="tx1"/>
                </a:solidFill>
                <a:effectLst/>
                <a:latin typeface="+mn-lt"/>
                <a:ea typeface="+mn-ea"/>
                <a:cs typeface="+mn-cs"/>
              </a:rPr>
              <a:t> fossil fuels, or (iii) a blend of the two. Biobased polymers are divided into 3 categories (Table 1): </a:t>
            </a:r>
            <a:r>
              <a:rPr lang="en-US" sz="1200" b="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extracted directly from natural materials such as starch, thermoplastic starch (TPS), and cellulose; </a:t>
            </a:r>
            <a:r>
              <a:rPr lang="en-US" sz="1200" b="1"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produced by chemical synthesis from biologically derived monomers, such as synthetic polymerization of lactic acid into polylactic acid (PLA); and </a:t>
            </a:r>
            <a:r>
              <a:rPr lang="en-US" sz="1200" b="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produced by microorganisms, such as </a:t>
            </a:r>
            <a:r>
              <a:rPr lang="en-US" sz="1200" kern="1200" dirty="0" err="1">
                <a:solidFill>
                  <a:schemeClr val="tx1"/>
                </a:solidFill>
                <a:effectLst/>
                <a:latin typeface="+mn-lt"/>
                <a:ea typeface="+mn-ea"/>
                <a:cs typeface="+mn-cs"/>
              </a:rPr>
              <a:t>polyhydroxyalkanoates</a:t>
            </a:r>
            <a:r>
              <a:rPr lang="en-US" sz="1200" kern="1200" dirty="0">
                <a:solidFill>
                  <a:schemeClr val="tx1"/>
                </a:solidFill>
                <a:effectLst/>
                <a:latin typeface="+mn-lt"/>
                <a:ea typeface="+mn-ea"/>
                <a:cs typeface="+mn-cs"/>
              </a:rPr>
              <a:t> (PHA). High-amylose starch is processed into TPS by extrusion with water and alcohols at relatively high temperatures. TPS costs less than other starch feedstocks and now is the most common biobased feedstock used in plastic BDMs. PLA can be produced relatively inexpensively in large quantities compared to other biobased biopolymers. Poly(hydroxy-butyrate) (PHB) and poly(</a:t>
            </a:r>
            <a:r>
              <a:rPr lang="en-US" sz="1200" kern="1200" dirty="0" err="1">
                <a:solidFill>
                  <a:schemeClr val="tx1"/>
                </a:solidFill>
                <a:effectLst/>
                <a:latin typeface="+mn-lt"/>
                <a:ea typeface="+mn-ea"/>
                <a:cs typeface="+mn-cs"/>
              </a:rPr>
              <a:t>hydroxyvalerate</a:t>
            </a:r>
            <a:r>
              <a:rPr lang="en-US" sz="1200" kern="1200" dirty="0">
                <a:solidFill>
                  <a:schemeClr val="tx1"/>
                </a:solidFill>
                <a:effectLst/>
                <a:latin typeface="+mn-lt"/>
                <a:ea typeface="+mn-ea"/>
                <a:cs typeface="+mn-cs"/>
              </a:rPr>
              <a:t>) (PHV) are the two most important commercial PHAs. Polymers such as PLA or PHA have low mechanical properties compared to PE. Plasticizers are additives which improve the mechanical properties of the plastic during processing, and can affect post-extrusion characteristics of the plastic. The primary plasticizers that are added to TPS are alcohol (principally glycerol), </a:t>
            </a:r>
            <a:r>
              <a:rPr lang="en-US" sz="1200" kern="1200" dirty="0" err="1">
                <a:solidFill>
                  <a:schemeClr val="tx1"/>
                </a:solidFill>
                <a:effectLst/>
                <a:latin typeface="+mn-lt"/>
                <a:ea typeface="+mn-ea"/>
                <a:cs typeface="+mn-cs"/>
              </a:rPr>
              <a:t>polyoxyalkenes</a:t>
            </a:r>
            <a:r>
              <a:rPr lang="en-US" sz="1200" kern="1200" dirty="0">
                <a:solidFill>
                  <a:schemeClr val="tx1"/>
                </a:solidFill>
                <a:effectLst/>
                <a:latin typeface="+mn-lt"/>
                <a:ea typeface="+mn-ea"/>
                <a:cs typeface="+mn-cs"/>
              </a:rPr>
              <a:t>, and surfactants. Most common biobased BDM feedstocks are TPS, PLA, and PHA.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5</a:t>
            </a:fld>
            <a:endParaRPr lang="en-US"/>
          </a:p>
        </p:txBody>
      </p:sp>
    </p:spTree>
    <p:extLst>
      <p:ext uri="{BB962C8B-B14F-4D97-AF65-F5344CB8AC3E}">
        <p14:creationId xmlns:p14="http://schemas.microsoft.com/office/powerpoint/2010/main" val="520804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important to know that percent biobased content is not an indicator of biodegradation. For example, PLA ad PHA require high temperature for biodegradation. Manufacturing plastic mulch (including BDMs) involves the addition of plasticizers, fillers (e.g., CaCO3), lubricants, nucleating agents, stabilizers and colorants/dyes. The additives used in commercial plastic BDMs may or may not be produced from GMOs. Most commercially available PLA and PHA are produced through fermentation using GM yeast and bacteria for increased productivity. Biobased mulches are not tested for the presence of GMOs since DNA may be degraded following fermentation and processing to the point where GMO status is not discernable using available broad-spectrum quantitative polymerase chain reaction (PCR) tests.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6</a:t>
            </a:fld>
            <a:endParaRPr lang="en-US"/>
          </a:p>
        </p:txBody>
      </p:sp>
    </p:spTree>
    <p:extLst>
      <p:ext uri="{BB962C8B-B14F-4D97-AF65-F5344CB8AC3E}">
        <p14:creationId xmlns:p14="http://schemas.microsoft.com/office/powerpoint/2010/main" val="123538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Standards for biodegradation are intended to ensure their quality and integrity in agriculture. Standards are meant to exclude materials that claim to be biodegradable but are not fully metabolized by microbes, which results in plastic fragments in soils, causing pollution. Ability of a BDM to meet the composting standard is considered the first critical test of biodegradability; if a mulch is not compostable, it will likely not biodegrade under field conditions. Standards for BDMs do not guarantee a particular degree of performance in fields. Performance depends on the production system (crop, climate, soils, etc.) and mulch formulation and thickness.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7</a:t>
            </a:fld>
            <a:endParaRPr lang="en-US"/>
          </a:p>
        </p:txBody>
      </p:sp>
    </p:spTree>
    <p:extLst>
      <p:ext uri="{BB962C8B-B14F-4D97-AF65-F5344CB8AC3E}">
        <p14:creationId xmlns:p14="http://schemas.microsoft.com/office/powerpoint/2010/main" val="2202719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several BDM standards written by different countries as shown in Table 2. For example, TUV Austria certifies that plastic materials will biodegrade fully and will not promote ecotoxicity in the soil.</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8</a:t>
            </a:fld>
            <a:endParaRPr lang="en-US"/>
          </a:p>
        </p:txBody>
      </p:sp>
    </p:spTree>
    <p:extLst>
      <p:ext uri="{BB962C8B-B14F-4D97-AF65-F5344CB8AC3E}">
        <p14:creationId xmlns:p14="http://schemas.microsoft.com/office/powerpoint/2010/main" val="2705342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ASTM and ISO standards pertaining to biodegradable plastics are not specific to mulch. ASTM D6400 is one of the most commonly cited standards in reference to BDMs. Biodegradation under ASTM D6400 is tested under composting conditions. This standard employs a standardized test method, ASTM D5338, which utilizes a laboratory test that simulates industrial composting conditions: the use of a compost-based medium, 58℃, etc. European Standard EN 17033 released by the European Committee for Standardization (CEN) in January 2018 was the first standard put forth for certification of biodegradable plastic mulch films. Its requirements regulate composition, biodegradability in soil, and ecotoxicity, as well as dimensional, mechanical and optical properties; and test procedures are included for each. A major criterion of EN 17033 is the requirement of ≥90% biodegradation under aerobic conditions in a natural topsoil from an agricultural field or forest at 20 to 28°C conditions within 2 years, using a standardized test to measure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evolution. The reasons that 90% biodegradation and not 100% is used as a criterion in standards is that a) a significant portion of the plastic incorporated into microbial biomass is difficult to measure, and b) the limited precision of biodegradability lab tests.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9</a:t>
            </a:fld>
            <a:endParaRPr lang="en-US"/>
          </a:p>
        </p:txBody>
      </p:sp>
    </p:spTree>
    <p:extLst>
      <p:ext uri="{BB962C8B-B14F-4D97-AF65-F5344CB8AC3E}">
        <p14:creationId xmlns:p14="http://schemas.microsoft.com/office/powerpoint/2010/main" val="3567139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C5323F-1C05-47A1-B3FC-1422C9F2AC2F}"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3404097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5323F-1C05-47A1-B3FC-1422C9F2AC2F}"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2839511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5323F-1C05-47A1-B3FC-1422C9F2AC2F}"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3459858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5323F-1C05-47A1-B3FC-1422C9F2AC2F}"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195981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C5323F-1C05-47A1-B3FC-1422C9F2AC2F}"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1517730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C5323F-1C05-47A1-B3FC-1422C9F2AC2F}"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1290729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C5323F-1C05-47A1-B3FC-1422C9F2AC2F}" type="datetimeFigureOut">
              <a:rPr lang="en-US" smtClean="0"/>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3307768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C5323F-1C05-47A1-B3FC-1422C9F2AC2F}" type="datetimeFigureOut">
              <a:rPr lang="en-US" smtClean="0"/>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35187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C5323F-1C05-47A1-B3FC-1422C9F2AC2F}" type="datetimeFigureOut">
              <a:rPr lang="en-US" smtClean="0"/>
              <a:t>6/23/2021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1739071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C5323F-1C05-47A1-B3FC-1422C9F2AC2F}"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2449337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C5323F-1C05-47A1-B3FC-1422C9F2AC2F}"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535210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5323F-1C05-47A1-B3FC-1422C9F2AC2F}" type="datetimeFigureOut">
              <a:rPr lang="en-US" smtClean="0"/>
              <a:t>6/23/2021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5F54B-3805-4B90-AEE4-63E7DA1B145A}" type="slidenum">
              <a:rPr lang="en-US" smtClean="0"/>
              <a:t>‹#›</a:t>
            </a:fld>
            <a:endParaRPr lang="en-US"/>
          </a:p>
        </p:txBody>
      </p:sp>
    </p:spTree>
    <p:extLst>
      <p:ext uri="{BB962C8B-B14F-4D97-AF65-F5344CB8AC3E}">
        <p14:creationId xmlns:p14="http://schemas.microsoft.com/office/powerpoint/2010/main" val="2140300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smallfruits.wsu.edu/"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https://smallfruits.wsu.edu/"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smallfruits.wsu.edu/" TargetMode="Externa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smallfruits.wsu.edu/" TargetMode="External"/><Relationship Id="rId4" Type="http://schemas.openxmlformats.org/officeDocument/2006/relationships/image" Target="../media/image8.png"/><Relationship Id="rId9" Type="http://schemas.openxmlformats.org/officeDocument/2006/relationships/image" Target="../media/image21.jp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smallfruits.wsu.edu/" TargetMode="External"/><Relationship Id="rId4" Type="http://schemas.openxmlformats.org/officeDocument/2006/relationships/image" Target="../media/image8.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smallfruits.wsu.edu/" TargetMode="Externa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hyperlink" Target="http://pubs.cahnrs.wsu.edu/publications/pubs/fs103e/" TargetMode="External"/><Relationship Id="rId3" Type="http://schemas.openxmlformats.org/officeDocument/2006/relationships/image" Target="../media/image8.png"/><Relationship Id="rId7" Type="http://schemas.openxmlformats.org/officeDocument/2006/relationships/hyperlink" Target="https://ag.tennessee.edu/biodegradablemulch/Documents/BDM_for_organic_production_rev_5Apr2016.pdf" TargetMode="External"/><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hyperlink" Target="https://www.youtube.com/watch?v=kyvB1QxHAtE&amp;list=PLuPJ_NR7ZnVuPh7t7erYYXcVw-h4xg0Xm" TargetMode="External"/><Relationship Id="rId5" Type="http://schemas.openxmlformats.org/officeDocument/2006/relationships/image" Target="../media/image9.jpeg"/><Relationship Id="rId10" Type="http://schemas.openxmlformats.org/officeDocument/2006/relationships/hyperlink" Target="https://ag.tennessee.edu/biodegradablemulch/Documents/EU%20regs%20factsheet.pdf" TargetMode="External"/><Relationship Id="rId4" Type="http://schemas.openxmlformats.org/officeDocument/2006/relationships/hyperlink" Target="https://smallfruits.wsu.edu/" TargetMode="External"/><Relationship Id="rId9" Type="http://schemas.openxmlformats.org/officeDocument/2006/relationships/hyperlink" Target="https://ag.tennessee.edu/biodegradablemulch/Pages/biomulchprojects.aspx"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smallfruits.wsu.edu/plastic-mulches/" TargetMode="External"/><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https://smallfruits.wsu.edu/" TargetMode="External"/><Relationship Id="rId4" Type="http://schemas.openxmlformats.org/officeDocument/2006/relationships/image" Target="../media/image3.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https://smallfruits.wsu.edu/"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smallfruits.wsu.edu/"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https://smallfruits.wsu.edu/"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https://smallfruits.wsu.edu/"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https://smallfruits.wsu.edu/"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https://smallfruits.wsu.edu/"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https://smallfruits.wsu.edu/"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8E0E37F-D971-4225-8FDF-AC727969C302}"/>
              </a:ext>
            </a:extLst>
          </p:cNvPr>
          <p:cNvSpPr>
            <a:spLocks noGrp="1"/>
          </p:cNvSpPr>
          <p:nvPr>
            <p:ph type="subTitle" idx="1"/>
          </p:nvPr>
        </p:nvSpPr>
        <p:spPr>
          <a:xfrm>
            <a:off x="39178" y="3893589"/>
            <a:ext cx="9144000" cy="1317721"/>
          </a:xfrm>
        </p:spPr>
        <p:txBody>
          <a:bodyPr>
            <a:noAutofit/>
          </a:bodyPr>
          <a:lstStyle/>
          <a:p>
            <a:r>
              <a:rPr lang="en-US" sz="4000" b="1" dirty="0">
                <a:solidFill>
                  <a:srgbClr val="C00000"/>
                </a:solidFill>
              </a:rPr>
              <a:t>Soil-Biodegradable Mulch for Organic Production</a:t>
            </a:r>
          </a:p>
        </p:txBody>
      </p:sp>
      <p:cxnSp>
        <p:nvCxnSpPr>
          <p:cNvPr id="5" name="Straight Connector 4">
            <a:extLst>
              <a:ext uri="{FF2B5EF4-FFF2-40B4-BE49-F238E27FC236}">
                <a16:creationId xmlns:a16="http://schemas.microsoft.com/office/drawing/2014/main" id="{E2EDE5D7-38B6-4673-B423-CD87297DB393}"/>
              </a:ext>
            </a:extLst>
          </p:cNvPr>
          <p:cNvCxnSpPr>
            <a:cxnSpLocks/>
          </p:cNvCxnSpPr>
          <p:nvPr/>
        </p:nvCxnSpPr>
        <p:spPr>
          <a:xfrm>
            <a:off x="1" y="838494"/>
            <a:ext cx="9143999"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5BC79F2-B18F-4CBC-A6C2-01643A61299B}"/>
              </a:ext>
            </a:extLst>
          </p:cNvPr>
          <p:cNvCxnSpPr/>
          <p:nvPr/>
        </p:nvCxnSpPr>
        <p:spPr>
          <a:xfrm>
            <a:off x="0" y="594396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2F9EAEC5-3734-45F2-83E0-7A1332FEFC6D}"/>
              </a:ext>
            </a:extLst>
          </p:cNvPr>
          <p:cNvSpPr txBox="1">
            <a:spLocks/>
          </p:cNvSpPr>
          <p:nvPr/>
        </p:nvSpPr>
        <p:spPr>
          <a:xfrm>
            <a:off x="-69012" y="253910"/>
            <a:ext cx="9282021" cy="8278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800" dirty="0"/>
              <a:t>Soil-Biodegradable</a:t>
            </a:r>
            <a:r>
              <a:rPr lang="zh-CN" altLang="en-US" sz="2800" dirty="0"/>
              <a:t> </a:t>
            </a:r>
            <a:r>
              <a:rPr lang="en-US" altLang="zh-CN" sz="2800" dirty="0"/>
              <a:t>Plastic</a:t>
            </a:r>
            <a:r>
              <a:rPr lang="zh-CN" altLang="en-US" sz="2800" dirty="0"/>
              <a:t> </a:t>
            </a:r>
            <a:r>
              <a:rPr lang="en-US" altLang="zh-CN" sz="2800" dirty="0"/>
              <a:t>Mulch</a:t>
            </a:r>
            <a:r>
              <a:rPr lang="zh-CN" altLang="en-US" sz="2800" dirty="0"/>
              <a:t> </a:t>
            </a:r>
            <a:r>
              <a:rPr lang="en-US" altLang="zh-CN" sz="2800" dirty="0"/>
              <a:t>SARE PDP Project</a:t>
            </a:r>
            <a:endParaRPr lang="en-US" sz="28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9955" r="16230" b="-1"/>
          <a:stretch/>
        </p:blipFill>
        <p:spPr>
          <a:xfrm>
            <a:off x="2698657" y="1081717"/>
            <a:ext cx="3706312" cy="2656145"/>
          </a:xfrm>
          <a:prstGeom prst="rect">
            <a:avLst/>
          </a:prstGeom>
        </p:spPr>
      </p:pic>
      <p:pic>
        <p:nvPicPr>
          <p:cNvPr id="14" name="Picture 2" descr="Image result for western sare logo">
            <a:extLst>
              <a:ext uri="{FF2B5EF4-FFF2-40B4-BE49-F238E27FC236}">
                <a16:creationId xmlns:a16="http://schemas.microsoft.com/office/drawing/2014/main" id="{0F2E02D1-F0A9-4B10-B68A-EA6014200F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6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washington state university logo">
            <a:extLst>
              <a:ext uri="{FF2B5EF4-FFF2-40B4-BE49-F238E27FC236}">
                <a16:creationId xmlns:a16="http://schemas.microsoft.com/office/drawing/2014/main" id="{45732DE2-8CF7-420C-8B6A-D657902531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7891" y="6033325"/>
            <a:ext cx="1979219" cy="8246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86EB348-3FFC-4DC6-AF82-0B7FF08EE8EF}"/>
              </a:ext>
            </a:extLst>
          </p:cNvPr>
          <p:cNvSpPr txBox="1"/>
          <p:nvPr/>
        </p:nvSpPr>
        <p:spPr>
          <a:xfrm>
            <a:off x="6697016" y="6550223"/>
            <a:ext cx="2486162" cy="307777"/>
          </a:xfrm>
          <a:prstGeom prst="rect">
            <a:avLst/>
          </a:prstGeom>
          <a:noFill/>
        </p:spPr>
        <p:txBody>
          <a:bodyPr wrap="square" rtlCol="0">
            <a:spAutoFit/>
          </a:bodyPr>
          <a:lstStyle/>
          <a:p>
            <a:r>
              <a:rPr lang="en-US" sz="1400" b="1" u="sng" dirty="0">
                <a:hlinkClick r:id="rId6"/>
              </a:rPr>
              <a:t>https://smallfruits.wsu.edu</a:t>
            </a:r>
            <a:endParaRPr lang="en-US" sz="1400" b="1" i="1" u="sng"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1626" y="5989693"/>
            <a:ext cx="609904" cy="843028"/>
          </a:xfrm>
          <a:prstGeom prst="rect">
            <a:avLst/>
          </a:prstGeom>
        </p:spPr>
      </p:pic>
      <p:sp>
        <p:nvSpPr>
          <p:cNvPr id="18" name="TextBox 17">
            <a:extLst>
              <a:ext uri="{FF2B5EF4-FFF2-40B4-BE49-F238E27FC236}">
                <a16:creationId xmlns:a16="http://schemas.microsoft.com/office/drawing/2014/main" id="{586EB348-3FFC-4DC6-AF82-0B7FF08EE8EF}"/>
              </a:ext>
            </a:extLst>
          </p:cNvPr>
          <p:cNvSpPr txBox="1"/>
          <p:nvPr/>
        </p:nvSpPr>
        <p:spPr>
          <a:xfrm>
            <a:off x="1932518" y="6529858"/>
            <a:ext cx="2486162" cy="307777"/>
          </a:xfrm>
          <a:prstGeom prst="rect">
            <a:avLst/>
          </a:prstGeom>
          <a:noFill/>
        </p:spPr>
        <p:txBody>
          <a:bodyPr wrap="square" rtlCol="0">
            <a:spAutoFit/>
          </a:bodyPr>
          <a:lstStyle/>
          <a:p>
            <a:r>
              <a:rPr lang="en-US" sz="1400" b="1" u="sng" dirty="0">
                <a:hlinkClick r:id="rId6"/>
              </a:rPr>
              <a:t>biodegradablemulch.org</a:t>
            </a:r>
            <a:endParaRPr lang="en-US" sz="1400" b="1" i="1" u="sng"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450579" y="6092454"/>
            <a:ext cx="1302831" cy="646640"/>
          </a:xfrm>
          <a:prstGeom prst="rect">
            <a:avLst/>
          </a:prstGeom>
        </p:spPr>
      </p:pic>
      <p:sp>
        <p:nvSpPr>
          <p:cNvPr id="20" name="Subtitle 2">
            <a:extLst>
              <a:ext uri="{FF2B5EF4-FFF2-40B4-BE49-F238E27FC236}">
                <a16:creationId xmlns:a16="http://schemas.microsoft.com/office/drawing/2014/main" id="{D68242DD-4F5D-4A56-BC4D-A4162C1E2E47}"/>
              </a:ext>
            </a:extLst>
          </p:cNvPr>
          <p:cNvSpPr txBox="1">
            <a:spLocks/>
          </p:cNvSpPr>
          <p:nvPr/>
        </p:nvSpPr>
        <p:spPr>
          <a:xfrm>
            <a:off x="0" y="5076775"/>
            <a:ext cx="9144000" cy="8502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dirty="0"/>
              <a:t>Carol Miles and Srijana Shrestha </a:t>
            </a:r>
            <a:r>
              <a:rPr lang="en-US" sz="2200" dirty="0">
                <a:solidFill>
                  <a:schemeClr val="accent5">
                    <a:lumMod val="50000"/>
                  </a:schemeClr>
                </a:solidFill>
              </a:rPr>
              <a:t>Washington State University</a:t>
            </a:r>
          </a:p>
          <a:p>
            <a:r>
              <a:rPr lang="en-US" sz="2200" dirty="0"/>
              <a:t>Shuresh Ghimire, </a:t>
            </a:r>
            <a:r>
              <a:rPr lang="en-US" sz="2200" dirty="0">
                <a:solidFill>
                  <a:schemeClr val="accent5">
                    <a:lumMod val="50000"/>
                  </a:schemeClr>
                </a:solidFill>
              </a:rPr>
              <a:t>University of Connecticut</a:t>
            </a:r>
          </a:p>
          <a:p>
            <a:endParaRPr lang="en-US" sz="2200" dirty="0">
              <a:solidFill>
                <a:schemeClr val="accent5">
                  <a:lumMod val="50000"/>
                </a:schemeClr>
              </a:solidFill>
            </a:endParaRPr>
          </a:p>
        </p:txBody>
      </p:sp>
    </p:spTree>
    <p:extLst>
      <p:ext uri="{BB962C8B-B14F-4D97-AF65-F5344CB8AC3E}">
        <p14:creationId xmlns:p14="http://schemas.microsoft.com/office/powerpoint/2010/main" val="2350455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4955AB9F-0404-4BCB-A8AC-32A7CE3911DF}"/>
              </a:ext>
            </a:extLst>
          </p:cNvPr>
          <p:cNvCxnSpPr/>
          <p:nvPr/>
        </p:nvCxnSpPr>
        <p:spPr>
          <a:xfrm>
            <a:off x="0" y="594396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Subtitle 2">
            <a:extLst>
              <a:ext uri="{FF2B5EF4-FFF2-40B4-BE49-F238E27FC236}">
                <a16:creationId xmlns:a16="http://schemas.microsoft.com/office/drawing/2014/main" id="{818D8FBF-7482-4E8D-A47F-C0052F1720CA}"/>
              </a:ext>
            </a:extLst>
          </p:cNvPr>
          <p:cNvSpPr txBox="1">
            <a:spLocks/>
          </p:cNvSpPr>
          <p:nvPr/>
        </p:nvSpPr>
        <p:spPr>
          <a:xfrm>
            <a:off x="1" y="-8387"/>
            <a:ext cx="9144000" cy="679506"/>
          </a:xfrm>
          <a:prstGeom prst="rect">
            <a:avLst/>
          </a:prstGeom>
          <a:solidFill>
            <a:srgbClr val="C00000"/>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u="none"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b="1">
                <a:solidFill>
                  <a:schemeClr val="bg1"/>
                </a:solidFill>
              </a:rPr>
              <a:t>Degradation Process</a:t>
            </a:r>
            <a:endParaRPr lang="en-US" sz="4000" b="1" dirty="0">
              <a:solidFill>
                <a:schemeClr val="bg1"/>
              </a:solidFill>
            </a:endParaRPr>
          </a:p>
        </p:txBody>
      </p:sp>
      <p:sp>
        <p:nvSpPr>
          <p:cNvPr id="30" name="Rectangle 29">
            <a:extLst>
              <a:ext uri="{FF2B5EF4-FFF2-40B4-BE49-F238E27FC236}">
                <a16:creationId xmlns:a16="http://schemas.microsoft.com/office/drawing/2014/main" id="{CF46599E-83C4-4098-A6B2-50D4F9C571F9}"/>
              </a:ext>
            </a:extLst>
          </p:cNvPr>
          <p:cNvSpPr/>
          <p:nvPr/>
        </p:nvSpPr>
        <p:spPr>
          <a:xfrm>
            <a:off x="789989" y="4514504"/>
            <a:ext cx="7532896" cy="369332"/>
          </a:xfrm>
          <a:prstGeom prst="rect">
            <a:avLst/>
          </a:prstGeom>
        </p:spPr>
        <p:txBody>
          <a:bodyPr wrap="none">
            <a:spAutoFit/>
          </a:bodyPr>
          <a:lstStyle/>
          <a:p>
            <a:r>
              <a:rPr lang="en-US" dirty="0"/>
              <a:t>A human hair demonstrates the relative size of microns and nanometers</a:t>
            </a:r>
          </a:p>
        </p:txBody>
      </p:sp>
      <p:pic>
        <p:nvPicPr>
          <p:cNvPr id="31" name="Picture 2" descr="Image result for western sare logo">
            <a:extLst>
              <a:ext uri="{FF2B5EF4-FFF2-40B4-BE49-F238E27FC236}">
                <a16:creationId xmlns:a16="http://schemas.microsoft.com/office/drawing/2014/main" id="{06F552A4-0088-4D67-9712-7BDAD8C353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6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Image result for washington state university logo">
            <a:extLst>
              <a:ext uri="{FF2B5EF4-FFF2-40B4-BE49-F238E27FC236}">
                <a16:creationId xmlns:a16="http://schemas.microsoft.com/office/drawing/2014/main" id="{57C96544-16C6-4740-9209-4662A6641A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7891" y="6033325"/>
            <a:ext cx="1979219" cy="82467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2F4C068E-DC0C-4FA1-BCE3-32792DAD1F5C}"/>
              </a:ext>
            </a:extLst>
          </p:cNvPr>
          <p:cNvSpPr txBox="1"/>
          <p:nvPr/>
        </p:nvSpPr>
        <p:spPr>
          <a:xfrm>
            <a:off x="6697016" y="6550223"/>
            <a:ext cx="2486162" cy="307777"/>
          </a:xfrm>
          <a:prstGeom prst="rect">
            <a:avLst/>
          </a:prstGeom>
          <a:noFill/>
        </p:spPr>
        <p:txBody>
          <a:bodyPr wrap="square" rtlCol="0">
            <a:spAutoFit/>
          </a:bodyPr>
          <a:lstStyle/>
          <a:p>
            <a:r>
              <a:rPr lang="en-US" sz="1400" b="1" u="sng" dirty="0">
                <a:hlinkClick r:id="rId5"/>
              </a:rPr>
              <a:t>https://smallfruits.wsu.edu</a:t>
            </a:r>
            <a:endParaRPr lang="en-US" sz="1400" b="1" i="1" u="sng" dirty="0">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38DF2EF4-AFFB-4F14-8151-C2BCD01403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1626" y="5989693"/>
            <a:ext cx="609904" cy="843028"/>
          </a:xfrm>
          <a:prstGeom prst="rect">
            <a:avLst/>
          </a:prstGeom>
        </p:spPr>
      </p:pic>
      <p:sp>
        <p:nvSpPr>
          <p:cNvPr id="35" name="TextBox 34">
            <a:extLst>
              <a:ext uri="{FF2B5EF4-FFF2-40B4-BE49-F238E27FC236}">
                <a16:creationId xmlns:a16="http://schemas.microsoft.com/office/drawing/2014/main" id="{75EEAC2A-D26C-40F6-9DA7-9DF6F0EE05BF}"/>
              </a:ext>
            </a:extLst>
          </p:cNvPr>
          <p:cNvSpPr txBox="1"/>
          <p:nvPr/>
        </p:nvSpPr>
        <p:spPr>
          <a:xfrm>
            <a:off x="1932518" y="6529858"/>
            <a:ext cx="2486162" cy="307777"/>
          </a:xfrm>
          <a:prstGeom prst="rect">
            <a:avLst/>
          </a:prstGeom>
          <a:noFill/>
        </p:spPr>
        <p:txBody>
          <a:bodyPr wrap="square" rtlCol="0">
            <a:spAutoFit/>
          </a:bodyPr>
          <a:lstStyle/>
          <a:p>
            <a:r>
              <a:rPr lang="en-US" sz="1400" b="1" u="sng" dirty="0">
                <a:hlinkClick r:id="rId5"/>
              </a:rPr>
              <a:t>biodegradablemulch.org</a:t>
            </a:r>
            <a:endParaRPr lang="en-US" sz="1400" b="1" i="1" u="sng" dirty="0">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886B3446-D7C4-4511-B849-430AACBFCA1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50579" y="6092454"/>
            <a:ext cx="1302831" cy="646640"/>
          </a:xfrm>
          <a:prstGeom prst="rect">
            <a:avLst/>
          </a:prstGeom>
        </p:spPr>
      </p:pic>
      <p:pic>
        <p:nvPicPr>
          <p:cNvPr id="37" name="Picture 36">
            <a:extLst>
              <a:ext uri="{FF2B5EF4-FFF2-40B4-BE49-F238E27FC236}">
                <a16:creationId xmlns:a16="http://schemas.microsoft.com/office/drawing/2014/main" id="{F7E3904F-8054-4436-B190-29777F3F7F9C}"/>
              </a:ext>
            </a:extLst>
          </p:cNvPr>
          <p:cNvPicPr/>
          <p:nvPr/>
        </p:nvPicPr>
        <p:blipFill rotWithShape="1">
          <a:blip r:embed="rId8" cstate="print">
            <a:extLst>
              <a:ext uri="{28A0092B-C50C-407E-A947-70E740481C1C}">
                <a14:useLocalDpi xmlns:a14="http://schemas.microsoft.com/office/drawing/2010/main" val="0"/>
              </a:ext>
            </a:extLst>
          </a:blip>
          <a:srcRect/>
          <a:stretch/>
        </p:blipFill>
        <p:spPr bwMode="auto">
          <a:xfrm>
            <a:off x="2229893" y="1437952"/>
            <a:ext cx="4441371" cy="2987196"/>
          </a:xfrm>
          <a:prstGeom prst="rect">
            <a:avLst/>
          </a:prstGeom>
          <a:ln>
            <a:noFill/>
          </a:ln>
          <a:extLst>
            <a:ext uri="{53640926-AAD7-44D8-BBD7-CCE9431645EC}">
              <a14:shadowObscured xmlns:a14="http://schemas.microsoft.com/office/drawing/2010/main"/>
            </a:ext>
          </a:extLst>
        </p:spPr>
      </p:pic>
      <p:grpSp>
        <p:nvGrpSpPr>
          <p:cNvPr id="38" name="Group 37">
            <a:extLst>
              <a:ext uri="{FF2B5EF4-FFF2-40B4-BE49-F238E27FC236}">
                <a16:creationId xmlns:a16="http://schemas.microsoft.com/office/drawing/2014/main" id="{D59DA4B6-9B75-4C2A-9D1A-124387F5F471}"/>
              </a:ext>
            </a:extLst>
          </p:cNvPr>
          <p:cNvGrpSpPr/>
          <p:nvPr/>
        </p:nvGrpSpPr>
        <p:grpSpPr>
          <a:xfrm>
            <a:off x="341543" y="929166"/>
            <a:ext cx="8708065" cy="564236"/>
            <a:chOff x="350874" y="977486"/>
            <a:chExt cx="8708065" cy="564236"/>
          </a:xfrm>
        </p:grpSpPr>
        <p:sp>
          <p:nvSpPr>
            <p:cNvPr id="39" name="Subtitle 2">
              <a:extLst>
                <a:ext uri="{FF2B5EF4-FFF2-40B4-BE49-F238E27FC236}">
                  <a16:creationId xmlns:a16="http://schemas.microsoft.com/office/drawing/2014/main" id="{88E4E2E2-5DAA-4E38-B3F4-B2CA8B9F1B1E}"/>
                </a:ext>
              </a:extLst>
            </p:cNvPr>
            <p:cNvSpPr txBox="1">
              <a:spLocks/>
            </p:cNvSpPr>
            <p:nvPr/>
          </p:nvSpPr>
          <p:spPr>
            <a:xfrm>
              <a:off x="350874" y="977486"/>
              <a:ext cx="8708065" cy="5642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buClr>
                  <a:srgbClr val="FF0000"/>
                </a:buClr>
              </a:pPr>
              <a:r>
                <a:rPr lang="en-US" sz="2000" dirty="0"/>
                <a:t>Film      Fragment      Micro-particle      Nano-particle      CO</a:t>
              </a:r>
              <a:r>
                <a:rPr lang="en-US" sz="2000" baseline="-25000" dirty="0"/>
                <a:t>2</a:t>
              </a:r>
              <a:r>
                <a:rPr lang="en-US" sz="2000" dirty="0"/>
                <a:t> + Biomass</a:t>
              </a:r>
            </a:p>
          </p:txBody>
        </p:sp>
        <p:cxnSp>
          <p:nvCxnSpPr>
            <p:cNvPr id="40" name="Straight Arrow Connector 39">
              <a:extLst>
                <a:ext uri="{FF2B5EF4-FFF2-40B4-BE49-F238E27FC236}">
                  <a16:creationId xmlns:a16="http://schemas.microsoft.com/office/drawing/2014/main" id="{7849C1C0-9837-430F-8CA7-E5D04CA6B215}"/>
                </a:ext>
              </a:extLst>
            </p:cNvPr>
            <p:cNvCxnSpPr/>
            <p:nvPr/>
          </p:nvCxnSpPr>
          <p:spPr>
            <a:xfrm>
              <a:off x="2505486" y="1162494"/>
              <a:ext cx="2445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CE33447-50E1-45F0-9FEC-3D09DEA3F3E4}"/>
                </a:ext>
              </a:extLst>
            </p:cNvPr>
            <p:cNvCxnSpPr/>
            <p:nvPr/>
          </p:nvCxnSpPr>
          <p:spPr>
            <a:xfrm>
              <a:off x="1010093" y="1162494"/>
              <a:ext cx="2445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7C0247D-3ADF-47F3-AAEA-3407CDA5523E}"/>
                </a:ext>
              </a:extLst>
            </p:cNvPr>
            <p:cNvCxnSpPr/>
            <p:nvPr/>
          </p:nvCxnSpPr>
          <p:spPr>
            <a:xfrm>
              <a:off x="4443494" y="1137686"/>
              <a:ext cx="2445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00C50B4-594D-47C7-BC41-90CB44B4BB87}"/>
                </a:ext>
              </a:extLst>
            </p:cNvPr>
            <p:cNvCxnSpPr/>
            <p:nvPr/>
          </p:nvCxnSpPr>
          <p:spPr>
            <a:xfrm>
              <a:off x="6404625" y="1162494"/>
              <a:ext cx="2445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E4664554-4857-4266-9C4A-4BF70141E708}"/>
              </a:ext>
            </a:extLst>
          </p:cNvPr>
          <p:cNvSpPr txBox="1"/>
          <p:nvPr/>
        </p:nvSpPr>
        <p:spPr>
          <a:xfrm>
            <a:off x="4857997" y="4104254"/>
            <a:ext cx="2784820" cy="276999"/>
          </a:xfrm>
          <a:prstGeom prst="rect">
            <a:avLst/>
          </a:prstGeom>
          <a:noFill/>
        </p:spPr>
        <p:txBody>
          <a:bodyPr wrap="square" rtlCol="0">
            <a:spAutoFit/>
          </a:bodyPr>
          <a:lstStyle/>
          <a:p>
            <a:pPr algn="r"/>
            <a:r>
              <a:rPr lang="en-US" altLang="zh-CN" sz="1200" dirty="0">
                <a:solidFill>
                  <a:srgbClr val="0070C0"/>
                </a:solidFill>
              </a:rPr>
              <a:t>Hayes, 2019 </a:t>
            </a:r>
            <a:endParaRPr lang="en-US" sz="1200" dirty="0">
              <a:solidFill>
                <a:srgbClr val="0070C0"/>
              </a:solidFill>
            </a:endParaRPr>
          </a:p>
        </p:txBody>
      </p:sp>
      <p:sp>
        <p:nvSpPr>
          <p:cNvPr id="19" name="Subtitle 2">
            <a:extLst>
              <a:ext uri="{FF2B5EF4-FFF2-40B4-BE49-F238E27FC236}">
                <a16:creationId xmlns:a16="http://schemas.microsoft.com/office/drawing/2014/main" id="{041B00E6-409D-4244-80C1-25DA20A30A3C}"/>
              </a:ext>
            </a:extLst>
          </p:cNvPr>
          <p:cNvSpPr txBox="1">
            <a:spLocks/>
          </p:cNvSpPr>
          <p:nvPr/>
        </p:nvSpPr>
        <p:spPr>
          <a:xfrm>
            <a:off x="217967" y="5150337"/>
            <a:ext cx="8708065" cy="679506"/>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Clr>
                <a:srgbClr val="FF0000"/>
              </a:buClr>
              <a:buFont typeface="Wingdings" panose="05000000000000000000" pitchFamily="2" charset="2"/>
              <a:buChar char="v"/>
            </a:pPr>
            <a:r>
              <a:rPr lang="en-US" dirty="0">
                <a:effectLst/>
                <a:ea typeface="Calibri" panose="020F0502020204030204" pitchFamily="34" charset="0"/>
              </a:rPr>
              <a:t>Currently, soil assay techniques are being developed to distinguish BDM micro and nano particles from biological residues in the soil</a:t>
            </a:r>
            <a:endParaRPr lang="en-US" sz="3200" dirty="0"/>
          </a:p>
        </p:txBody>
      </p:sp>
    </p:spTree>
    <p:extLst>
      <p:ext uri="{BB962C8B-B14F-4D97-AF65-F5344CB8AC3E}">
        <p14:creationId xmlns:p14="http://schemas.microsoft.com/office/powerpoint/2010/main" val="488979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6ED19E4-C256-45B9-8E63-055DD6A501A9}"/>
              </a:ext>
            </a:extLst>
          </p:cNvPr>
          <p:cNvGrpSpPr/>
          <p:nvPr/>
        </p:nvGrpSpPr>
        <p:grpSpPr>
          <a:xfrm>
            <a:off x="476596" y="1077434"/>
            <a:ext cx="8190807" cy="4187378"/>
            <a:chOff x="476596" y="1265771"/>
            <a:chExt cx="8190807" cy="4187378"/>
          </a:xfrm>
        </p:grpSpPr>
        <p:pic>
          <p:nvPicPr>
            <p:cNvPr id="5" name="Picture 4" descr="Chart, line chart&#10;&#10;Description automatically generated">
              <a:extLst>
                <a:ext uri="{FF2B5EF4-FFF2-40B4-BE49-F238E27FC236}">
                  <a16:creationId xmlns:a16="http://schemas.microsoft.com/office/drawing/2014/main" id="{E4F4251C-8402-409A-B28D-3CAFB69E6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96" y="1404851"/>
              <a:ext cx="8190807" cy="4048298"/>
            </a:xfrm>
            <a:prstGeom prst="rect">
              <a:avLst/>
            </a:prstGeom>
          </p:spPr>
        </p:pic>
        <p:grpSp>
          <p:nvGrpSpPr>
            <p:cNvPr id="11" name="Group 10">
              <a:extLst>
                <a:ext uri="{FF2B5EF4-FFF2-40B4-BE49-F238E27FC236}">
                  <a16:creationId xmlns:a16="http://schemas.microsoft.com/office/drawing/2014/main" id="{669DA031-3C74-41DC-B4CC-6488BD90702A}"/>
                </a:ext>
              </a:extLst>
            </p:cNvPr>
            <p:cNvGrpSpPr/>
            <p:nvPr/>
          </p:nvGrpSpPr>
          <p:grpSpPr>
            <a:xfrm>
              <a:off x="1471924" y="1265771"/>
              <a:ext cx="5447674" cy="1669718"/>
              <a:chOff x="1471924" y="1265771"/>
              <a:chExt cx="5447674" cy="1669718"/>
            </a:xfrm>
          </p:grpSpPr>
          <p:cxnSp>
            <p:nvCxnSpPr>
              <p:cNvPr id="6" name="Straight Arrow Connector 5">
                <a:extLst>
                  <a:ext uri="{FF2B5EF4-FFF2-40B4-BE49-F238E27FC236}">
                    <a16:creationId xmlns:a16="http://schemas.microsoft.com/office/drawing/2014/main" id="{A4841428-96AA-426B-9711-B62511480D46}"/>
                  </a:ext>
                </a:extLst>
              </p:cNvPr>
              <p:cNvCxnSpPr/>
              <p:nvPr/>
            </p:nvCxnSpPr>
            <p:spPr>
              <a:xfrm>
                <a:off x="1471924" y="1265771"/>
                <a:ext cx="0" cy="443966"/>
              </a:xfrm>
              <a:prstGeom prst="straightConnector1">
                <a:avLst/>
              </a:prstGeom>
              <a:ln w="28575">
                <a:solidFill>
                  <a:srgbClr val="009900"/>
                </a:solidFill>
                <a:tailEnd type="triangle"/>
              </a:ln>
            </p:spPr>
            <p:style>
              <a:lnRef idx="3">
                <a:schemeClr val="accent6"/>
              </a:lnRef>
              <a:fillRef idx="0">
                <a:schemeClr val="accent6"/>
              </a:fillRef>
              <a:effectRef idx="2">
                <a:schemeClr val="accent6"/>
              </a:effectRef>
              <a:fontRef idx="minor">
                <a:schemeClr val="tx1"/>
              </a:fontRef>
            </p:style>
          </p:cxnSp>
          <p:cxnSp>
            <p:nvCxnSpPr>
              <p:cNvPr id="7" name="Straight Arrow Connector 6">
                <a:extLst>
                  <a:ext uri="{FF2B5EF4-FFF2-40B4-BE49-F238E27FC236}">
                    <a16:creationId xmlns:a16="http://schemas.microsoft.com/office/drawing/2014/main" id="{0BB53150-5773-484F-96E0-B81B24B64D0C}"/>
                  </a:ext>
                </a:extLst>
              </p:cNvPr>
              <p:cNvCxnSpPr/>
              <p:nvPr/>
            </p:nvCxnSpPr>
            <p:spPr>
              <a:xfrm>
                <a:off x="4160911" y="2491523"/>
                <a:ext cx="0" cy="443966"/>
              </a:xfrm>
              <a:prstGeom prst="straightConnector1">
                <a:avLst/>
              </a:prstGeom>
              <a:ln w="28575">
                <a:solidFill>
                  <a:srgbClr val="009900"/>
                </a:solidFill>
                <a:tailEnd type="triangle"/>
              </a:ln>
            </p:spPr>
            <p:style>
              <a:lnRef idx="3">
                <a:schemeClr val="accent6"/>
              </a:lnRef>
              <a:fillRef idx="0">
                <a:schemeClr val="accent6"/>
              </a:fillRef>
              <a:effectRef idx="2">
                <a:schemeClr val="accent6"/>
              </a:effectRef>
              <a:fontRef idx="minor">
                <a:schemeClr val="tx1"/>
              </a:fontRef>
            </p:style>
          </p:cxnSp>
          <p:cxnSp>
            <p:nvCxnSpPr>
              <p:cNvPr id="8" name="Straight Arrow Connector 7">
                <a:extLst>
                  <a:ext uri="{FF2B5EF4-FFF2-40B4-BE49-F238E27FC236}">
                    <a16:creationId xmlns:a16="http://schemas.microsoft.com/office/drawing/2014/main" id="{0798B2B4-5B27-4289-848A-BFF788C0716A}"/>
                  </a:ext>
                </a:extLst>
              </p:cNvPr>
              <p:cNvCxnSpPr/>
              <p:nvPr/>
            </p:nvCxnSpPr>
            <p:spPr>
              <a:xfrm>
                <a:off x="2841098" y="2379066"/>
                <a:ext cx="0" cy="443966"/>
              </a:xfrm>
              <a:prstGeom prst="straightConnector1">
                <a:avLst/>
              </a:prstGeom>
              <a:ln w="28575">
                <a:solidFill>
                  <a:srgbClr val="009900"/>
                </a:solidFill>
                <a:tailEnd type="triangle"/>
              </a:ln>
            </p:spPr>
            <p:style>
              <a:lnRef idx="3">
                <a:schemeClr val="accent6"/>
              </a:lnRef>
              <a:fillRef idx="0">
                <a:schemeClr val="accent6"/>
              </a:fillRef>
              <a:effectRef idx="2">
                <a:schemeClr val="accent6"/>
              </a:effectRef>
              <a:fontRef idx="minor">
                <a:schemeClr val="tx1"/>
              </a:fontRef>
            </p:style>
          </p:cxnSp>
          <p:cxnSp>
            <p:nvCxnSpPr>
              <p:cNvPr id="9" name="Straight Arrow Connector 8">
                <a:extLst>
                  <a:ext uri="{FF2B5EF4-FFF2-40B4-BE49-F238E27FC236}">
                    <a16:creationId xmlns:a16="http://schemas.microsoft.com/office/drawing/2014/main" id="{47BC1EAC-8D96-402C-97BF-5D8C8561B8DC}"/>
                  </a:ext>
                </a:extLst>
              </p:cNvPr>
              <p:cNvCxnSpPr>
                <a:cxnSpLocks/>
              </p:cNvCxnSpPr>
              <p:nvPr/>
            </p:nvCxnSpPr>
            <p:spPr>
              <a:xfrm>
                <a:off x="3316706" y="1884650"/>
                <a:ext cx="378554" cy="0"/>
              </a:xfrm>
              <a:prstGeom prst="straightConnector1">
                <a:avLst/>
              </a:prstGeom>
              <a:ln w="28575">
                <a:solidFill>
                  <a:srgbClr val="009900"/>
                </a:solidFill>
                <a:tailEnd type="triangle"/>
              </a:ln>
            </p:spPr>
            <p:style>
              <a:lnRef idx="3">
                <a:schemeClr val="accent6"/>
              </a:lnRef>
              <a:fillRef idx="0">
                <a:schemeClr val="accent6"/>
              </a:fillRef>
              <a:effectRef idx="2">
                <a:schemeClr val="accent6"/>
              </a:effectRef>
              <a:fontRef idx="minor">
                <a:schemeClr val="tx1"/>
              </a:fontRef>
            </p:style>
          </p:cxnSp>
          <p:sp>
            <p:nvSpPr>
              <p:cNvPr id="10" name="TextBox 9">
                <a:extLst>
                  <a:ext uri="{FF2B5EF4-FFF2-40B4-BE49-F238E27FC236}">
                    <a16:creationId xmlns:a16="http://schemas.microsoft.com/office/drawing/2014/main" id="{5335DDC6-C1BB-448E-AF4C-FB063B3B87F0}"/>
                  </a:ext>
                </a:extLst>
              </p:cNvPr>
              <p:cNvSpPr txBox="1"/>
              <p:nvPr/>
            </p:nvSpPr>
            <p:spPr>
              <a:xfrm>
                <a:off x="3775242" y="1709737"/>
                <a:ext cx="3144356" cy="415498"/>
              </a:xfrm>
              <a:prstGeom prst="rect">
                <a:avLst/>
              </a:prstGeom>
              <a:noFill/>
            </p:spPr>
            <p:txBody>
              <a:bodyPr wrap="square" rtlCol="0">
                <a:spAutoFit/>
              </a:bodyPr>
              <a:lstStyle/>
              <a:p>
                <a:r>
                  <a:rPr lang="en-US" sz="1050" dirty="0"/>
                  <a:t>Mulch incorporation</a:t>
                </a:r>
              </a:p>
              <a:p>
                <a:r>
                  <a:rPr lang="en-US" sz="1050" dirty="0"/>
                  <a:t>(Mulch applied annually from 2015 to 2018)</a:t>
                </a:r>
              </a:p>
            </p:txBody>
          </p:sp>
        </p:grpSp>
      </p:grpSp>
      <p:sp>
        <p:nvSpPr>
          <p:cNvPr id="13" name="Subtitle 2">
            <a:extLst>
              <a:ext uri="{FF2B5EF4-FFF2-40B4-BE49-F238E27FC236}">
                <a16:creationId xmlns:a16="http://schemas.microsoft.com/office/drawing/2014/main" id="{C8A6DE27-A502-4109-9BDD-CD19F8A81E1A}"/>
              </a:ext>
            </a:extLst>
          </p:cNvPr>
          <p:cNvSpPr txBox="1">
            <a:spLocks/>
          </p:cNvSpPr>
          <p:nvPr/>
        </p:nvSpPr>
        <p:spPr>
          <a:xfrm>
            <a:off x="1" y="-8387"/>
            <a:ext cx="9144000" cy="679506"/>
          </a:xfrm>
          <a:prstGeom prst="rect">
            <a:avLst/>
          </a:prstGeom>
          <a:solidFill>
            <a:srgbClr val="C0000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rPr>
              <a:t>Mulch Recovery From Soil</a:t>
            </a:r>
          </a:p>
        </p:txBody>
      </p:sp>
      <p:sp>
        <p:nvSpPr>
          <p:cNvPr id="14" name="TextBox 13">
            <a:extLst>
              <a:ext uri="{FF2B5EF4-FFF2-40B4-BE49-F238E27FC236}">
                <a16:creationId xmlns:a16="http://schemas.microsoft.com/office/drawing/2014/main" id="{366E6B6C-E667-43A9-A3BD-EEA9DE4AC632}"/>
              </a:ext>
            </a:extLst>
          </p:cNvPr>
          <p:cNvSpPr txBox="1"/>
          <p:nvPr/>
        </p:nvSpPr>
        <p:spPr>
          <a:xfrm>
            <a:off x="0" y="5748873"/>
            <a:ext cx="9144000" cy="830997"/>
          </a:xfrm>
          <a:prstGeom prst="rect">
            <a:avLst/>
          </a:prstGeom>
          <a:noFill/>
        </p:spPr>
        <p:txBody>
          <a:bodyPr wrap="square" rtlCol="0">
            <a:spAutoFit/>
          </a:bodyPr>
          <a:lstStyle/>
          <a:p>
            <a:r>
              <a:rPr lang="en-US" sz="1600" dirty="0"/>
              <a:t>Percent recovery (by weight) of BDM fragments in Mount Vernon, WA using the soil quartering method; mulch was applied once a year for 4 years (2015-2018), plots were rototilled in spring after collecting samples and in fall before collecting samples.</a:t>
            </a:r>
          </a:p>
        </p:txBody>
      </p:sp>
      <p:sp>
        <p:nvSpPr>
          <p:cNvPr id="15" name="TextBox 14">
            <a:extLst>
              <a:ext uri="{FF2B5EF4-FFF2-40B4-BE49-F238E27FC236}">
                <a16:creationId xmlns:a16="http://schemas.microsoft.com/office/drawing/2014/main" id="{36A5D86D-92E4-4D69-8F6F-7602CD0C3E14}"/>
              </a:ext>
            </a:extLst>
          </p:cNvPr>
          <p:cNvSpPr txBox="1"/>
          <p:nvPr/>
        </p:nvSpPr>
        <p:spPr>
          <a:xfrm>
            <a:off x="6810871" y="5336600"/>
            <a:ext cx="2116815" cy="338554"/>
          </a:xfrm>
          <a:prstGeom prst="rect">
            <a:avLst/>
          </a:prstGeom>
          <a:noFill/>
        </p:spPr>
        <p:txBody>
          <a:bodyPr wrap="square" rtlCol="0">
            <a:spAutoFit/>
          </a:bodyPr>
          <a:lstStyle/>
          <a:p>
            <a:pPr algn="r"/>
            <a:r>
              <a:rPr lang="en-US" altLang="zh-CN" sz="1600" dirty="0">
                <a:solidFill>
                  <a:schemeClr val="accent5">
                    <a:lumMod val="50000"/>
                  </a:schemeClr>
                </a:solidFill>
              </a:rPr>
              <a:t>Ghimire</a:t>
            </a:r>
            <a:r>
              <a:rPr lang="zh-CN" altLang="en-US" sz="1600" dirty="0">
                <a:solidFill>
                  <a:schemeClr val="accent5">
                    <a:lumMod val="50000"/>
                  </a:schemeClr>
                </a:solidFill>
              </a:rPr>
              <a:t> </a:t>
            </a:r>
            <a:r>
              <a:rPr lang="en-US" altLang="zh-CN" sz="1600" dirty="0">
                <a:solidFill>
                  <a:schemeClr val="accent5">
                    <a:lumMod val="50000"/>
                  </a:schemeClr>
                </a:solidFill>
              </a:rPr>
              <a:t>et</a:t>
            </a:r>
            <a:r>
              <a:rPr lang="zh-CN" altLang="en-US" sz="1600" dirty="0">
                <a:solidFill>
                  <a:schemeClr val="accent5">
                    <a:lumMod val="50000"/>
                  </a:schemeClr>
                </a:solidFill>
              </a:rPr>
              <a:t> </a:t>
            </a:r>
            <a:r>
              <a:rPr lang="en-US" altLang="zh-CN" sz="1600" dirty="0">
                <a:solidFill>
                  <a:schemeClr val="accent5">
                    <a:lumMod val="50000"/>
                  </a:schemeClr>
                </a:solidFill>
              </a:rPr>
              <a:t>al.,</a:t>
            </a:r>
            <a:r>
              <a:rPr lang="zh-CN" altLang="en-US" sz="1600" dirty="0">
                <a:solidFill>
                  <a:schemeClr val="accent5">
                    <a:lumMod val="50000"/>
                  </a:schemeClr>
                </a:solidFill>
              </a:rPr>
              <a:t> </a:t>
            </a:r>
            <a:r>
              <a:rPr lang="en-US" altLang="zh-CN" sz="1600" dirty="0">
                <a:solidFill>
                  <a:schemeClr val="accent5">
                    <a:lumMod val="50000"/>
                  </a:schemeClr>
                </a:solidFill>
              </a:rPr>
              <a:t>2020b</a:t>
            </a:r>
            <a:endParaRPr lang="en-US" sz="1600" dirty="0">
              <a:solidFill>
                <a:schemeClr val="accent5">
                  <a:lumMod val="50000"/>
                </a:schemeClr>
              </a:solidFill>
            </a:endParaRPr>
          </a:p>
        </p:txBody>
      </p:sp>
      <p:sp>
        <p:nvSpPr>
          <p:cNvPr id="2" name="TextBox 1">
            <a:extLst>
              <a:ext uri="{FF2B5EF4-FFF2-40B4-BE49-F238E27FC236}">
                <a16:creationId xmlns:a16="http://schemas.microsoft.com/office/drawing/2014/main" id="{C9334353-056C-417E-BB99-67ED0CA015D7}"/>
              </a:ext>
            </a:extLst>
          </p:cNvPr>
          <p:cNvSpPr txBox="1"/>
          <p:nvPr/>
        </p:nvSpPr>
        <p:spPr>
          <a:xfrm>
            <a:off x="7245019" y="4213710"/>
            <a:ext cx="1552525" cy="584775"/>
          </a:xfrm>
          <a:prstGeom prst="rect">
            <a:avLst/>
          </a:prstGeom>
          <a:solidFill>
            <a:schemeClr val="bg1"/>
          </a:solidFill>
          <a:ln>
            <a:solidFill>
              <a:schemeClr val="tx1"/>
            </a:solidFill>
          </a:ln>
        </p:spPr>
        <p:txBody>
          <a:bodyPr wrap="square" rtlCol="0">
            <a:spAutoFit/>
          </a:bodyPr>
          <a:lstStyle/>
          <a:p>
            <a:r>
              <a:rPr lang="en-US" sz="1600" dirty="0">
                <a:solidFill>
                  <a:schemeClr val="accent1"/>
                </a:solidFill>
              </a:rPr>
              <a:t>Average: 11%</a:t>
            </a:r>
          </a:p>
          <a:p>
            <a:r>
              <a:rPr lang="en-US" sz="1600" dirty="0">
                <a:solidFill>
                  <a:schemeClr val="accent1"/>
                </a:solidFill>
              </a:rPr>
              <a:t>Range:4-16%</a:t>
            </a:r>
          </a:p>
        </p:txBody>
      </p:sp>
    </p:spTree>
    <p:extLst>
      <p:ext uri="{BB962C8B-B14F-4D97-AF65-F5344CB8AC3E}">
        <p14:creationId xmlns:p14="http://schemas.microsoft.com/office/powerpoint/2010/main" val="1963812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aphical user interface&#10;&#10;Description automatically generated">
            <a:extLst>
              <a:ext uri="{FF2B5EF4-FFF2-40B4-BE49-F238E27FC236}">
                <a16:creationId xmlns:a16="http://schemas.microsoft.com/office/drawing/2014/main" id="{F1EDE3AE-9EB8-4FE1-BF79-630C510B13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422" r="8926"/>
          <a:stretch/>
        </p:blipFill>
        <p:spPr>
          <a:xfrm>
            <a:off x="118171" y="3908119"/>
            <a:ext cx="2853629" cy="2111805"/>
          </a:xfrm>
        </p:spPr>
      </p:pic>
      <p:sp>
        <p:nvSpPr>
          <p:cNvPr id="4" name="Subtitle 2">
            <a:extLst>
              <a:ext uri="{FF2B5EF4-FFF2-40B4-BE49-F238E27FC236}">
                <a16:creationId xmlns:a16="http://schemas.microsoft.com/office/drawing/2014/main" id="{AB6CE06C-D418-4CC6-9B1A-7980A47706A1}"/>
              </a:ext>
            </a:extLst>
          </p:cNvPr>
          <p:cNvSpPr txBox="1">
            <a:spLocks/>
          </p:cNvSpPr>
          <p:nvPr/>
        </p:nvSpPr>
        <p:spPr>
          <a:xfrm>
            <a:off x="1" y="-8387"/>
            <a:ext cx="9144000" cy="679506"/>
          </a:xfrm>
          <a:prstGeom prst="rect">
            <a:avLst/>
          </a:prstGeom>
          <a:solidFill>
            <a:srgbClr val="C00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rPr>
              <a:t> Fragments Recovered in Fall 2020</a:t>
            </a:r>
          </a:p>
        </p:txBody>
      </p:sp>
      <p:pic>
        <p:nvPicPr>
          <p:cNvPr id="8" name="Picture 7" descr="A picture containing graphical user interface&#10;&#10;Description automatically generated">
            <a:extLst>
              <a:ext uri="{FF2B5EF4-FFF2-40B4-BE49-F238E27FC236}">
                <a16:creationId xmlns:a16="http://schemas.microsoft.com/office/drawing/2014/main" id="{E217B48D-C11A-46F0-B7F1-69CA9280A960}"/>
              </a:ext>
            </a:extLst>
          </p:cNvPr>
          <p:cNvPicPr>
            <a:picLocks noChangeAspect="1"/>
          </p:cNvPicPr>
          <p:nvPr/>
        </p:nvPicPr>
        <p:blipFill rotWithShape="1">
          <a:blip r:embed="rId3">
            <a:extLst>
              <a:ext uri="{28A0092B-C50C-407E-A947-70E740481C1C}">
                <a14:useLocalDpi xmlns:a14="http://schemas.microsoft.com/office/drawing/2010/main" val="0"/>
              </a:ext>
            </a:extLst>
          </a:blip>
          <a:srcRect l="15846" t="1677" r="11585" b="-1"/>
          <a:stretch/>
        </p:blipFill>
        <p:spPr>
          <a:xfrm>
            <a:off x="6189772" y="3908119"/>
            <a:ext cx="2770994" cy="2111805"/>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1A945991-0C01-4702-B6BF-DF13761BAD9C}"/>
              </a:ext>
            </a:extLst>
          </p:cNvPr>
          <p:cNvPicPr>
            <a:picLocks noChangeAspect="1"/>
          </p:cNvPicPr>
          <p:nvPr/>
        </p:nvPicPr>
        <p:blipFill rotWithShape="1">
          <a:blip r:embed="rId4">
            <a:extLst>
              <a:ext uri="{28A0092B-C50C-407E-A947-70E740481C1C}">
                <a14:useLocalDpi xmlns:a14="http://schemas.microsoft.com/office/drawing/2010/main" val="0"/>
              </a:ext>
            </a:extLst>
          </a:blip>
          <a:srcRect l="12580" t="1101" r="11745" b="1"/>
          <a:stretch/>
        </p:blipFill>
        <p:spPr>
          <a:xfrm>
            <a:off x="6045079" y="974034"/>
            <a:ext cx="2985242" cy="2194566"/>
          </a:xfrm>
          <a:prstGeom prst="rect">
            <a:avLst/>
          </a:prstGeom>
        </p:spPr>
      </p:pic>
      <p:pic>
        <p:nvPicPr>
          <p:cNvPr id="12" name="Picture 11" descr="A picture containing text, businesscard&#10;&#10;Description automatically generated">
            <a:extLst>
              <a:ext uri="{FF2B5EF4-FFF2-40B4-BE49-F238E27FC236}">
                <a16:creationId xmlns:a16="http://schemas.microsoft.com/office/drawing/2014/main" id="{CD8D3BC2-7EED-4CB6-9BFC-75709F5B6A7B}"/>
              </a:ext>
            </a:extLst>
          </p:cNvPr>
          <p:cNvPicPr>
            <a:picLocks noChangeAspect="1"/>
          </p:cNvPicPr>
          <p:nvPr/>
        </p:nvPicPr>
        <p:blipFill rotWithShape="1">
          <a:blip r:embed="rId5">
            <a:extLst>
              <a:ext uri="{28A0092B-C50C-407E-A947-70E740481C1C}">
                <a14:useLocalDpi xmlns:a14="http://schemas.microsoft.com/office/drawing/2010/main" val="0"/>
              </a:ext>
            </a:extLst>
          </a:blip>
          <a:srcRect l="14925" t="8432" r="12514"/>
          <a:stretch/>
        </p:blipFill>
        <p:spPr>
          <a:xfrm>
            <a:off x="2869428" y="974034"/>
            <a:ext cx="3091646" cy="2194566"/>
          </a:xfrm>
          <a:prstGeom prst="rect">
            <a:avLst/>
          </a:prstGeom>
        </p:spPr>
      </p:pic>
      <p:pic>
        <p:nvPicPr>
          <p:cNvPr id="14" name="Picture 13" descr="Timeline&#10;&#10;Description automatically generated with low confidence">
            <a:extLst>
              <a:ext uri="{FF2B5EF4-FFF2-40B4-BE49-F238E27FC236}">
                <a16:creationId xmlns:a16="http://schemas.microsoft.com/office/drawing/2014/main" id="{9AC415C2-62B2-4C25-91C5-45D5DEB795C8}"/>
              </a:ext>
            </a:extLst>
          </p:cNvPr>
          <p:cNvPicPr>
            <a:picLocks noChangeAspect="1"/>
          </p:cNvPicPr>
          <p:nvPr/>
        </p:nvPicPr>
        <p:blipFill rotWithShape="1">
          <a:blip r:embed="rId6">
            <a:extLst>
              <a:ext uri="{28A0092B-C50C-407E-A947-70E740481C1C}">
                <a14:useLocalDpi xmlns:a14="http://schemas.microsoft.com/office/drawing/2010/main" val="0"/>
              </a:ext>
            </a:extLst>
          </a:blip>
          <a:srcRect l="12368" t="4315" r="8837"/>
          <a:stretch/>
        </p:blipFill>
        <p:spPr>
          <a:xfrm>
            <a:off x="3034963" y="3908119"/>
            <a:ext cx="3091646" cy="2111805"/>
          </a:xfrm>
          <a:prstGeom prst="rect">
            <a:avLst/>
          </a:prstGeom>
        </p:spPr>
      </p:pic>
      <p:pic>
        <p:nvPicPr>
          <p:cNvPr id="16" name="Picture 15" descr="Diagram&#10;&#10;Description automatically generated with medium confidence">
            <a:extLst>
              <a:ext uri="{FF2B5EF4-FFF2-40B4-BE49-F238E27FC236}">
                <a16:creationId xmlns:a16="http://schemas.microsoft.com/office/drawing/2014/main" id="{5DF8D66F-A9A5-4189-A07F-44C02A814F3A}"/>
              </a:ext>
            </a:extLst>
          </p:cNvPr>
          <p:cNvPicPr>
            <a:picLocks noChangeAspect="1"/>
          </p:cNvPicPr>
          <p:nvPr/>
        </p:nvPicPr>
        <p:blipFill rotWithShape="1">
          <a:blip r:embed="rId7">
            <a:extLst>
              <a:ext uri="{28A0092B-C50C-407E-A947-70E740481C1C}">
                <a14:useLocalDpi xmlns:a14="http://schemas.microsoft.com/office/drawing/2010/main" val="0"/>
              </a:ext>
            </a:extLst>
          </a:blip>
          <a:srcRect l="16183" r="15167"/>
          <a:stretch/>
        </p:blipFill>
        <p:spPr>
          <a:xfrm>
            <a:off x="104583" y="974035"/>
            <a:ext cx="2678374" cy="2194565"/>
          </a:xfrm>
          <a:prstGeom prst="rect">
            <a:avLst/>
          </a:prstGeom>
        </p:spPr>
      </p:pic>
      <p:sp>
        <p:nvSpPr>
          <p:cNvPr id="18" name="TextBox 17">
            <a:extLst>
              <a:ext uri="{FF2B5EF4-FFF2-40B4-BE49-F238E27FC236}">
                <a16:creationId xmlns:a16="http://schemas.microsoft.com/office/drawing/2014/main" id="{7DA1AB4D-8544-4DE3-BD38-98C0941C2179}"/>
              </a:ext>
            </a:extLst>
          </p:cNvPr>
          <p:cNvSpPr txBox="1"/>
          <p:nvPr/>
        </p:nvSpPr>
        <p:spPr>
          <a:xfrm>
            <a:off x="820378" y="2649312"/>
            <a:ext cx="1306418" cy="338554"/>
          </a:xfrm>
          <a:prstGeom prst="rect">
            <a:avLst/>
          </a:prstGeom>
          <a:solidFill>
            <a:schemeClr val="bg1"/>
          </a:solidFill>
          <a:ln>
            <a:noFill/>
          </a:ln>
        </p:spPr>
        <p:txBody>
          <a:bodyPr wrap="square" rtlCol="0" anchor="ctr">
            <a:spAutoFit/>
          </a:bodyPr>
          <a:lstStyle/>
          <a:p>
            <a:pPr algn="ctr"/>
            <a:r>
              <a:rPr lang="en-US" sz="1600" dirty="0" err="1"/>
              <a:t>Organix</a:t>
            </a:r>
            <a:r>
              <a:rPr lang="en-US" sz="1600" dirty="0"/>
              <a:t> AG</a:t>
            </a:r>
          </a:p>
        </p:txBody>
      </p:sp>
      <p:sp>
        <p:nvSpPr>
          <p:cNvPr id="5" name="TextBox 4">
            <a:extLst>
              <a:ext uri="{FF2B5EF4-FFF2-40B4-BE49-F238E27FC236}">
                <a16:creationId xmlns:a16="http://schemas.microsoft.com/office/drawing/2014/main" id="{42797398-2F0E-4957-9FC7-06189023FAC1}"/>
              </a:ext>
            </a:extLst>
          </p:cNvPr>
          <p:cNvSpPr txBox="1"/>
          <p:nvPr/>
        </p:nvSpPr>
        <p:spPr>
          <a:xfrm>
            <a:off x="158362" y="5004079"/>
            <a:ext cx="474683" cy="215444"/>
          </a:xfrm>
          <a:prstGeom prst="rect">
            <a:avLst/>
          </a:prstGeom>
          <a:solidFill>
            <a:schemeClr val="bg1"/>
          </a:solidFill>
        </p:spPr>
        <p:txBody>
          <a:bodyPr wrap="square" lIns="0" rIns="0" rtlCol="0">
            <a:spAutoFit/>
          </a:bodyPr>
          <a:lstStyle/>
          <a:p>
            <a:r>
              <a:rPr lang="en-US" sz="800" dirty="0"/>
              <a:t> 2.36-6.35</a:t>
            </a:r>
          </a:p>
        </p:txBody>
      </p:sp>
      <p:sp>
        <p:nvSpPr>
          <p:cNvPr id="52" name="TextBox 51">
            <a:extLst>
              <a:ext uri="{FF2B5EF4-FFF2-40B4-BE49-F238E27FC236}">
                <a16:creationId xmlns:a16="http://schemas.microsoft.com/office/drawing/2014/main" id="{1D40E777-461A-4005-96D4-0B23DA5F6DBB}"/>
              </a:ext>
            </a:extLst>
          </p:cNvPr>
          <p:cNvSpPr txBox="1"/>
          <p:nvPr/>
        </p:nvSpPr>
        <p:spPr>
          <a:xfrm>
            <a:off x="682550" y="5005756"/>
            <a:ext cx="552628" cy="220475"/>
          </a:xfrm>
          <a:prstGeom prst="rect">
            <a:avLst/>
          </a:prstGeom>
          <a:solidFill>
            <a:schemeClr val="bg1"/>
          </a:solidFill>
        </p:spPr>
        <p:txBody>
          <a:bodyPr wrap="square" lIns="0" rIns="0" rtlCol="0">
            <a:spAutoFit/>
          </a:bodyPr>
          <a:lstStyle/>
          <a:p>
            <a:r>
              <a:rPr lang="en-US" sz="800" dirty="0"/>
              <a:t> 6.35-12.5</a:t>
            </a:r>
          </a:p>
        </p:txBody>
      </p:sp>
      <p:sp>
        <p:nvSpPr>
          <p:cNvPr id="53" name="TextBox 52">
            <a:extLst>
              <a:ext uri="{FF2B5EF4-FFF2-40B4-BE49-F238E27FC236}">
                <a16:creationId xmlns:a16="http://schemas.microsoft.com/office/drawing/2014/main" id="{AEC70B0B-766A-4A20-8312-7E0FAB40519A}"/>
              </a:ext>
            </a:extLst>
          </p:cNvPr>
          <p:cNvSpPr txBox="1"/>
          <p:nvPr/>
        </p:nvSpPr>
        <p:spPr>
          <a:xfrm>
            <a:off x="1277075" y="5007435"/>
            <a:ext cx="552628" cy="215444"/>
          </a:xfrm>
          <a:prstGeom prst="rect">
            <a:avLst/>
          </a:prstGeom>
          <a:solidFill>
            <a:schemeClr val="bg1"/>
          </a:solidFill>
        </p:spPr>
        <p:txBody>
          <a:bodyPr wrap="square" lIns="0" rIns="0" rtlCol="0">
            <a:spAutoFit/>
          </a:bodyPr>
          <a:lstStyle/>
          <a:p>
            <a:r>
              <a:rPr lang="en-US" sz="800" dirty="0"/>
              <a:t> 12.5-25.0</a:t>
            </a:r>
          </a:p>
        </p:txBody>
      </p:sp>
      <p:sp>
        <p:nvSpPr>
          <p:cNvPr id="54" name="TextBox 53">
            <a:extLst>
              <a:ext uri="{FF2B5EF4-FFF2-40B4-BE49-F238E27FC236}">
                <a16:creationId xmlns:a16="http://schemas.microsoft.com/office/drawing/2014/main" id="{2AD35685-3C41-41D3-96A1-5E956088BCD8}"/>
              </a:ext>
            </a:extLst>
          </p:cNvPr>
          <p:cNvSpPr txBox="1"/>
          <p:nvPr/>
        </p:nvSpPr>
        <p:spPr>
          <a:xfrm>
            <a:off x="1881643" y="5009112"/>
            <a:ext cx="552628" cy="215444"/>
          </a:xfrm>
          <a:prstGeom prst="rect">
            <a:avLst/>
          </a:prstGeom>
          <a:solidFill>
            <a:schemeClr val="bg1"/>
          </a:solidFill>
        </p:spPr>
        <p:txBody>
          <a:bodyPr wrap="square" lIns="0" rIns="0" rtlCol="0">
            <a:spAutoFit/>
          </a:bodyPr>
          <a:lstStyle/>
          <a:p>
            <a:r>
              <a:rPr lang="en-US" sz="800" dirty="0"/>
              <a:t> 25.0-75.0</a:t>
            </a:r>
          </a:p>
        </p:txBody>
      </p:sp>
      <p:sp>
        <p:nvSpPr>
          <p:cNvPr id="55" name="TextBox 54">
            <a:extLst>
              <a:ext uri="{FF2B5EF4-FFF2-40B4-BE49-F238E27FC236}">
                <a16:creationId xmlns:a16="http://schemas.microsoft.com/office/drawing/2014/main" id="{0A4B2073-CB20-4C3C-9383-1CA306BBF4AD}"/>
              </a:ext>
            </a:extLst>
          </p:cNvPr>
          <p:cNvSpPr txBox="1"/>
          <p:nvPr/>
        </p:nvSpPr>
        <p:spPr>
          <a:xfrm>
            <a:off x="2467290" y="5010788"/>
            <a:ext cx="474367" cy="215444"/>
          </a:xfrm>
          <a:prstGeom prst="rect">
            <a:avLst/>
          </a:prstGeom>
          <a:solidFill>
            <a:schemeClr val="bg1"/>
          </a:solidFill>
        </p:spPr>
        <p:txBody>
          <a:bodyPr wrap="square" lIns="0" rIns="0" rtlCol="0">
            <a:spAutoFit/>
          </a:bodyPr>
          <a:lstStyle/>
          <a:p>
            <a:pPr algn="ctr"/>
            <a:r>
              <a:rPr lang="en-US" sz="800" dirty="0"/>
              <a:t>+75.0</a:t>
            </a:r>
          </a:p>
        </p:txBody>
      </p:sp>
      <p:sp>
        <p:nvSpPr>
          <p:cNvPr id="56" name="TextBox 55">
            <a:extLst>
              <a:ext uri="{FF2B5EF4-FFF2-40B4-BE49-F238E27FC236}">
                <a16:creationId xmlns:a16="http://schemas.microsoft.com/office/drawing/2014/main" id="{6E74F95E-E8CC-47C0-8A05-7075CD3E3CAD}"/>
              </a:ext>
            </a:extLst>
          </p:cNvPr>
          <p:cNvSpPr txBox="1"/>
          <p:nvPr/>
        </p:nvSpPr>
        <p:spPr>
          <a:xfrm>
            <a:off x="820378" y="5549118"/>
            <a:ext cx="1458457" cy="338554"/>
          </a:xfrm>
          <a:prstGeom prst="rect">
            <a:avLst/>
          </a:prstGeom>
          <a:solidFill>
            <a:schemeClr val="bg1"/>
          </a:solidFill>
        </p:spPr>
        <p:txBody>
          <a:bodyPr wrap="square" lIns="0" rIns="0" rtlCol="0">
            <a:spAutoFit/>
          </a:bodyPr>
          <a:lstStyle/>
          <a:p>
            <a:pPr algn="ctr"/>
            <a:r>
              <a:rPr lang="en-US" sz="1600" dirty="0" err="1"/>
              <a:t>Naturecycle</a:t>
            </a:r>
            <a:endParaRPr lang="en-US" sz="1600" dirty="0"/>
          </a:p>
        </p:txBody>
      </p:sp>
      <p:sp>
        <p:nvSpPr>
          <p:cNvPr id="57" name="TextBox 56">
            <a:extLst>
              <a:ext uri="{FF2B5EF4-FFF2-40B4-BE49-F238E27FC236}">
                <a16:creationId xmlns:a16="http://schemas.microsoft.com/office/drawing/2014/main" id="{77DA9995-1F85-4567-AF2C-AF7E41B2BDD7}"/>
              </a:ext>
            </a:extLst>
          </p:cNvPr>
          <p:cNvSpPr txBox="1"/>
          <p:nvPr/>
        </p:nvSpPr>
        <p:spPr>
          <a:xfrm>
            <a:off x="129893" y="2121876"/>
            <a:ext cx="474683" cy="215444"/>
          </a:xfrm>
          <a:prstGeom prst="rect">
            <a:avLst/>
          </a:prstGeom>
          <a:solidFill>
            <a:schemeClr val="bg1"/>
          </a:solidFill>
        </p:spPr>
        <p:txBody>
          <a:bodyPr wrap="square" lIns="0" rIns="0" rtlCol="0">
            <a:spAutoFit/>
          </a:bodyPr>
          <a:lstStyle/>
          <a:p>
            <a:r>
              <a:rPr lang="en-US" sz="800" dirty="0"/>
              <a:t> 2.36-6.35</a:t>
            </a:r>
          </a:p>
        </p:txBody>
      </p:sp>
      <p:sp>
        <p:nvSpPr>
          <p:cNvPr id="58" name="TextBox 57">
            <a:extLst>
              <a:ext uri="{FF2B5EF4-FFF2-40B4-BE49-F238E27FC236}">
                <a16:creationId xmlns:a16="http://schemas.microsoft.com/office/drawing/2014/main" id="{54689203-1DBB-4D14-9A60-0F83453B6A9A}"/>
              </a:ext>
            </a:extLst>
          </p:cNvPr>
          <p:cNvSpPr txBox="1"/>
          <p:nvPr/>
        </p:nvSpPr>
        <p:spPr>
          <a:xfrm>
            <a:off x="633985" y="2123553"/>
            <a:ext cx="552628" cy="220475"/>
          </a:xfrm>
          <a:prstGeom prst="rect">
            <a:avLst/>
          </a:prstGeom>
          <a:solidFill>
            <a:schemeClr val="bg1"/>
          </a:solidFill>
        </p:spPr>
        <p:txBody>
          <a:bodyPr wrap="square" lIns="0" rIns="0" rtlCol="0">
            <a:spAutoFit/>
          </a:bodyPr>
          <a:lstStyle/>
          <a:p>
            <a:r>
              <a:rPr lang="en-US" sz="800" dirty="0"/>
              <a:t> 6.35-12.5</a:t>
            </a:r>
          </a:p>
        </p:txBody>
      </p:sp>
      <p:sp>
        <p:nvSpPr>
          <p:cNvPr id="59" name="TextBox 58">
            <a:extLst>
              <a:ext uri="{FF2B5EF4-FFF2-40B4-BE49-F238E27FC236}">
                <a16:creationId xmlns:a16="http://schemas.microsoft.com/office/drawing/2014/main" id="{765FCFD3-7DB9-4551-8E32-A2627639E8B6}"/>
              </a:ext>
            </a:extLst>
          </p:cNvPr>
          <p:cNvSpPr txBox="1"/>
          <p:nvPr/>
        </p:nvSpPr>
        <p:spPr>
          <a:xfrm>
            <a:off x="1218462" y="2128770"/>
            <a:ext cx="552628" cy="215444"/>
          </a:xfrm>
          <a:prstGeom prst="rect">
            <a:avLst/>
          </a:prstGeom>
          <a:solidFill>
            <a:schemeClr val="bg1"/>
          </a:solidFill>
        </p:spPr>
        <p:txBody>
          <a:bodyPr wrap="square" lIns="0" rIns="0" rtlCol="0">
            <a:spAutoFit/>
          </a:bodyPr>
          <a:lstStyle/>
          <a:p>
            <a:r>
              <a:rPr lang="en-US" sz="800" dirty="0"/>
              <a:t> 12.5-25.0</a:t>
            </a:r>
          </a:p>
        </p:txBody>
      </p:sp>
      <p:sp>
        <p:nvSpPr>
          <p:cNvPr id="60" name="TextBox 59">
            <a:extLst>
              <a:ext uri="{FF2B5EF4-FFF2-40B4-BE49-F238E27FC236}">
                <a16:creationId xmlns:a16="http://schemas.microsoft.com/office/drawing/2014/main" id="{2B056F8F-9B1A-4B7B-B36B-B3EA3E7BBB89}"/>
              </a:ext>
            </a:extLst>
          </p:cNvPr>
          <p:cNvSpPr txBox="1"/>
          <p:nvPr/>
        </p:nvSpPr>
        <p:spPr>
          <a:xfrm>
            <a:off x="1802287" y="2122444"/>
            <a:ext cx="552628" cy="215444"/>
          </a:xfrm>
          <a:prstGeom prst="rect">
            <a:avLst/>
          </a:prstGeom>
          <a:solidFill>
            <a:schemeClr val="bg1"/>
          </a:solidFill>
        </p:spPr>
        <p:txBody>
          <a:bodyPr wrap="square" lIns="0" rIns="0" rtlCol="0">
            <a:spAutoFit/>
          </a:bodyPr>
          <a:lstStyle/>
          <a:p>
            <a:r>
              <a:rPr lang="en-US" sz="800" dirty="0"/>
              <a:t> 25.0-75.0</a:t>
            </a:r>
          </a:p>
        </p:txBody>
      </p:sp>
      <p:sp>
        <p:nvSpPr>
          <p:cNvPr id="61" name="TextBox 60">
            <a:extLst>
              <a:ext uri="{FF2B5EF4-FFF2-40B4-BE49-F238E27FC236}">
                <a16:creationId xmlns:a16="http://schemas.microsoft.com/office/drawing/2014/main" id="{84D72BF1-2BBC-4E80-9F79-1E292569F13F}"/>
              </a:ext>
            </a:extLst>
          </p:cNvPr>
          <p:cNvSpPr txBox="1"/>
          <p:nvPr/>
        </p:nvSpPr>
        <p:spPr>
          <a:xfrm>
            <a:off x="2378533" y="2128585"/>
            <a:ext cx="388933" cy="215443"/>
          </a:xfrm>
          <a:prstGeom prst="rect">
            <a:avLst/>
          </a:prstGeom>
          <a:solidFill>
            <a:schemeClr val="bg1"/>
          </a:solidFill>
        </p:spPr>
        <p:txBody>
          <a:bodyPr wrap="square" lIns="0" rIns="0" rtlCol="0">
            <a:spAutoFit/>
          </a:bodyPr>
          <a:lstStyle/>
          <a:p>
            <a:r>
              <a:rPr lang="en-US" sz="800" dirty="0"/>
              <a:t>+75.0</a:t>
            </a:r>
          </a:p>
        </p:txBody>
      </p:sp>
      <p:sp>
        <p:nvSpPr>
          <p:cNvPr id="62" name="TextBox 61">
            <a:extLst>
              <a:ext uri="{FF2B5EF4-FFF2-40B4-BE49-F238E27FC236}">
                <a16:creationId xmlns:a16="http://schemas.microsoft.com/office/drawing/2014/main" id="{256AB7E6-D791-43A3-B1EE-ED89A81A48CF}"/>
              </a:ext>
            </a:extLst>
          </p:cNvPr>
          <p:cNvSpPr txBox="1"/>
          <p:nvPr/>
        </p:nvSpPr>
        <p:spPr>
          <a:xfrm>
            <a:off x="3595399" y="2711277"/>
            <a:ext cx="1655760" cy="338554"/>
          </a:xfrm>
          <a:prstGeom prst="rect">
            <a:avLst/>
          </a:prstGeom>
          <a:solidFill>
            <a:schemeClr val="bg1"/>
          </a:solidFill>
          <a:ln>
            <a:noFill/>
          </a:ln>
        </p:spPr>
        <p:txBody>
          <a:bodyPr wrap="square" rtlCol="0" anchor="ctr">
            <a:spAutoFit/>
          </a:bodyPr>
          <a:lstStyle/>
          <a:p>
            <a:pPr algn="ctr"/>
            <a:r>
              <a:rPr lang="en-US" sz="1600" dirty="0"/>
              <a:t>Exp. PLA/PHA</a:t>
            </a:r>
          </a:p>
        </p:txBody>
      </p:sp>
      <p:sp>
        <p:nvSpPr>
          <p:cNvPr id="63" name="TextBox 62">
            <a:extLst>
              <a:ext uri="{FF2B5EF4-FFF2-40B4-BE49-F238E27FC236}">
                <a16:creationId xmlns:a16="http://schemas.microsoft.com/office/drawing/2014/main" id="{9D970B1C-4824-4C22-9FC3-2F5D1E693515}"/>
              </a:ext>
            </a:extLst>
          </p:cNvPr>
          <p:cNvSpPr txBox="1"/>
          <p:nvPr/>
        </p:nvSpPr>
        <p:spPr>
          <a:xfrm>
            <a:off x="2904914" y="2153697"/>
            <a:ext cx="520747" cy="215444"/>
          </a:xfrm>
          <a:prstGeom prst="rect">
            <a:avLst/>
          </a:prstGeom>
          <a:solidFill>
            <a:schemeClr val="bg1"/>
          </a:solidFill>
        </p:spPr>
        <p:txBody>
          <a:bodyPr wrap="square" lIns="0" rIns="0" rtlCol="0">
            <a:spAutoFit/>
          </a:bodyPr>
          <a:lstStyle/>
          <a:p>
            <a:r>
              <a:rPr lang="en-US" sz="800" dirty="0"/>
              <a:t> 2.36-6.35</a:t>
            </a:r>
          </a:p>
        </p:txBody>
      </p:sp>
      <p:sp>
        <p:nvSpPr>
          <p:cNvPr id="64" name="TextBox 63">
            <a:extLst>
              <a:ext uri="{FF2B5EF4-FFF2-40B4-BE49-F238E27FC236}">
                <a16:creationId xmlns:a16="http://schemas.microsoft.com/office/drawing/2014/main" id="{359C3AE6-E3C9-48C5-8F68-9FC5249ACBC0}"/>
              </a:ext>
            </a:extLst>
          </p:cNvPr>
          <p:cNvSpPr txBox="1"/>
          <p:nvPr/>
        </p:nvSpPr>
        <p:spPr>
          <a:xfrm>
            <a:off x="3469293" y="2158730"/>
            <a:ext cx="560359" cy="215444"/>
          </a:xfrm>
          <a:prstGeom prst="rect">
            <a:avLst/>
          </a:prstGeom>
          <a:solidFill>
            <a:schemeClr val="bg1"/>
          </a:solidFill>
        </p:spPr>
        <p:txBody>
          <a:bodyPr wrap="square" lIns="0" rIns="0" rtlCol="0">
            <a:spAutoFit/>
          </a:bodyPr>
          <a:lstStyle/>
          <a:p>
            <a:r>
              <a:rPr lang="en-US" sz="800" dirty="0"/>
              <a:t> 6.35-12.5  </a:t>
            </a:r>
          </a:p>
        </p:txBody>
      </p:sp>
      <p:sp>
        <p:nvSpPr>
          <p:cNvPr id="65" name="TextBox 64">
            <a:extLst>
              <a:ext uri="{FF2B5EF4-FFF2-40B4-BE49-F238E27FC236}">
                <a16:creationId xmlns:a16="http://schemas.microsoft.com/office/drawing/2014/main" id="{865EA72F-9F2F-4FD7-B721-0E2C6BD32CE5}"/>
              </a:ext>
            </a:extLst>
          </p:cNvPr>
          <p:cNvSpPr txBox="1"/>
          <p:nvPr/>
        </p:nvSpPr>
        <p:spPr>
          <a:xfrm>
            <a:off x="4073867" y="2157053"/>
            <a:ext cx="552628" cy="215444"/>
          </a:xfrm>
          <a:prstGeom prst="rect">
            <a:avLst/>
          </a:prstGeom>
          <a:solidFill>
            <a:schemeClr val="bg1"/>
          </a:solidFill>
        </p:spPr>
        <p:txBody>
          <a:bodyPr wrap="square" lIns="0" rIns="0" rtlCol="0">
            <a:spAutoFit/>
          </a:bodyPr>
          <a:lstStyle/>
          <a:p>
            <a:r>
              <a:rPr lang="en-US" sz="800" dirty="0"/>
              <a:t> 12.5-25.0</a:t>
            </a:r>
          </a:p>
        </p:txBody>
      </p:sp>
      <p:sp>
        <p:nvSpPr>
          <p:cNvPr id="66" name="TextBox 65">
            <a:extLst>
              <a:ext uri="{FF2B5EF4-FFF2-40B4-BE49-F238E27FC236}">
                <a16:creationId xmlns:a16="http://schemas.microsoft.com/office/drawing/2014/main" id="{9A7BF614-79A2-4B50-8BBC-65EDC0E110F3}"/>
              </a:ext>
            </a:extLst>
          </p:cNvPr>
          <p:cNvSpPr txBox="1"/>
          <p:nvPr/>
        </p:nvSpPr>
        <p:spPr>
          <a:xfrm>
            <a:off x="4698531" y="2158730"/>
            <a:ext cx="552628" cy="215444"/>
          </a:xfrm>
          <a:prstGeom prst="rect">
            <a:avLst/>
          </a:prstGeom>
          <a:solidFill>
            <a:schemeClr val="bg1"/>
          </a:solidFill>
        </p:spPr>
        <p:txBody>
          <a:bodyPr wrap="square" lIns="0" rIns="0" rtlCol="0">
            <a:spAutoFit/>
          </a:bodyPr>
          <a:lstStyle/>
          <a:p>
            <a:r>
              <a:rPr lang="en-US" sz="800" dirty="0"/>
              <a:t> 25.0-75.0</a:t>
            </a:r>
          </a:p>
        </p:txBody>
      </p:sp>
      <p:sp>
        <p:nvSpPr>
          <p:cNvPr id="67" name="TextBox 66">
            <a:extLst>
              <a:ext uri="{FF2B5EF4-FFF2-40B4-BE49-F238E27FC236}">
                <a16:creationId xmlns:a16="http://schemas.microsoft.com/office/drawing/2014/main" id="{DC38A216-1452-49FF-B20D-D227348BB6B7}"/>
              </a:ext>
            </a:extLst>
          </p:cNvPr>
          <p:cNvSpPr txBox="1"/>
          <p:nvPr/>
        </p:nvSpPr>
        <p:spPr>
          <a:xfrm>
            <a:off x="5356919" y="2160406"/>
            <a:ext cx="507113" cy="222139"/>
          </a:xfrm>
          <a:prstGeom prst="rect">
            <a:avLst/>
          </a:prstGeom>
          <a:solidFill>
            <a:schemeClr val="bg1"/>
          </a:solidFill>
        </p:spPr>
        <p:txBody>
          <a:bodyPr wrap="square" lIns="0" rIns="0" rtlCol="0">
            <a:spAutoFit/>
          </a:bodyPr>
          <a:lstStyle/>
          <a:p>
            <a:pPr algn="ctr"/>
            <a:r>
              <a:rPr lang="en-US" sz="800" dirty="0"/>
              <a:t>+75.0</a:t>
            </a:r>
          </a:p>
        </p:txBody>
      </p:sp>
      <p:sp>
        <p:nvSpPr>
          <p:cNvPr id="68" name="TextBox 67">
            <a:extLst>
              <a:ext uri="{FF2B5EF4-FFF2-40B4-BE49-F238E27FC236}">
                <a16:creationId xmlns:a16="http://schemas.microsoft.com/office/drawing/2014/main" id="{6EB2022F-98AC-4F55-8428-11E487CC2A06}"/>
              </a:ext>
            </a:extLst>
          </p:cNvPr>
          <p:cNvSpPr txBox="1"/>
          <p:nvPr/>
        </p:nvSpPr>
        <p:spPr>
          <a:xfrm>
            <a:off x="6902976" y="2702907"/>
            <a:ext cx="1103132" cy="338554"/>
          </a:xfrm>
          <a:prstGeom prst="rect">
            <a:avLst/>
          </a:prstGeom>
          <a:solidFill>
            <a:schemeClr val="bg1"/>
          </a:solidFill>
          <a:ln>
            <a:noFill/>
          </a:ln>
        </p:spPr>
        <p:txBody>
          <a:bodyPr wrap="square" rtlCol="0" anchor="ctr">
            <a:spAutoFit/>
          </a:bodyPr>
          <a:lstStyle/>
          <a:p>
            <a:pPr algn="ctr"/>
            <a:r>
              <a:rPr lang="en-US" sz="1600" dirty="0" err="1"/>
              <a:t>Bioagri</a:t>
            </a:r>
            <a:endParaRPr lang="en-US" sz="1600" dirty="0"/>
          </a:p>
        </p:txBody>
      </p:sp>
      <p:sp>
        <p:nvSpPr>
          <p:cNvPr id="69" name="TextBox 68">
            <a:extLst>
              <a:ext uri="{FF2B5EF4-FFF2-40B4-BE49-F238E27FC236}">
                <a16:creationId xmlns:a16="http://schemas.microsoft.com/office/drawing/2014/main" id="{3166F5E7-844E-479B-9B70-45C9534BF468}"/>
              </a:ext>
            </a:extLst>
          </p:cNvPr>
          <p:cNvSpPr txBox="1"/>
          <p:nvPr/>
        </p:nvSpPr>
        <p:spPr>
          <a:xfrm>
            <a:off x="6101962" y="2195568"/>
            <a:ext cx="520747" cy="215444"/>
          </a:xfrm>
          <a:prstGeom prst="rect">
            <a:avLst/>
          </a:prstGeom>
          <a:solidFill>
            <a:schemeClr val="bg1"/>
          </a:solidFill>
        </p:spPr>
        <p:txBody>
          <a:bodyPr wrap="square" lIns="0" rIns="0" rtlCol="0">
            <a:spAutoFit/>
          </a:bodyPr>
          <a:lstStyle/>
          <a:p>
            <a:r>
              <a:rPr lang="en-US" sz="800" dirty="0"/>
              <a:t> 2.36-6.35</a:t>
            </a:r>
          </a:p>
        </p:txBody>
      </p:sp>
      <p:sp>
        <p:nvSpPr>
          <p:cNvPr id="70" name="TextBox 69">
            <a:extLst>
              <a:ext uri="{FF2B5EF4-FFF2-40B4-BE49-F238E27FC236}">
                <a16:creationId xmlns:a16="http://schemas.microsoft.com/office/drawing/2014/main" id="{CDD3A98C-46E3-4496-97C6-3D43AB8699F0}"/>
              </a:ext>
            </a:extLst>
          </p:cNvPr>
          <p:cNvSpPr txBox="1"/>
          <p:nvPr/>
        </p:nvSpPr>
        <p:spPr>
          <a:xfrm>
            <a:off x="6666341" y="2200601"/>
            <a:ext cx="560359" cy="215444"/>
          </a:xfrm>
          <a:prstGeom prst="rect">
            <a:avLst/>
          </a:prstGeom>
          <a:solidFill>
            <a:schemeClr val="bg1"/>
          </a:solidFill>
        </p:spPr>
        <p:txBody>
          <a:bodyPr wrap="square" lIns="0" rIns="0" rtlCol="0">
            <a:spAutoFit/>
          </a:bodyPr>
          <a:lstStyle/>
          <a:p>
            <a:r>
              <a:rPr lang="en-US" sz="800" dirty="0"/>
              <a:t> 6.35-12.5  </a:t>
            </a:r>
          </a:p>
        </p:txBody>
      </p:sp>
      <p:sp>
        <p:nvSpPr>
          <p:cNvPr id="71" name="TextBox 70">
            <a:extLst>
              <a:ext uri="{FF2B5EF4-FFF2-40B4-BE49-F238E27FC236}">
                <a16:creationId xmlns:a16="http://schemas.microsoft.com/office/drawing/2014/main" id="{8C5BF20D-B60B-40EC-8B79-2B74558386DA}"/>
              </a:ext>
            </a:extLst>
          </p:cNvPr>
          <p:cNvSpPr txBox="1"/>
          <p:nvPr/>
        </p:nvSpPr>
        <p:spPr>
          <a:xfrm>
            <a:off x="7270915" y="2198924"/>
            <a:ext cx="552628" cy="215444"/>
          </a:xfrm>
          <a:prstGeom prst="rect">
            <a:avLst/>
          </a:prstGeom>
          <a:solidFill>
            <a:schemeClr val="bg1"/>
          </a:solidFill>
        </p:spPr>
        <p:txBody>
          <a:bodyPr wrap="square" lIns="0" rIns="0" rtlCol="0">
            <a:spAutoFit/>
          </a:bodyPr>
          <a:lstStyle/>
          <a:p>
            <a:r>
              <a:rPr lang="en-US" sz="800" dirty="0"/>
              <a:t> 12.5-25.0</a:t>
            </a:r>
          </a:p>
        </p:txBody>
      </p:sp>
      <p:sp>
        <p:nvSpPr>
          <p:cNvPr id="72" name="TextBox 71">
            <a:extLst>
              <a:ext uri="{FF2B5EF4-FFF2-40B4-BE49-F238E27FC236}">
                <a16:creationId xmlns:a16="http://schemas.microsoft.com/office/drawing/2014/main" id="{EE21C0D8-56E0-44D7-93BC-2D799C98BA10}"/>
              </a:ext>
            </a:extLst>
          </p:cNvPr>
          <p:cNvSpPr txBox="1"/>
          <p:nvPr/>
        </p:nvSpPr>
        <p:spPr>
          <a:xfrm>
            <a:off x="7895579" y="2200601"/>
            <a:ext cx="552628" cy="215444"/>
          </a:xfrm>
          <a:prstGeom prst="rect">
            <a:avLst/>
          </a:prstGeom>
          <a:solidFill>
            <a:schemeClr val="bg1"/>
          </a:solidFill>
        </p:spPr>
        <p:txBody>
          <a:bodyPr wrap="square" lIns="0" rIns="0" rtlCol="0">
            <a:spAutoFit/>
          </a:bodyPr>
          <a:lstStyle/>
          <a:p>
            <a:r>
              <a:rPr lang="en-US" sz="800" dirty="0"/>
              <a:t> 25.0-75.0</a:t>
            </a:r>
          </a:p>
        </p:txBody>
      </p:sp>
      <p:sp>
        <p:nvSpPr>
          <p:cNvPr id="73" name="TextBox 72">
            <a:extLst>
              <a:ext uri="{FF2B5EF4-FFF2-40B4-BE49-F238E27FC236}">
                <a16:creationId xmlns:a16="http://schemas.microsoft.com/office/drawing/2014/main" id="{DBE18DC8-C42A-44B4-A1F2-6CDE49B36257}"/>
              </a:ext>
            </a:extLst>
          </p:cNvPr>
          <p:cNvSpPr txBox="1"/>
          <p:nvPr/>
        </p:nvSpPr>
        <p:spPr>
          <a:xfrm>
            <a:off x="8503727" y="2202277"/>
            <a:ext cx="507113" cy="222139"/>
          </a:xfrm>
          <a:prstGeom prst="rect">
            <a:avLst/>
          </a:prstGeom>
          <a:solidFill>
            <a:schemeClr val="bg1"/>
          </a:solidFill>
        </p:spPr>
        <p:txBody>
          <a:bodyPr wrap="square" lIns="0" rIns="0" rtlCol="0">
            <a:spAutoFit/>
          </a:bodyPr>
          <a:lstStyle/>
          <a:p>
            <a:pPr algn="ctr"/>
            <a:r>
              <a:rPr lang="en-US" sz="800" dirty="0"/>
              <a:t>+75.0</a:t>
            </a:r>
          </a:p>
        </p:txBody>
      </p:sp>
      <p:sp>
        <p:nvSpPr>
          <p:cNvPr id="74" name="TextBox 73">
            <a:extLst>
              <a:ext uri="{FF2B5EF4-FFF2-40B4-BE49-F238E27FC236}">
                <a16:creationId xmlns:a16="http://schemas.microsoft.com/office/drawing/2014/main" id="{053D3050-1B8F-44C4-A974-9E94B2834228}"/>
              </a:ext>
            </a:extLst>
          </p:cNvPr>
          <p:cNvSpPr txBox="1"/>
          <p:nvPr/>
        </p:nvSpPr>
        <p:spPr>
          <a:xfrm>
            <a:off x="3124301" y="4965564"/>
            <a:ext cx="501217" cy="215444"/>
          </a:xfrm>
          <a:prstGeom prst="rect">
            <a:avLst/>
          </a:prstGeom>
          <a:solidFill>
            <a:schemeClr val="bg1"/>
          </a:solidFill>
        </p:spPr>
        <p:txBody>
          <a:bodyPr wrap="square" lIns="0" rIns="0" rtlCol="0">
            <a:spAutoFit/>
          </a:bodyPr>
          <a:lstStyle/>
          <a:p>
            <a:r>
              <a:rPr lang="en-US" sz="800" dirty="0"/>
              <a:t> 2.36-6.35</a:t>
            </a:r>
          </a:p>
        </p:txBody>
      </p:sp>
      <p:sp>
        <p:nvSpPr>
          <p:cNvPr id="75" name="TextBox 74">
            <a:extLst>
              <a:ext uri="{FF2B5EF4-FFF2-40B4-BE49-F238E27FC236}">
                <a16:creationId xmlns:a16="http://schemas.microsoft.com/office/drawing/2014/main" id="{3651D491-DAF7-409F-BF76-F426F4D0942E}"/>
              </a:ext>
            </a:extLst>
          </p:cNvPr>
          <p:cNvSpPr txBox="1"/>
          <p:nvPr/>
        </p:nvSpPr>
        <p:spPr>
          <a:xfrm>
            <a:off x="3678633" y="4967241"/>
            <a:ext cx="552628" cy="220475"/>
          </a:xfrm>
          <a:prstGeom prst="rect">
            <a:avLst/>
          </a:prstGeom>
          <a:solidFill>
            <a:schemeClr val="bg1"/>
          </a:solidFill>
        </p:spPr>
        <p:txBody>
          <a:bodyPr wrap="square" lIns="0" rIns="0" rtlCol="0">
            <a:spAutoFit/>
          </a:bodyPr>
          <a:lstStyle/>
          <a:p>
            <a:r>
              <a:rPr lang="en-US" sz="800" dirty="0"/>
              <a:t> 6.35-12.5</a:t>
            </a:r>
          </a:p>
        </p:txBody>
      </p:sp>
      <p:sp>
        <p:nvSpPr>
          <p:cNvPr id="76" name="TextBox 75">
            <a:extLst>
              <a:ext uri="{FF2B5EF4-FFF2-40B4-BE49-F238E27FC236}">
                <a16:creationId xmlns:a16="http://schemas.microsoft.com/office/drawing/2014/main" id="{C214E2A2-04C2-4AEB-ADFD-923E1B358439}"/>
              </a:ext>
            </a:extLst>
          </p:cNvPr>
          <p:cNvSpPr txBox="1"/>
          <p:nvPr/>
        </p:nvSpPr>
        <p:spPr>
          <a:xfrm>
            <a:off x="4283206" y="4968920"/>
            <a:ext cx="552628" cy="215444"/>
          </a:xfrm>
          <a:prstGeom prst="rect">
            <a:avLst/>
          </a:prstGeom>
          <a:solidFill>
            <a:schemeClr val="bg1"/>
          </a:solidFill>
        </p:spPr>
        <p:txBody>
          <a:bodyPr wrap="square" lIns="0" rIns="0" rtlCol="0">
            <a:spAutoFit/>
          </a:bodyPr>
          <a:lstStyle/>
          <a:p>
            <a:r>
              <a:rPr lang="en-US" sz="800" dirty="0"/>
              <a:t> 12.5-25.0</a:t>
            </a:r>
          </a:p>
        </p:txBody>
      </p:sp>
      <p:sp>
        <p:nvSpPr>
          <p:cNvPr id="77" name="TextBox 76">
            <a:extLst>
              <a:ext uri="{FF2B5EF4-FFF2-40B4-BE49-F238E27FC236}">
                <a16:creationId xmlns:a16="http://schemas.microsoft.com/office/drawing/2014/main" id="{AC9D7FDB-8A10-4EB3-8D80-3551EF2BB112}"/>
              </a:ext>
            </a:extLst>
          </p:cNvPr>
          <p:cNvSpPr txBox="1"/>
          <p:nvPr/>
        </p:nvSpPr>
        <p:spPr>
          <a:xfrm>
            <a:off x="4887774" y="4970597"/>
            <a:ext cx="552628" cy="215444"/>
          </a:xfrm>
          <a:prstGeom prst="rect">
            <a:avLst/>
          </a:prstGeom>
          <a:solidFill>
            <a:schemeClr val="bg1"/>
          </a:solidFill>
        </p:spPr>
        <p:txBody>
          <a:bodyPr wrap="square" lIns="0" rIns="0" rtlCol="0">
            <a:spAutoFit/>
          </a:bodyPr>
          <a:lstStyle/>
          <a:p>
            <a:r>
              <a:rPr lang="en-US" sz="800" dirty="0"/>
              <a:t> 25.0-75.0</a:t>
            </a:r>
          </a:p>
        </p:txBody>
      </p:sp>
      <p:sp>
        <p:nvSpPr>
          <p:cNvPr id="78" name="TextBox 77">
            <a:extLst>
              <a:ext uri="{FF2B5EF4-FFF2-40B4-BE49-F238E27FC236}">
                <a16:creationId xmlns:a16="http://schemas.microsoft.com/office/drawing/2014/main" id="{E86F0241-26B2-46A0-B73D-E66567231029}"/>
              </a:ext>
            </a:extLst>
          </p:cNvPr>
          <p:cNvSpPr txBox="1"/>
          <p:nvPr/>
        </p:nvSpPr>
        <p:spPr>
          <a:xfrm>
            <a:off x="5483469" y="4972273"/>
            <a:ext cx="571658" cy="215444"/>
          </a:xfrm>
          <a:prstGeom prst="rect">
            <a:avLst/>
          </a:prstGeom>
          <a:solidFill>
            <a:schemeClr val="bg1"/>
          </a:solidFill>
        </p:spPr>
        <p:txBody>
          <a:bodyPr wrap="square" lIns="0" rIns="0" rtlCol="0">
            <a:spAutoFit/>
          </a:bodyPr>
          <a:lstStyle/>
          <a:p>
            <a:pPr algn="ctr"/>
            <a:r>
              <a:rPr lang="en-US" sz="800" dirty="0"/>
              <a:t>+75.0</a:t>
            </a:r>
          </a:p>
        </p:txBody>
      </p:sp>
      <p:sp>
        <p:nvSpPr>
          <p:cNvPr id="79" name="TextBox 78">
            <a:extLst>
              <a:ext uri="{FF2B5EF4-FFF2-40B4-BE49-F238E27FC236}">
                <a16:creationId xmlns:a16="http://schemas.microsoft.com/office/drawing/2014/main" id="{8BFF88B8-F382-4DD5-AD16-20C5B70FF4CC}"/>
              </a:ext>
            </a:extLst>
          </p:cNvPr>
          <p:cNvSpPr txBox="1"/>
          <p:nvPr/>
        </p:nvSpPr>
        <p:spPr>
          <a:xfrm>
            <a:off x="3674007" y="5496447"/>
            <a:ext cx="1809462" cy="338554"/>
          </a:xfrm>
          <a:prstGeom prst="rect">
            <a:avLst/>
          </a:prstGeom>
          <a:solidFill>
            <a:schemeClr val="bg1"/>
          </a:solidFill>
        </p:spPr>
        <p:txBody>
          <a:bodyPr wrap="square" lIns="0" rIns="0" rtlCol="0">
            <a:spAutoFit/>
          </a:bodyPr>
          <a:lstStyle/>
          <a:p>
            <a:pPr algn="ctr"/>
            <a:r>
              <a:rPr lang="en-US" sz="1600" dirty="0" err="1"/>
              <a:t>Organix</a:t>
            </a:r>
            <a:r>
              <a:rPr lang="en-US" sz="1600" dirty="0"/>
              <a:t> AG (clear)</a:t>
            </a:r>
          </a:p>
        </p:txBody>
      </p:sp>
      <p:sp>
        <p:nvSpPr>
          <p:cNvPr id="80" name="TextBox 79">
            <a:extLst>
              <a:ext uri="{FF2B5EF4-FFF2-40B4-BE49-F238E27FC236}">
                <a16:creationId xmlns:a16="http://schemas.microsoft.com/office/drawing/2014/main" id="{2F42A45E-B500-4584-B915-B405A3CF809F}"/>
              </a:ext>
            </a:extLst>
          </p:cNvPr>
          <p:cNvSpPr txBox="1"/>
          <p:nvPr/>
        </p:nvSpPr>
        <p:spPr>
          <a:xfrm>
            <a:off x="6189771" y="5287104"/>
            <a:ext cx="494875" cy="215444"/>
          </a:xfrm>
          <a:prstGeom prst="rect">
            <a:avLst/>
          </a:prstGeom>
          <a:solidFill>
            <a:schemeClr val="bg1"/>
          </a:solidFill>
        </p:spPr>
        <p:txBody>
          <a:bodyPr wrap="square" lIns="0" rIns="0" rtlCol="0">
            <a:spAutoFit/>
          </a:bodyPr>
          <a:lstStyle/>
          <a:p>
            <a:r>
              <a:rPr lang="en-US" sz="800" dirty="0"/>
              <a:t> 2.36-6.35</a:t>
            </a:r>
          </a:p>
        </p:txBody>
      </p:sp>
      <p:sp>
        <p:nvSpPr>
          <p:cNvPr id="81" name="TextBox 80">
            <a:extLst>
              <a:ext uri="{FF2B5EF4-FFF2-40B4-BE49-F238E27FC236}">
                <a16:creationId xmlns:a16="http://schemas.microsoft.com/office/drawing/2014/main" id="{0C2CC194-887A-4EE2-B84C-C980F8DED102}"/>
              </a:ext>
            </a:extLst>
          </p:cNvPr>
          <p:cNvSpPr txBox="1"/>
          <p:nvPr/>
        </p:nvSpPr>
        <p:spPr>
          <a:xfrm>
            <a:off x="6693153" y="5288781"/>
            <a:ext cx="552628" cy="220475"/>
          </a:xfrm>
          <a:prstGeom prst="rect">
            <a:avLst/>
          </a:prstGeom>
          <a:solidFill>
            <a:schemeClr val="bg1"/>
          </a:solidFill>
        </p:spPr>
        <p:txBody>
          <a:bodyPr wrap="square" lIns="0" rIns="0" rtlCol="0">
            <a:spAutoFit/>
          </a:bodyPr>
          <a:lstStyle/>
          <a:p>
            <a:r>
              <a:rPr lang="en-US" sz="800" dirty="0"/>
              <a:t> 6.35-12.5</a:t>
            </a:r>
          </a:p>
        </p:txBody>
      </p:sp>
      <p:sp>
        <p:nvSpPr>
          <p:cNvPr id="82" name="TextBox 81">
            <a:extLst>
              <a:ext uri="{FF2B5EF4-FFF2-40B4-BE49-F238E27FC236}">
                <a16:creationId xmlns:a16="http://schemas.microsoft.com/office/drawing/2014/main" id="{02F3BD3E-A862-40BD-83F9-BCD31E3F5598}"/>
              </a:ext>
            </a:extLst>
          </p:cNvPr>
          <p:cNvSpPr txBox="1"/>
          <p:nvPr/>
        </p:nvSpPr>
        <p:spPr>
          <a:xfrm>
            <a:off x="7267582" y="5290460"/>
            <a:ext cx="552628" cy="215444"/>
          </a:xfrm>
          <a:prstGeom prst="rect">
            <a:avLst/>
          </a:prstGeom>
          <a:solidFill>
            <a:schemeClr val="bg1"/>
          </a:solidFill>
        </p:spPr>
        <p:txBody>
          <a:bodyPr wrap="square" lIns="0" rIns="0" rtlCol="0">
            <a:spAutoFit/>
          </a:bodyPr>
          <a:lstStyle/>
          <a:p>
            <a:r>
              <a:rPr lang="en-US" sz="800" dirty="0"/>
              <a:t> 12.5-25.0</a:t>
            </a:r>
          </a:p>
        </p:txBody>
      </p:sp>
      <p:sp>
        <p:nvSpPr>
          <p:cNvPr id="83" name="TextBox 82">
            <a:extLst>
              <a:ext uri="{FF2B5EF4-FFF2-40B4-BE49-F238E27FC236}">
                <a16:creationId xmlns:a16="http://schemas.microsoft.com/office/drawing/2014/main" id="{DCD9F445-E2BD-4465-88F7-7D48D0D9F9B8}"/>
              </a:ext>
            </a:extLst>
          </p:cNvPr>
          <p:cNvSpPr txBox="1"/>
          <p:nvPr/>
        </p:nvSpPr>
        <p:spPr>
          <a:xfrm>
            <a:off x="7842006" y="5292137"/>
            <a:ext cx="552628" cy="215444"/>
          </a:xfrm>
          <a:prstGeom prst="rect">
            <a:avLst/>
          </a:prstGeom>
          <a:solidFill>
            <a:schemeClr val="bg1"/>
          </a:solidFill>
        </p:spPr>
        <p:txBody>
          <a:bodyPr wrap="square" lIns="0" rIns="0" rtlCol="0">
            <a:spAutoFit/>
          </a:bodyPr>
          <a:lstStyle/>
          <a:p>
            <a:r>
              <a:rPr lang="en-US" sz="800" dirty="0"/>
              <a:t> 25.0-75.0</a:t>
            </a:r>
          </a:p>
        </p:txBody>
      </p:sp>
      <p:sp>
        <p:nvSpPr>
          <p:cNvPr id="84" name="TextBox 83">
            <a:extLst>
              <a:ext uri="{FF2B5EF4-FFF2-40B4-BE49-F238E27FC236}">
                <a16:creationId xmlns:a16="http://schemas.microsoft.com/office/drawing/2014/main" id="{17CB84C5-897F-4842-AE81-DF6188B2D899}"/>
              </a:ext>
            </a:extLst>
          </p:cNvPr>
          <p:cNvSpPr txBox="1"/>
          <p:nvPr/>
        </p:nvSpPr>
        <p:spPr>
          <a:xfrm>
            <a:off x="8417605" y="5293813"/>
            <a:ext cx="474367" cy="215444"/>
          </a:xfrm>
          <a:prstGeom prst="rect">
            <a:avLst/>
          </a:prstGeom>
          <a:solidFill>
            <a:schemeClr val="bg1"/>
          </a:solidFill>
        </p:spPr>
        <p:txBody>
          <a:bodyPr wrap="square" lIns="0" rIns="0" rtlCol="0">
            <a:spAutoFit/>
          </a:bodyPr>
          <a:lstStyle/>
          <a:p>
            <a:pPr algn="ctr"/>
            <a:r>
              <a:rPr lang="en-US" sz="800" dirty="0"/>
              <a:t>+75.0</a:t>
            </a:r>
          </a:p>
        </p:txBody>
      </p:sp>
      <p:sp>
        <p:nvSpPr>
          <p:cNvPr id="85" name="TextBox 84">
            <a:extLst>
              <a:ext uri="{FF2B5EF4-FFF2-40B4-BE49-F238E27FC236}">
                <a16:creationId xmlns:a16="http://schemas.microsoft.com/office/drawing/2014/main" id="{8B6F5E17-4CEC-4C36-B5D1-115BC91A0398}"/>
              </a:ext>
            </a:extLst>
          </p:cNvPr>
          <p:cNvSpPr txBox="1"/>
          <p:nvPr/>
        </p:nvSpPr>
        <p:spPr>
          <a:xfrm>
            <a:off x="6818000" y="5631435"/>
            <a:ext cx="1458457" cy="338554"/>
          </a:xfrm>
          <a:prstGeom prst="rect">
            <a:avLst/>
          </a:prstGeom>
          <a:solidFill>
            <a:schemeClr val="bg1"/>
          </a:solidFill>
        </p:spPr>
        <p:txBody>
          <a:bodyPr wrap="square" lIns="0" rIns="0" rtlCol="0">
            <a:spAutoFit/>
          </a:bodyPr>
          <a:lstStyle/>
          <a:p>
            <a:pPr algn="ctr"/>
            <a:r>
              <a:rPr lang="en-US" sz="1600" dirty="0"/>
              <a:t>Black PE</a:t>
            </a:r>
          </a:p>
        </p:txBody>
      </p:sp>
      <p:sp>
        <p:nvSpPr>
          <p:cNvPr id="2" name="TextBox 1">
            <a:extLst>
              <a:ext uri="{FF2B5EF4-FFF2-40B4-BE49-F238E27FC236}">
                <a16:creationId xmlns:a16="http://schemas.microsoft.com/office/drawing/2014/main" id="{B76CE1B3-6B71-4B3C-B113-CE1B9986E405}"/>
              </a:ext>
            </a:extLst>
          </p:cNvPr>
          <p:cNvSpPr txBox="1"/>
          <p:nvPr/>
        </p:nvSpPr>
        <p:spPr>
          <a:xfrm>
            <a:off x="2985629" y="3342290"/>
            <a:ext cx="2853630" cy="369332"/>
          </a:xfrm>
          <a:prstGeom prst="rect">
            <a:avLst/>
          </a:prstGeom>
          <a:noFill/>
          <a:ln w="19050">
            <a:solidFill>
              <a:schemeClr val="accent1"/>
            </a:solidFill>
          </a:ln>
        </p:spPr>
        <p:txBody>
          <a:bodyPr wrap="square" rtlCol="0">
            <a:spAutoFit/>
          </a:bodyPr>
          <a:lstStyle/>
          <a:p>
            <a:r>
              <a:rPr lang="en-US" dirty="0"/>
              <a:t>Unit of measurement: mm</a:t>
            </a:r>
          </a:p>
        </p:txBody>
      </p:sp>
    </p:spTree>
    <p:extLst>
      <p:ext uri="{BB962C8B-B14F-4D97-AF65-F5344CB8AC3E}">
        <p14:creationId xmlns:p14="http://schemas.microsoft.com/office/powerpoint/2010/main" val="2076883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5BC79F2-B18F-4CBC-A6C2-01643A61299B}"/>
              </a:ext>
            </a:extLst>
          </p:cNvPr>
          <p:cNvCxnSpPr/>
          <p:nvPr/>
        </p:nvCxnSpPr>
        <p:spPr>
          <a:xfrm>
            <a:off x="0" y="594396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51F72359-B6AA-4B13-82B1-07F53A729443}"/>
              </a:ext>
            </a:extLst>
          </p:cNvPr>
          <p:cNvSpPr>
            <a:spLocks noGrp="1"/>
          </p:cNvSpPr>
          <p:nvPr>
            <p:ph type="subTitle" idx="1"/>
          </p:nvPr>
        </p:nvSpPr>
        <p:spPr>
          <a:xfrm>
            <a:off x="1" y="-8387"/>
            <a:ext cx="9144000" cy="679506"/>
          </a:xfrm>
          <a:solidFill>
            <a:srgbClr val="C00000"/>
          </a:solidFill>
        </p:spPr>
        <p:txBody>
          <a:bodyPr anchor="ctr">
            <a:noAutofit/>
          </a:bodyPr>
          <a:lstStyle/>
          <a:p>
            <a:r>
              <a:rPr lang="en-US" sz="4000" b="1" dirty="0">
                <a:solidFill>
                  <a:schemeClr val="bg1"/>
                </a:solidFill>
              </a:rPr>
              <a:t>Mulch Label</a:t>
            </a:r>
          </a:p>
        </p:txBody>
      </p:sp>
      <p:pic>
        <p:nvPicPr>
          <p:cNvPr id="12" name="Picture 2" descr="Image result for western sare logo">
            <a:extLst>
              <a:ext uri="{FF2B5EF4-FFF2-40B4-BE49-F238E27FC236}">
                <a16:creationId xmlns:a16="http://schemas.microsoft.com/office/drawing/2014/main" id="{0F2E02D1-F0A9-4B10-B68A-EA6014200F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6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ashington state university logo">
            <a:extLst>
              <a:ext uri="{FF2B5EF4-FFF2-40B4-BE49-F238E27FC236}">
                <a16:creationId xmlns:a16="http://schemas.microsoft.com/office/drawing/2014/main" id="{45732DE2-8CF7-420C-8B6A-D657902531E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7891" y="6033325"/>
            <a:ext cx="1979219" cy="824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EB348-3FFC-4DC6-AF82-0B7FF08EE8EF}"/>
              </a:ext>
            </a:extLst>
          </p:cNvPr>
          <p:cNvSpPr txBox="1"/>
          <p:nvPr/>
        </p:nvSpPr>
        <p:spPr>
          <a:xfrm>
            <a:off x="6697016" y="6550223"/>
            <a:ext cx="2486162" cy="307777"/>
          </a:xfrm>
          <a:prstGeom prst="rect">
            <a:avLst/>
          </a:prstGeom>
          <a:noFill/>
        </p:spPr>
        <p:txBody>
          <a:bodyPr wrap="square" rtlCol="0">
            <a:spAutoFit/>
          </a:bodyPr>
          <a:lstStyle/>
          <a:p>
            <a:r>
              <a:rPr lang="en-US" sz="1400" b="1" u="sng" dirty="0">
                <a:hlinkClick r:id="rId5"/>
              </a:rPr>
              <a:t>https://smallfruits.wsu.edu</a:t>
            </a:r>
            <a:endParaRPr lang="en-US" sz="1400" b="1" i="1" u="sng"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1626" y="5989693"/>
            <a:ext cx="609904" cy="843028"/>
          </a:xfrm>
          <a:prstGeom prst="rect">
            <a:avLst/>
          </a:prstGeom>
        </p:spPr>
      </p:pic>
      <p:sp>
        <p:nvSpPr>
          <p:cNvPr id="17" name="TextBox 16">
            <a:extLst>
              <a:ext uri="{FF2B5EF4-FFF2-40B4-BE49-F238E27FC236}">
                <a16:creationId xmlns:a16="http://schemas.microsoft.com/office/drawing/2014/main" id="{586EB348-3FFC-4DC6-AF82-0B7FF08EE8EF}"/>
              </a:ext>
            </a:extLst>
          </p:cNvPr>
          <p:cNvSpPr txBox="1"/>
          <p:nvPr/>
        </p:nvSpPr>
        <p:spPr>
          <a:xfrm>
            <a:off x="1932518" y="6529858"/>
            <a:ext cx="2486162" cy="307777"/>
          </a:xfrm>
          <a:prstGeom prst="rect">
            <a:avLst/>
          </a:prstGeom>
          <a:noFill/>
        </p:spPr>
        <p:txBody>
          <a:bodyPr wrap="square" rtlCol="0">
            <a:spAutoFit/>
          </a:bodyPr>
          <a:lstStyle/>
          <a:p>
            <a:r>
              <a:rPr lang="en-US" sz="1400" b="1" u="sng" dirty="0">
                <a:hlinkClick r:id="rId5"/>
              </a:rPr>
              <a:t>biodegradablemulch.org</a:t>
            </a:r>
            <a:endParaRPr lang="en-US" sz="1400" b="1" i="1" u="sng"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50579" y="6092454"/>
            <a:ext cx="1302831" cy="646640"/>
          </a:xfrm>
          <a:prstGeom prst="rect">
            <a:avLst/>
          </a:prstGeom>
        </p:spPr>
      </p:pic>
      <p:pic>
        <p:nvPicPr>
          <p:cNvPr id="3" name="Picture 2">
            <a:extLst>
              <a:ext uri="{FF2B5EF4-FFF2-40B4-BE49-F238E27FC236}">
                <a16:creationId xmlns:a16="http://schemas.microsoft.com/office/drawing/2014/main" id="{84CA7191-407C-4E1A-AEA3-1E911607AA2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61989" y="819604"/>
            <a:ext cx="8620022" cy="4748081"/>
          </a:xfrm>
          <a:prstGeom prst="rect">
            <a:avLst/>
          </a:prstGeom>
        </p:spPr>
      </p:pic>
    </p:spTree>
    <p:extLst>
      <p:ext uri="{BB962C8B-B14F-4D97-AF65-F5344CB8AC3E}">
        <p14:creationId xmlns:p14="http://schemas.microsoft.com/office/powerpoint/2010/main" val="477569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5BC79F2-B18F-4CBC-A6C2-01643A61299B}"/>
              </a:ext>
            </a:extLst>
          </p:cNvPr>
          <p:cNvCxnSpPr/>
          <p:nvPr/>
        </p:nvCxnSpPr>
        <p:spPr>
          <a:xfrm>
            <a:off x="0" y="594396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51F72359-B6AA-4B13-82B1-07F53A729443}"/>
              </a:ext>
            </a:extLst>
          </p:cNvPr>
          <p:cNvSpPr>
            <a:spLocks noGrp="1"/>
          </p:cNvSpPr>
          <p:nvPr>
            <p:ph type="subTitle" idx="1"/>
          </p:nvPr>
        </p:nvSpPr>
        <p:spPr>
          <a:xfrm>
            <a:off x="1" y="-8387"/>
            <a:ext cx="9144000" cy="679506"/>
          </a:xfrm>
          <a:solidFill>
            <a:srgbClr val="C00000"/>
          </a:solidFill>
        </p:spPr>
        <p:txBody>
          <a:bodyPr>
            <a:noAutofit/>
          </a:bodyPr>
          <a:lstStyle/>
          <a:p>
            <a:r>
              <a:rPr lang="en-US" sz="4000" b="1" dirty="0">
                <a:solidFill>
                  <a:schemeClr val="bg1"/>
                </a:solidFill>
              </a:rPr>
              <a:t>Organic Labels</a:t>
            </a:r>
          </a:p>
        </p:txBody>
      </p:sp>
      <p:pic>
        <p:nvPicPr>
          <p:cNvPr id="12" name="Picture 2" descr="Image result for western sare logo">
            <a:extLst>
              <a:ext uri="{FF2B5EF4-FFF2-40B4-BE49-F238E27FC236}">
                <a16:creationId xmlns:a16="http://schemas.microsoft.com/office/drawing/2014/main" id="{0F2E02D1-F0A9-4B10-B68A-EA6014200F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6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ashington state university logo">
            <a:extLst>
              <a:ext uri="{FF2B5EF4-FFF2-40B4-BE49-F238E27FC236}">
                <a16:creationId xmlns:a16="http://schemas.microsoft.com/office/drawing/2014/main" id="{45732DE2-8CF7-420C-8B6A-D657902531E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7891" y="6033325"/>
            <a:ext cx="1979219" cy="824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EB348-3FFC-4DC6-AF82-0B7FF08EE8EF}"/>
              </a:ext>
            </a:extLst>
          </p:cNvPr>
          <p:cNvSpPr txBox="1"/>
          <p:nvPr/>
        </p:nvSpPr>
        <p:spPr>
          <a:xfrm>
            <a:off x="6697016" y="6550223"/>
            <a:ext cx="2486162" cy="307777"/>
          </a:xfrm>
          <a:prstGeom prst="rect">
            <a:avLst/>
          </a:prstGeom>
          <a:noFill/>
        </p:spPr>
        <p:txBody>
          <a:bodyPr wrap="square" rtlCol="0">
            <a:spAutoFit/>
          </a:bodyPr>
          <a:lstStyle/>
          <a:p>
            <a:r>
              <a:rPr lang="en-US" sz="1400" b="1" u="sng" dirty="0">
                <a:hlinkClick r:id="rId5"/>
              </a:rPr>
              <a:t>https://smallfruits.wsu.edu</a:t>
            </a:r>
            <a:endParaRPr lang="en-US" sz="1400" b="1" i="1" u="sng"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1626" y="5989693"/>
            <a:ext cx="609904" cy="843028"/>
          </a:xfrm>
          <a:prstGeom prst="rect">
            <a:avLst/>
          </a:prstGeom>
        </p:spPr>
      </p:pic>
      <p:sp>
        <p:nvSpPr>
          <p:cNvPr id="17" name="TextBox 16">
            <a:extLst>
              <a:ext uri="{FF2B5EF4-FFF2-40B4-BE49-F238E27FC236}">
                <a16:creationId xmlns:a16="http://schemas.microsoft.com/office/drawing/2014/main" id="{586EB348-3FFC-4DC6-AF82-0B7FF08EE8EF}"/>
              </a:ext>
            </a:extLst>
          </p:cNvPr>
          <p:cNvSpPr txBox="1"/>
          <p:nvPr/>
        </p:nvSpPr>
        <p:spPr>
          <a:xfrm>
            <a:off x="1932518" y="6529858"/>
            <a:ext cx="2486162" cy="307777"/>
          </a:xfrm>
          <a:prstGeom prst="rect">
            <a:avLst/>
          </a:prstGeom>
          <a:noFill/>
        </p:spPr>
        <p:txBody>
          <a:bodyPr wrap="square" rtlCol="0">
            <a:spAutoFit/>
          </a:bodyPr>
          <a:lstStyle/>
          <a:p>
            <a:r>
              <a:rPr lang="en-US" sz="1400" b="1" u="sng" dirty="0">
                <a:hlinkClick r:id="rId5"/>
              </a:rPr>
              <a:t>biodegradablemulch.org</a:t>
            </a:r>
            <a:endParaRPr lang="en-US" sz="1400" b="1" i="1" u="sng"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50579" y="6092454"/>
            <a:ext cx="1302831" cy="646640"/>
          </a:xfrm>
          <a:prstGeom prst="rect">
            <a:avLst/>
          </a:prstGeom>
        </p:spPr>
      </p:pic>
      <p:sp>
        <p:nvSpPr>
          <p:cNvPr id="13" name="Rectangle 12">
            <a:extLst>
              <a:ext uri="{FF2B5EF4-FFF2-40B4-BE49-F238E27FC236}">
                <a16:creationId xmlns:a16="http://schemas.microsoft.com/office/drawing/2014/main" id="{582D626C-BECE-45FE-84AA-7585BC797314}"/>
              </a:ext>
            </a:extLst>
          </p:cNvPr>
          <p:cNvSpPr/>
          <p:nvPr/>
        </p:nvSpPr>
        <p:spPr>
          <a:xfrm>
            <a:off x="167894" y="737948"/>
            <a:ext cx="8646321" cy="3431709"/>
          </a:xfrm>
          <a:prstGeom prst="rect">
            <a:avLst/>
          </a:prstGeom>
        </p:spPr>
        <p:txBody>
          <a:bodyPr wrap="square">
            <a:spAutoFit/>
          </a:bodyPr>
          <a:lstStyle/>
          <a:p>
            <a:pPr marL="342900" indent="-342900">
              <a:spcBef>
                <a:spcPts val="600"/>
              </a:spcBef>
              <a:buClr>
                <a:srgbClr val="FF0000"/>
              </a:buClr>
              <a:buSzPct val="100000"/>
              <a:buFont typeface="Wingdings" panose="05000000000000000000" pitchFamily="2" charset="2"/>
              <a:buChar char="v"/>
            </a:pPr>
            <a:r>
              <a:rPr lang="en-US" altLang="zh-CN" sz="2400" dirty="0">
                <a:latin typeface="Arial" charset="0"/>
                <a:ea typeface="Arial" charset="0"/>
                <a:cs typeface="Arial" charset="0"/>
              </a:rPr>
              <a:t>Products are reviewed for compliance with NOP standards</a:t>
            </a:r>
          </a:p>
          <a:p>
            <a:pPr marL="342900" indent="-342900">
              <a:spcBef>
                <a:spcPts val="600"/>
              </a:spcBef>
              <a:buClr>
                <a:srgbClr val="FF0000"/>
              </a:buClr>
              <a:buSzPct val="100000"/>
              <a:buFont typeface="Wingdings" panose="05000000000000000000" pitchFamily="2" charset="2"/>
              <a:buChar char="v"/>
            </a:pPr>
            <a:r>
              <a:rPr lang="en-US" altLang="zh-CN" sz="2400" dirty="0">
                <a:latin typeface="Arial" charset="0"/>
                <a:ea typeface="Arial" charset="0"/>
                <a:cs typeface="Arial" charset="0"/>
              </a:rPr>
              <a:t>Third party review provided by:</a:t>
            </a:r>
          </a:p>
          <a:p>
            <a:pPr marL="688975" indent="-342900">
              <a:spcBef>
                <a:spcPts val="600"/>
              </a:spcBef>
              <a:buClr>
                <a:srgbClr val="009900"/>
              </a:buClr>
              <a:buSzPct val="100000"/>
              <a:buFont typeface="Arial" panose="020B0604020202020204" pitchFamily="34" charset="0"/>
              <a:buChar char="•"/>
            </a:pPr>
            <a:r>
              <a:rPr lang="en-US" altLang="zh-CN" sz="2400" dirty="0">
                <a:latin typeface="Arial" charset="0"/>
                <a:ea typeface="Arial" charset="0"/>
                <a:cs typeface="Arial" charset="0"/>
              </a:rPr>
              <a:t>Organic Materials Review Institute (OMRI)</a:t>
            </a:r>
          </a:p>
          <a:p>
            <a:pPr marL="688975" indent="-342900">
              <a:spcBef>
                <a:spcPts val="600"/>
              </a:spcBef>
              <a:buClr>
                <a:srgbClr val="009900"/>
              </a:buClr>
              <a:buSzPct val="100000"/>
              <a:buFont typeface="Arial" panose="020B0604020202020204" pitchFamily="34" charset="0"/>
              <a:buChar char="•"/>
            </a:pPr>
            <a:r>
              <a:rPr lang="en-US" altLang="zh-CN" sz="2400" dirty="0">
                <a:latin typeface="Arial" charset="0"/>
                <a:ea typeface="Arial" charset="0"/>
                <a:cs typeface="Arial" charset="0"/>
              </a:rPr>
              <a:t>Some certifiers, e.g., Washington State Department of Agriculture (WSDA) Organic Food Program</a:t>
            </a:r>
          </a:p>
          <a:p>
            <a:pPr marL="342900" indent="-342900">
              <a:spcBef>
                <a:spcPts val="600"/>
              </a:spcBef>
              <a:buClr>
                <a:srgbClr val="FF0000"/>
              </a:buClr>
              <a:buSzPct val="100000"/>
              <a:buFont typeface="Wingdings" panose="05000000000000000000" pitchFamily="2" charset="2"/>
              <a:buChar char="v"/>
            </a:pPr>
            <a:r>
              <a:rPr lang="en-US" altLang="zh-CN" sz="2400" dirty="0">
                <a:latin typeface="Arial" charset="0"/>
                <a:ea typeface="Arial" charset="0"/>
                <a:cs typeface="Arial" charset="0"/>
              </a:rPr>
              <a:t>Check with your certifier if they review products and have a list </a:t>
            </a:r>
          </a:p>
          <a:p>
            <a:pPr>
              <a:spcBef>
                <a:spcPts val="600"/>
              </a:spcBef>
              <a:buClr>
                <a:srgbClr val="FF0000"/>
              </a:buClr>
              <a:buSzPct val="100000"/>
            </a:pPr>
            <a:endParaRPr lang="en-US" altLang="zh-CN" sz="2400" dirty="0">
              <a:latin typeface="Arial" charset="0"/>
              <a:ea typeface="Arial" charset="0"/>
              <a:cs typeface="Arial" charset="0"/>
            </a:endParaRPr>
          </a:p>
        </p:txBody>
      </p:sp>
      <p:pic>
        <p:nvPicPr>
          <p:cNvPr id="9" name="Picture 8" descr="Diagram, text&#10;&#10;Description automatically generated">
            <a:extLst>
              <a:ext uri="{FF2B5EF4-FFF2-40B4-BE49-F238E27FC236}">
                <a16:creationId xmlns:a16="http://schemas.microsoft.com/office/drawing/2014/main" id="{0BD34EC8-D68F-48DA-947A-4569D597D2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2101" y="3429000"/>
            <a:ext cx="2232256" cy="2426085"/>
          </a:xfrm>
          <a:prstGeom prst="rect">
            <a:avLst/>
          </a:prstGeom>
        </p:spPr>
      </p:pic>
      <p:pic>
        <p:nvPicPr>
          <p:cNvPr id="4" name="Picture 3" descr="Text&#10;&#10;Description automatically generated">
            <a:extLst>
              <a:ext uri="{FF2B5EF4-FFF2-40B4-BE49-F238E27FC236}">
                <a16:creationId xmlns:a16="http://schemas.microsoft.com/office/drawing/2014/main" id="{AEB16BDB-DC3E-4831-A700-43E8455F7D9C}"/>
              </a:ext>
            </a:extLst>
          </p:cNvPr>
          <p:cNvPicPr>
            <a:picLocks noChangeAspect="1"/>
          </p:cNvPicPr>
          <p:nvPr/>
        </p:nvPicPr>
        <p:blipFill rotWithShape="1">
          <a:blip r:embed="rId9">
            <a:extLst>
              <a:ext uri="{28A0092B-C50C-407E-A947-70E740481C1C}">
                <a14:useLocalDpi xmlns:a14="http://schemas.microsoft.com/office/drawing/2010/main" val="0"/>
              </a:ext>
            </a:extLst>
          </a:blip>
          <a:srcRect t="31693" b="1"/>
          <a:stretch/>
        </p:blipFill>
        <p:spPr>
          <a:xfrm>
            <a:off x="4988565" y="3437735"/>
            <a:ext cx="2636466" cy="2401488"/>
          </a:xfrm>
          <a:prstGeom prst="rect">
            <a:avLst/>
          </a:prstGeom>
        </p:spPr>
      </p:pic>
    </p:spTree>
    <p:extLst>
      <p:ext uri="{BB962C8B-B14F-4D97-AF65-F5344CB8AC3E}">
        <p14:creationId xmlns:p14="http://schemas.microsoft.com/office/powerpoint/2010/main" val="3532723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5BC79F2-B18F-4CBC-A6C2-01643A61299B}"/>
              </a:ext>
            </a:extLst>
          </p:cNvPr>
          <p:cNvCxnSpPr/>
          <p:nvPr/>
        </p:nvCxnSpPr>
        <p:spPr>
          <a:xfrm>
            <a:off x="0" y="594396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51F72359-B6AA-4B13-82B1-07F53A729443}"/>
              </a:ext>
            </a:extLst>
          </p:cNvPr>
          <p:cNvSpPr>
            <a:spLocks noGrp="1"/>
          </p:cNvSpPr>
          <p:nvPr>
            <p:ph type="subTitle" idx="1"/>
          </p:nvPr>
        </p:nvSpPr>
        <p:spPr>
          <a:xfrm>
            <a:off x="1" y="-8387"/>
            <a:ext cx="9144000" cy="679506"/>
          </a:xfrm>
          <a:solidFill>
            <a:srgbClr val="C00000"/>
          </a:solidFill>
        </p:spPr>
        <p:txBody>
          <a:bodyPr>
            <a:noAutofit/>
          </a:bodyPr>
          <a:lstStyle/>
          <a:p>
            <a:r>
              <a:rPr lang="en-US" sz="4000" b="1" dirty="0">
                <a:solidFill>
                  <a:schemeClr val="bg1"/>
                </a:solidFill>
              </a:rPr>
              <a:t>Product Names</a:t>
            </a:r>
          </a:p>
        </p:txBody>
      </p:sp>
      <p:pic>
        <p:nvPicPr>
          <p:cNvPr id="12" name="Picture 2" descr="Image result for western sare logo">
            <a:extLst>
              <a:ext uri="{FF2B5EF4-FFF2-40B4-BE49-F238E27FC236}">
                <a16:creationId xmlns:a16="http://schemas.microsoft.com/office/drawing/2014/main" id="{0F2E02D1-F0A9-4B10-B68A-EA6014200F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6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ashington state university logo">
            <a:extLst>
              <a:ext uri="{FF2B5EF4-FFF2-40B4-BE49-F238E27FC236}">
                <a16:creationId xmlns:a16="http://schemas.microsoft.com/office/drawing/2014/main" id="{45732DE2-8CF7-420C-8B6A-D657902531E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7891" y="6033325"/>
            <a:ext cx="1979219" cy="824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EB348-3FFC-4DC6-AF82-0B7FF08EE8EF}"/>
              </a:ext>
            </a:extLst>
          </p:cNvPr>
          <p:cNvSpPr txBox="1"/>
          <p:nvPr/>
        </p:nvSpPr>
        <p:spPr>
          <a:xfrm>
            <a:off x="6697016" y="6550223"/>
            <a:ext cx="2486162" cy="307777"/>
          </a:xfrm>
          <a:prstGeom prst="rect">
            <a:avLst/>
          </a:prstGeom>
          <a:noFill/>
        </p:spPr>
        <p:txBody>
          <a:bodyPr wrap="square" rtlCol="0">
            <a:spAutoFit/>
          </a:bodyPr>
          <a:lstStyle/>
          <a:p>
            <a:r>
              <a:rPr lang="en-US" sz="1400" b="1" u="sng" dirty="0">
                <a:hlinkClick r:id="rId5"/>
              </a:rPr>
              <a:t>https://smallfruits.wsu.edu</a:t>
            </a:r>
            <a:endParaRPr lang="en-US" sz="1400" b="1" i="1" u="sng"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1626" y="5989693"/>
            <a:ext cx="609904" cy="843028"/>
          </a:xfrm>
          <a:prstGeom prst="rect">
            <a:avLst/>
          </a:prstGeom>
        </p:spPr>
      </p:pic>
      <p:sp>
        <p:nvSpPr>
          <p:cNvPr id="17" name="TextBox 16">
            <a:extLst>
              <a:ext uri="{FF2B5EF4-FFF2-40B4-BE49-F238E27FC236}">
                <a16:creationId xmlns:a16="http://schemas.microsoft.com/office/drawing/2014/main" id="{586EB348-3FFC-4DC6-AF82-0B7FF08EE8EF}"/>
              </a:ext>
            </a:extLst>
          </p:cNvPr>
          <p:cNvSpPr txBox="1"/>
          <p:nvPr/>
        </p:nvSpPr>
        <p:spPr>
          <a:xfrm>
            <a:off x="1932518" y="6529858"/>
            <a:ext cx="2486162" cy="307777"/>
          </a:xfrm>
          <a:prstGeom prst="rect">
            <a:avLst/>
          </a:prstGeom>
          <a:noFill/>
        </p:spPr>
        <p:txBody>
          <a:bodyPr wrap="square" rtlCol="0">
            <a:spAutoFit/>
          </a:bodyPr>
          <a:lstStyle/>
          <a:p>
            <a:r>
              <a:rPr lang="en-US" sz="1400" b="1" u="sng" dirty="0">
                <a:hlinkClick r:id="rId5"/>
              </a:rPr>
              <a:t>biodegradablemulch.org</a:t>
            </a:r>
            <a:endParaRPr lang="en-US" sz="1400" b="1" i="1" u="sng"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50579" y="6092454"/>
            <a:ext cx="1302831" cy="646640"/>
          </a:xfrm>
          <a:prstGeom prst="rect">
            <a:avLst/>
          </a:prstGeom>
        </p:spPr>
      </p:pic>
      <p:pic>
        <p:nvPicPr>
          <p:cNvPr id="1026" name="Picture 2" descr="FilmOrganic - Certified biodegradable plastic mulch film">
            <a:extLst>
              <a:ext uri="{FF2B5EF4-FFF2-40B4-BE49-F238E27FC236}">
                <a16:creationId xmlns:a16="http://schemas.microsoft.com/office/drawing/2014/main" id="{A14AEF50-757C-490B-952A-913ADC0CDF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31" y="1205036"/>
            <a:ext cx="4357346" cy="24510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ricultural Mulch Film | Organix Solutions">
            <a:extLst>
              <a:ext uri="{FF2B5EF4-FFF2-40B4-BE49-F238E27FC236}">
                <a16:creationId xmlns:a16="http://schemas.microsoft.com/office/drawing/2014/main" id="{C0EA1327-3BE0-406D-95C8-BAFF62CCE8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5235" y="1322756"/>
            <a:ext cx="4329156" cy="239198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B8A11EF-022D-44E6-A0B3-B79211139FA3}"/>
              </a:ext>
            </a:extLst>
          </p:cNvPr>
          <p:cNvSpPr/>
          <p:nvPr/>
        </p:nvSpPr>
        <p:spPr>
          <a:xfrm>
            <a:off x="127416" y="4353763"/>
            <a:ext cx="8646321" cy="1077218"/>
          </a:xfrm>
          <a:prstGeom prst="rect">
            <a:avLst/>
          </a:prstGeom>
        </p:spPr>
        <p:txBody>
          <a:bodyPr wrap="square">
            <a:spAutoFit/>
          </a:bodyPr>
          <a:lstStyle/>
          <a:p>
            <a:pPr marL="465138" indent="-465138">
              <a:spcBef>
                <a:spcPts val="600"/>
              </a:spcBef>
              <a:buClr>
                <a:srgbClr val="FF0000"/>
              </a:buClr>
              <a:buSzPct val="100000"/>
              <a:buFont typeface="Wingdings" panose="05000000000000000000" pitchFamily="2" charset="2"/>
              <a:buChar char="v"/>
            </a:pPr>
            <a:r>
              <a:rPr lang="en-US" altLang="zh-CN" sz="3200" b="1" dirty="0">
                <a:latin typeface="Arial" charset="0"/>
                <a:ea typeface="Arial" charset="0"/>
                <a:cs typeface="Arial" charset="0"/>
              </a:rPr>
              <a:t>Check with your certifier before applying a product on your farm </a:t>
            </a:r>
          </a:p>
        </p:txBody>
      </p:sp>
    </p:spTree>
    <p:extLst>
      <p:ext uri="{BB962C8B-B14F-4D97-AF65-F5344CB8AC3E}">
        <p14:creationId xmlns:p14="http://schemas.microsoft.com/office/powerpoint/2010/main" val="3603961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5BC79F2-B18F-4CBC-A6C2-01643A61299B}"/>
              </a:ext>
            </a:extLst>
          </p:cNvPr>
          <p:cNvCxnSpPr/>
          <p:nvPr/>
        </p:nvCxnSpPr>
        <p:spPr>
          <a:xfrm>
            <a:off x="0" y="594396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2E13D7F8-F53F-4D7D-A9AB-B52000AEDACF}"/>
              </a:ext>
            </a:extLst>
          </p:cNvPr>
          <p:cNvSpPr>
            <a:spLocks noGrp="1"/>
          </p:cNvSpPr>
          <p:nvPr>
            <p:ph type="subTitle" idx="1"/>
          </p:nvPr>
        </p:nvSpPr>
        <p:spPr>
          <a:xfrm>
            <a:off x="1" y="-8387"/>
            <a:ext cx="9144000" cy="679506"/>
          </a:xfrm>
          <a:solidFill>
            <a:srgbClr val="C00000"/>
          </a:solidFill>
        </p:spPr>
        <p:txBody>
          <a:bodyPr>
            <a:noAutofit/>
          </a:bodyPr>
          <a:lstStyle/>
          <a:p>
            <a:r>
              <a:rPr lang="en-US" sz="4000" b="1" dirty="0">
                <a:solidFill>
                  <a:schemeClr val="bg1"/>
                </a:solidFill>
              </a:rPr>
              <a:t>Summary</a:t>
            </a:r>
          </a:p>
        </p:txBody>
      </p:sp>
      <p:sp>
        <p:nvSpPr>
          <p:cNvPr id="11" name="Subtitle 2">
            <a:extLst>
              <a:ext uri="{FF2B5EF4-FFF2-40B4-BE49-F238E27FC236}">
                <a16:creationId xmlns:a16="http://schemas.microsoft.com/office/drawing/2014/main" id="{8A4699DD-1B12-46DB-96B2-F08301A68B8F}"/>
              </a:ext>
            </a:extLst>
          </p:cNvPr>
          <p:cNvSpPr txBox="1">
            <a:spLocks/>
          </p:cNvSpPr>
          <p:nvPr/>
        </p:nvSpPr>
        <p:spPr>
          <a:xfrm>
            <a:off x="276446" y="1268548"/>
            <a:ext cx="8591107" cy="51279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04813" indent="-404813" algn="l">
              <a:buClr>
                <a:srgbClr val="C00000"/>
              </a:buClr>
              <a:buSzPct val="120000"/>
              <a:buFont typeface="Wingdings" panose="05000000000000000000" pitchFamily="2" charset="2"/>
              <a:buChar char="v"/>
            </a:pPr>
            <a:r>
              <a:rPr lang="en-US" dirty="0"/>
              <a:t>No plastic BDMs approved for use in certified organic production in U.S.</a:t>
            </a:r>
          </a:p>
          <a:p>
            <a:pPr algn="l">
              <a:buClr>
                <a:srgbClr val="C00000"/>
              </a:buClr>
              <a:buSzPct val="120000"/>
            </a:pPr>
            <a:r>
              <a:rPr lang="en-US" sz="1600" dirty="0"/>
              <a:t>    </a:t>
            </a:r>
          </a:p>
          <a:p>
            <a:pPr marL="404813" indent="-404813" algn="l">
              <a:buClr>
                <a:srgbClr val="C00000"/>
              </a:buClr>
              <a:buSzPct val="120000"/>
              <a:buFont typeface="Wingdings" panose="05000000000000000000" pitchFamily="2" charset="2"/>
              <a:buChar char="v"/>
            </a:pPr>
            <a:r>
              <a:rPr lang="en-US" dirty="0"/>
              <a:t>Paper BDM is allowed (</a:t>
            </a:r>
            <a:r>
              <a:rPr lang="en-US" dirty="0" err="1"/>
              <a:t>WeedGuardPlus</a:t>
            </a:r>
            <a:r>
              <a:rPr lang="en-US" baseline="30000" dirty="0" err="1"/>
              <a:t>TM</a:t>
            </a:r>
            <a:r>
              <a:rPr lang="en-US" dirty="0"/>
              <a:t>)</a:t>
            </a:r>
          </a:p>
          <a:p>
            <a:pPr algn="l">
              <a:buClr>
                <a:srgbClr val="C00000"/>
              </a:buClr>
              <a:buSzPct val="120000"/>
            </a:pPr>
            <a:endParaRPr lang="en-US" sz="1800" dirty="0"/>
          </a:p>
          <a:p>
            <a:pPr marL="404813" indent="-404813" algn="l">
              <a:buClr>
                <a:srgbClr val="C00000"/>
              </a:buClr>
              <a:buSzPct val="120000"/>
              <a:buFont typeface="Wingdings" panose="05000000000000000000" pitchFamily="2" charset="2"/>
              <a:buChar char="v"/>
            </a:pPr>
            <a:r>
              <a:rPr lang="en-US" altLang="zh-CN" sz="2400" dirty="0">
                <a:latin typeface="Arial" charset="0"/>
                <a:ea typeface="Arial" charset="0"/>
                <a:cs typeface="Arial" charset="0"/>
              </a:rPr>
              <a:t>Check with your certifier before applying a product on your farm </a:t>
            </a:r>
          </a:p>
          <a:p>
            <a:pPr marL="404813" indent="-404813" algn="l">
              <a:buClr>
                <a:srgbClr val="C00000"/>
              </a:buClr>
              <a:buSzPct val="120000"/>
              <a:buFont typeface="Wingdings" panose="05000000000000000000" pitchFamily="2" charset="2"/>
              <a:buChar char="v"/>
            </a:pPr>
            <a:endParaRPr lang="en-US" dirty="0"/>
          </a:p>
          <a:p>
            <a:pPr algn="l">
              <a:buClr>
                <a:srgbClr val="C00000"/>
              </a:buClr>
              <a:buSzPct val="120000"/>
            </a:pPr>
            <a:r>
              <a:rPr lang="en-US" sz="1600" dirty="0"/>
              <a:t>  </a:t>
            </a:r>
          </a:p>
          <a:p>
            <a:pPr marL="404813" indent="-404813" algn="l">
              <a:buClr>
                <a:srgbClr val="C00000"/>
              </a:buClr>
              <a:buSzPct val="120000"/>
              <a:buFont typeface="Wingdings" panose="05000000000000000000" pitchFamily="2" charset="2"/>
              <a:buChar char="v"/>
            </a:pPr>
            <a:endParaRPr lang="en-US" dirty="0">
              <a:solidFill>
                <a:srgbClr val="C00000"/>
              </a:solidFill>
            </a:endParaRPr>
          </a:p>
          <a:p>
            <a:pPr algn="l">
              <a:buClr>
                <a:srgbClr val="C00000"/>
              </a:buClr>
              <a:buSzPct val="120000"/>
            </a:pPr>
            <a:r>
              <a:rPr lang="en-US" sz="1600" dirty="0"/>
              <a:t>  </a:t>
            </a:r>
          </a:p>
        </p:txBody>
      </p:sp>
      <p:pic>
        <p:nvPicPr>
          <p:cNvPr id="12" name="Picture 2" descr="Image result for western sare logo">
            <a:extLst>
              <a:ext uri="{FF2B5EF4-FFF2-40B4-BE49-F238E27FC236}">
                <a16:creationId xmlns:a16="http://schemas.microsoft.com/office/drawing/2014/main" id="{0F2E02D1-F0A9-4B10-B68A-EA6014200F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6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ashington state university logo">
            <a:extLst>
              <a:ext uri="{FF2B5EF4-FFF2-40B4-BE49-F238E27FC236}">
                <a16:creationId xmlns:a16="http://schemas.microsoft.com/office/drawing/2014/main" id="{45732DE2-8CF7-420C-8B6A-D657902531E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7891" y="6033325"/>
            <a:ext cx="1979219" cy="824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EB348-3FFC-4DC6-AF82-0B7FF08EE8EF}"/>
              </a:ext>
            </a:extLst>
          </p:cNvPr>
          <p:cNvSpPr txBox="1"/>
          <p:nvPr/>
        </p:nvSpPr>
        <p:spPr>
          <a:xfrm>
            <a:off x="6697016" y="6550223"/>
            <a:ext cx="2486162" cy="307777"/>
          </a:xfrm>
          <a:prstGeom prst="rect">
            <a:avLst/>
          </a:prstGeom>
          <a:noFill/>
        </p:spPr>
        <p:txBody>
          <a:bodyPr wrap="square" rtlCol="0">
            <a:spAutoFit/>
          </a:bodyPr>
          <a:lstStyle/>
          <a:p>
            <a:r>
              <a:rPr lang="en-US" sz="1400" b="1" u="sng" dirty="0">
                <a:hlinkClick r:id="rId5"/>
              </a:rPr>
              <a:t>https://smallfruits.wsu.edu</a:t>
            </a:r>
            <a:endParaRPr lang="en-US" sz="1400" b="1" i="1" u="sng"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1626" y="5989693"/>
            <a:ext cx="609904" cy="843028"/>
          </a:xfrm>
          <a:prstGeom prst="rect">
            <a:avLst/>
          </a:prstGeom>
        </p:spPr>
      </p:pic>
      <p:sp>
        <p:nvSpPr>
          <p:cNvPr id="17" name="TextBox 16">
            <a:extLst>
              <a:ext uri="{FF2B5EF4-FFF2-40B4-BE49-F238E27FC236}">
                <a16:creationId xmlns:a16="http://schemas.microsoft.com/office/drawing/2014/main" id="{586EB348-3FFC-4DC6-AF82-0B7FF08EE8EF}"/>
              </a:ext>
            </a:extLst>
          </p:cNvPr>
          <p:cNvSpPr txBox="1"/>
          <p:nvPr/>
        </p:nvSpPr>
        <p:spPr>
          <a:xfrm>
            <a:off x="1932518" y="6529858"/>
            <a:ext cx="2486162" cy="307777"/>
          </a:xfrm>
          <a:prstGeom prst="rect">
            <a:avLst/>
          </a:prstGeom>
          <a:noFill/>
        </p:spPr>
        <p:txBody>
          <a:bodyPr wrap="square" rtlCol="0">
            <a:spAutoFit/>
          </a:bodyPr>
          <a:lstStyle/>
          <a:p>
            <a:r>
              <a:rPr lang="en-US" sz="1400" b="1" u="sng" dirty="0">
                <a:hlinkClick r:id="rId5"/>
              </a:rPr>
              <a:t>biodegradablemulch.org</a:t>
            </a:r>
            <a:endParaRPr lang="en-US" sz="1400" b="1" i="1" u="sng"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50579" y="6092454"/>
            <a:ext cx="1302831" cy="646640"/>
          </a:xfrm>
          <a:prstGeom prst="rect">
            <a:avLst/>
          </a:prstGeom>
        </p:spPr>
      </p:pic>
    </p:spTree>
    <p:extLst>
      <p:ext uri="{BB962C8B-B14F-4D97-AF65-F5344CB8AC3E}">
        <p14:creationId xmlns:p14="http://schemas.microsoft.com/office/powerpoint/2010/main" val="2032596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5BC79F2-B18F-4CBC-A6C2-01643A61299B}"/>
              </a:ext>
            </a:extLst>
          </p:cNvPr>
          <p:cNvCxnSpPr/>
          <p:nvPr/>
        </p:nvCxnSpPr>
        <p:spPr>
          <a:xfrm>
            <a:off x="0" y="594396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5F412B2E-E5CB-4CB9-A32A-3DA55FC8D72E}"/>
              </a:ext>
            </a:extLst>
          </p:cNvPr>
          <p:cNvSpPr>
            <a:spLocks noGrp="1"/>
          </p:cNvSpPr>
          <p:nvPr>
            <p:ph type="subTitle" idx="1"/>
          </p:nvPr>
        </p:nvSpPr>
        <p:spPr>
          <a:xfrm>
            <a:off x="1" y="-8387"/>
            <a:ext cx="9144000" cy="679506"/>
          </a:xfrm>
          <a:solidFill>
            <a:srgbClr val="C00000"/>
          </a:solidFill>
        </p:spPr>
        <p:txBody>
          <a:bodyPr>
            <a:noAutofit/>
          </a:bodyPr>
          <a:lstStyle/>
          <a:p>
            <a:r>
              <a:rPr lang="en-US" altLang="zh-CN" sz="4000" b="1" dirty="0">
                <a:solidFill>
                  <a:schemeClr val="bg1"/>
                </a:solidFill>
              </a:rPr>
              <a:t>Resources</a:t>
            </a:r>
            <a:endParaRPr lang="en-US" sz="4000" b="1" dirty="0">
              <a:solidFill>
                <a:schemeClr val="bg1"/>
              </a:solidFill>
            </a:endParaRPr>
          </a:p>
        </p:txBody>
      </p:sp>
      <p:pic>
        <p:nvPicPr>
          <p:cNvPr id="12" name="Picture 2" descr="Image result for western sare logo">
            <a:extLst>
              <a:ext uri="{FF2B5EF4-FFF2-40B4-BE49-F238E27FC236}">
                <a16:creationId xmlns:a16="http://schemas.microsoft.com/office/drawing/2014/main" id="{0F2E02D1-F0A9-4B10-B68A-EA6014200FB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16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ashington state university logo">
            <a:extLst>
              <a:ext uri="{FF2B5EF4-FFF2-40B4-BE49-F238E27FC236}">
                <a16:creationId xmlns:a16="http://schemas.microsoft.com/office/drawing/2014/main" id="{45732DE2-8CF7-420C-8B6A-D657902531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37891" y="6033325"/>
            <a:ext cx="1979219" cy="824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EB348-3FFC-4DC6-AF82-0B7FF08EE8EF}"/>
              </a:ext>
            </a:extLst>
          </p:cNvPr>
          <p:cNvSpPr txBox="1"/>
          <p:nvPr/>
        </p:nvSpPr>
        <p:spPr>
          <a:xfrm>
            <a:off x="6697016" y="6550223"/>
            <a:ext cx="2486162" cy="307777"/>
          </a:xfrm>
          <a:prstGeom prst="rect">
            <a:avLst/>
          </a:prstGeom>
          <a:noFill/>
        </p:spPr>
        <p:txBody>
          <a:bodyPr wrap="square" rtlCol="0">
            <a:spAutoFit/>
          </a:bodyPr>
          <a:lstStyle/>
          <a:p>
            <a:r>
              <a:rPr lang="en-US" sz="1400" b="1" u="sng" dirty="0">
                <a:hlinkClick r:id="rId4"/>
              </a:rPr>
              <a:t>https://smallfruits.wsu.edu</a:t>
            </a:r>
            <a:endParaRPr lang="en-US" sz="1400" b="1" i="1" u="sng"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1626" y="5989693"/>
            <a:ext cx="609904" cy="843028"/>
          </a:xfrm>
          <a:prstGeom prst="rect">
            <a:avLst/>
          </a:prstGeom>
        </p:spPr>
      </p:pic>
      <p:sp>
        <p:nvSpPr>
          <p:cNvPr id="17" name="TextBox 16">
            <a:extLst>
              <a:ext uri="{FF2B5EF4-FFF2-40B4-BE49-F238E27FC236}">
                <a16:creationId xmlns:a16="http://schemas.microsoft.com/office/drawing/2014/main" id="{586EB348-3FFC-4DC6-AF82-0B7FF08EE8EF}"/>
              </a:ext>
            </a:extLst>
          </p:cNvPr>
          <p:cNvSpPr txBox="1"/>
          <p:nvPr/>
        </p:nvSpPr>
        <p:spPr>
          <a:xfrm>
            <a:off x="1932518" y="6529858"/>
            <a:ext cx="2486162" cy="307777"/>
          </a:xfrm>
          <a:prstGeom prst="rect">
            <a:avLst/>
          </a:prstGeom>
          <a:noFill/>
        </p:spPr>
        <p:txBody>
          <a:bodyPr wrap="square" rtlCol="0">
            <a:spAutoFit/>
          </a:bodyPr>
          <a:lstStyle/>
          <a:p>
            <a:r>
              <a:rPr lang="en-US" sz="1400" b="1" u="sng" dirty="0">
                <a:hlinkClick r:id="rId4"/>
              </a:rPr>
              <a:t>biodegradablemulch.org</a:t>
            </a:r>
            <a:endParaRPr lang="en-US" sz="1400" b="1" i="1" u="sng"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50579" y="6092454"/>
            <a:ext cx="1302831" cy="646640"/>
          </a:xfrm>
          <a:prstGeom prst="rect">
            <a:avLst/>
          </a:prstGeom>
        </p:spPr>
      </p:pic>
      <p:sp>
        <p:nvSpPr>
          <p:cNvPr id="2" name="Rectangle 1">
            <a:extLst>
              <a:ext uri="{FF2B5EF4-FFF2-40B4-BE49-F238E27FC236}">
                <a16:creationId xmlns:a16="http://schemas.microsoft.com/office/drawing/2014/main" id="{59F3D0C6-76A1-4218-A324-8021AAA1DBEB}"/>
              </a:ext>
            </a:extLst>
          </p:cNvPr>
          <p:cNvSpPr/>
          <p:nvPr/>
        </p:nvSpPr>
        <p:spPr>
          <a:xfrm>
            <a:off x="281763" y="733592"/>
            <a:ext cx="8580474" cy="5155257"/>
          </a:xfrm>
          <a:prstGeom prst="rect">
            <a:avLst/>
          </a:prstGeom>
        </p:spPr>
        <p:txBody>
          <a:bodyPr wrap="square">
            <a:spAutoFit/>
          </a:bodyPr>
          <a:lstStyle/>
          <a:p>
            <a:pPr lvl="0">
              <a:buSzPct val="120000"/>
            </a:pPr>
            <a:endParaRPr lang="en-US" sz="900" dirty="0"/>
          </a:p>
          <a:p>
            <a:pPr marL="169863" lvl="0" indent="-169863">
              <a:buClr>
                <a:srgbClr val="C00000"/>
              </a:buClr>
              <a:buSzPct val="120000"/>
              <a:buFont typeface="Arial" panose="020B0604020202020204" pitchFamily="34" charset="0"/>
              <a:buChar char="•"/>
            </a:pPr>
            <a:r>
              <a:rPr lang="en-US" dirty="0"/>
              <a:t>Biodegradable Mulch Film for Organic Production Systems </a:t>
            </a:r>
            <a:r>
              <a:rPr lang="en-US" sz="1600" u="sng" dirty="0">
                <a:hlinkClick r:id="rId7"/>
              </a:rPr>
              <a:t>https://ag.tennessee.edu/biodegradablemulch/Documents/BDM_for_organic_production_rev_5Apr2016.pdf</a:t>
            </a:r>
            <a:endParaRPr lang="en-US" sz="1600" u="sng" dirty="0"/>
          </a:p>
          <a:p>
            <a:pPr lvl="0">
              <a:buClr>
                <a:srgbClr val="C00000"/>
              </a:buClr>
              <a:buSzPct val="120000"/>
            </a:pPr>
            <a:endParaRPr lang="en-US" sz="1600" u="sng" dirty="0"/>
          </a:p>
          <a:p>
            <a:pPr marL="169863" lvl="0" indent="-169863">
              <a:buClr>
                <a:srgbClr val="C00000"/>
              </a:buClr>
              <a:buSzPct val="120000"/>
              <a:buFont typeface="Arial" panose="020B0604020202020204" pitchFamily="34" charset="0"/>
              <a:buChar char="•"/>
            </a:pPr>
            <a:r>
              <a:rPr lang="en-US" dirty="0">
                <a:ea typeface="Times New Roman" panose="02020603050405020304" pitchFamily="18" charset="0"/>
                <a:cs typeface="Times New Roman" panose="02020603050405020304" pitchFamily="18" charset="0"/>
              </a:rPr>
              <a:t>Biodegradable Plastic Mulch and Suitability for Sustainable and Organic Agriculture </a:t>
            </a:r>
            <a:br>
              <a:rPr lang="en-US" dirty="0">
                <a:ea typeface="Times New Roman" panose="02020603050405020304" pitchFamily="18" charset="0"/>
                <a:cs typeface="Times New Roman" panose="02020603050405020304" pitchFamily="18" charset="0"/>
              </a:rPr>
            </a:br>
            <a:r>
              <a:rPr lang="en-US" sz="1600" dirty="0">
                <a:hlinkClick r:id="rId8"/>
              </a:rPr>
              <a:t>http://pubs.cahnrs.wsu.edu/publications/pubs/fs103e/</a:t>
            </a:r>
            <a:br>
              <a:rPr lang="en-US" sz="1600" u="sng" dirty="0"/>
            </a:br>
            <a:endParaRPr lang="en-US" sz="1600" dirty="0"/>
          </a:p>
          <a:p>
            <a:pPr marL="169863" lvl="0" indent="-169863">
              <a:buClr>
                <a:srgbClr val="C00000"/>
              </a:buClr>
              <a:buSzPct val="120000"/>
              <a:buFont typeface="Arial" panose="020B0604020202020204" pitchFamily="34" charset="0"/>
              <a:buChar char="•"/>
            </a:pPr>
            <a:r>
              <a:rPr lang="en-US" dirty="0"/>
              <a:t>Biodegradable Mulch Products</a:t>
            </a:r>
            <a:r>
              <a:rPr lang="en-US" sz="1600" dirty="0"/>
              <a:t> </a:t>
            </a:r>
            <a:r>
              <a:rPr lang="en-US" sz="1600" dirty="0">
                <a:hlinkClick r:id="rId9"/>
              </a:rPr>
              <a:t>https://ag.tennessee.edu/biodegradablemulch/Pages/biomulchprojects.aspx</a:t>
            </a:r>
            <a:endParaRPr lang="en-US" sz="1600" dirty="0"/>
          </a:p>
          <a:p>
            <a:pPr lvl="0">
              <a:buClr>
                <a:srgbClr val="C00000"/>
              </a:buClr>
              <a:buSzPct val="120000"/>
            </a:pPr>
            <a:endParaRPr lang="en-US" sz="1600" dirty="0"/>
          </a:p>
          <a:p>
            <a:pPr marL="169863" lvl="0" indent="-169863">
              <a:buClr>
                <a:srgbClr val="C00000"/>
              </a:buClr>
              <a:buSzPct val="120000"/>
              <a:buFont typeface="Arial" panose="020B0604020202020204" pitchFamily="34" charset="0"/>
              <a:buChar char="•"/>
            </a:pPr>
            <a:r>
              <a:rPr lang="en-US" dirty="0">
                <a:ea typeface="Times New Roman" panose="02020603050405020304" pitchFamily="18" charset="0"/>
                <a:cs typeface="Times New Roman" panose="02020603050405020304" pitchFamily="18" charset="0"/>
              </a:rPr>
              <a:t>Summary and Assessment of EN 17033:2018, a New Standard for Biodegradable Plastic Mulch Films</a:t>
            </a:r>
          </a:p>
          <a:p>
            <a:pPr marL="344488" marR="0" lvl="0">
              <a:tabLst>
                <a:tab pos="228600" algn="l"/>
              </a:tabLst>
            </a:pPr>
            <a:r>
              <a:rPr lang="en-US" sz="1600" u="sng" dirty="0">
                <a:solidFill>
                  <a:srgbClr val="0563C1"/>
                </a:solidFill>
                <a:ea typeface="Times New Roman" panose="02020603050405020304" pitchFamily="18" charset="0"/>
                <a:cs typeface="Times New Roman" panose="02020603050405020304" pitchFamily="18" charset="0"/>
                <a:hlinkClick r:id="rId10"/>
              </a:rPr>
              <a:t>https://ag.tennessee.edu/biodegradablemulch/Documents/EU%20regs%20factsheet.pdf</a:t>
            </a:r>
            <a:endParaRPr lang="en-US" sz="1600" dirty="0">
              <a:ea typeface="SimSun" panose="02010600030101010101" pitchFamily="2" charset="-122"/>
              <a:cs typeface="Times New Roman" panose="02020603050405020304" pitchFamily="18" charset="0"/>
            </a:endParaRPr>
          </a:p>
          <a:p>
            <a:pPr lvl="0">
              <a:buClr>
                <a:srgbClr val="C00000"/>
              </a:buClr>
              <a:buSzPct val="120000"/>
            </a:pPr>
            <a:endParaRPr lang="en-US" sz="1600" u="sng" dirty="0"/>
          </a:p>
          <a:p>
            <a:pPr marL="169863" indent="-169863">
              <a:buClr>
                <a:srgbClr val="C00000"/>
              </a:buClr>
              <a:buSzPct val="120000"/>
              <a:buFont typeface="Arial" panose="020B0604020202020204" pitchFamily="34" charset="0"/>
              <a:buChar char="•"/>
            </a:pPr>
            <a:r>
              <a:rPr lang="en-US" b="1" dirty="0"/>
              <a:t>Video -</a:t>
            </a:r>
            <a:r>
              <a:rPr lang="en-US" dirty="0"/>
              <a:t> Biodegradable much: a grower's experience of general benefits and disadvantages</a:t>
            </a:r>
            <a:br>
              <a:rPr lang="en-US" sz="1600" dirty="0"/>
            </a:br>
            <a:r>
              <a:rPr lang="en-US" sz="1600" dirty="0">
                <a:hlinkClick r:id="rId11"/>
              </a:rPr>
              <a:t>https://www.youtube.com/watch?v=kyvB1QxHAtE&amp;list=PLuPJ_NR7ZnVuPh7t7erYYXcVw-h4xg0Xm</a:t>
            </a:r>
            <a:endParaRPr lang="en-US" sz="1600" u="sng" dirty="0"/>
          </a:p>
        </p:txBody>
      </p:sp>
    </p:spTree>
    <p:extLst>
      <p:ext uri="{BB962C8B-B14F-4D97-AF65-F5344CB8AC3E}">
        <p14:creationId xmlns:p14="http://schemas.microsoft.com/office/powerpoint/2010/main" val="3040759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5BC79F2-B18F-4CBC-A6C2-01643A61299B}"/>
              </a:ext>
            </a:extLst>
          </p:cNvPr>
          <p:cNvCxnSpPr/>
          <p:nvPr/>
        </p:nvCxnSpPr>
        <p:spPr>
          <a:xfrm>
            <a:off x="0" y="594396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20DEB8DF-9B4C-458E-A285-B9216D529AF1}"/>
              </a:ext>
            </a:extLst>
          </p:cNvPr>
          <p:cNvSpPr>
            <a:spLocks noGrp="1"/>
          </p:cNvSpPr>
          <p:nvPr>
            <p:ph type="subTitle" idx="1"/>
          </p:nvPr>
        </p:nvSpPr>
        <p:spPr>
          <a:xfrm>
            <a:off x="1" y="-8387"/>
            <a:ext cx="9144000" cy="679506"/>
          </a:xfrm>
          <a:solidFill>
            <a:srgbClr val="C00000"/>
          </a:solidFill>
        </p:spPr>
        <p:txBody>
          <a:bodyPr>
            <a:noAutofit/>
          </a:bodyPr>
          <a:lstStyle/>
          <a:p>
            <a:r>
              <a:rPr lang="en-US" sz="4000" b="1" dirty="0">
                <a:solidFill>
                  <a:schemeClr val="bg1"/>
                </a:solidFill>
              </a:rPr>
              <a:t>Information on Our Website</a:t>
            </a:r>
          </a:p>
        </p:txBody>
      </p:sp>
      <p:pic>
        <p:nvPicPr>
          <p:cNvPr id="14" name="Picture 2" descr="Image result for western sare logo">
            <a:extLst>
              <a:ext uri="{FF2B5EF4-FFF2-40B4-BE49-F238E27FC236}">
                <a16:creationId xmlns:a16="http://schemas.microsoft.com/office/drawing/2014/main" id="{0F2E02D1-F0A9-4B10-B68A-EA6014200F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6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washington state university logo">
            <a:extLst>
              <a:ext uri="{FF2B5EF4-FFF2-40B4-BE49-F238E27FC236}">
                <a16:creationId xmlns:a16="http://schemas.microsoft.com/office/drawing/2014/main" id="{45732DE2-8CF7-420C-8B6A-D657902531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7891" y="6033325"/>
            <a:ext cx="1979219" cy="8246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86EB348-3FFC-4DC6-AF82-0B7FF08EE8EF}"/>
              </a:ext>
            </a:extLst>
          </p:cNvPr>
          <p:cNvSpPr txBox="1"/>
          <p:nvPr/>
        </p:nvSpPr>
        <p:spPr>
          <a:xfrm>
            <a:off x="6697016" y="6550223"/>
            <a:ext cx="2486162" cy="307777"/>
          </a:xfrm>
          <a:prstGeom prst="rect">
            <a:avLst/>
          </a:prstGeom>
          <a:noFill/>
        </p:spPr>
        <p:txBody>
          <a:bodyPr wrap="square" rtlCol="0">
            <a:spAutoFit/>
          </a:bodyPr>
          <a:lstStyle/>
          <a:p>
            <a:r>
              <a:rPr lang="en-US" sz="1400" b="1" u="sng" dirty="0">
                <a:hlinkClick r:id="rId5"/>
              </a:rPr>
              <a:t>https://smallfruits.wsu.edu</a:t>
            </a:r>
            <a:endParaRPr lang="en-US" sz="1400" b="1" i="1" u="sng"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1626" y="5989693"/>
            <a:ext cx="609904" cy="843028"/>
          </a:xfrm>
          <a:prstGeom prst="rect">
            <a:avLst/>
          </a:prstGeom>
        </p:spPr>
      </p:pic>
      <p:sp>
        <p:nvSpPr>
          <p:cNvPr id="18" name="TextBox 17">
            <a:extLst>
              <a:ext uri="{FF2B5EF4-FFF2-40B4-BE49-F238E27FC236}">
                <a16:creationId xmlns:a16="http://schemas.microsoft.com/office/drawing/2014/main" id="{586EB348-3FFC-4DC6-AF82-0B7FF08EE8EF}"/>
              </a:ext>
            </a:extLst>
          </p:cNvPr>
          <p:cNvSpPr txBox="1"/>
          <p:nvPr/>
        </p:nvSpPr>
        <p:spPr>
          <a:xfrm>
            <a:off x="1932518" y="6529858"/>
            <a:ext cx="2486162" cy="307777"/>
          </a:xfrm>
          <a:prstGeom prst="rect">
            <a:avLst/>
          </a:prstGeom>
          <a:noFill/>
        </p:spPr>
        <p:txBody>
          <a:bodyPr wrap="square" rtlCol="0">
            <a:spAutoFit/>
          </a:bodyPr>
          <a:lstStyle/>
          <a:p>
            <a:r>
              <a:rPr lang="en-US" sz="1400" b="1" u="sng" dirty="0">
                <a:hlinkClick r:id="rId5"/>
              </a:rPr>
              <a:t>biodegradablemulch.org</a:t>
            </a:r>
            <a:endParaRPr lang="en-US" sz="1400" b="1" i="1" u="sng"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50579" y="6092454"/>
            <a:ext cx="1302831" cy="646640"/>
          </a:xfrm>
          <a:prstGeom prst="rect">
            <a:avLst/>
          </a:prstGeom>
        </p:spPr>
      </p:pic>
      <p:sp>
        <p:nvSpPr>
          <p:cNvPr id="13" name="TextBox 12">
            <a:extLst>
              <a:ext uri="{FF2B5EF4-FFF2-40B4-BE49-F238E27FC236}">
                <a16:creationId xmlns:a16="http://schemas.microsoft.com/office/drawing/2014/main" id="{CE46E94C-37DC-47FC-997A-F045A780B120}"/>
              </a:ext>
            </a:extLst>
          </p:cNvPr>
          <p:cNvSpPr txBox="1"/>
          <p:nvPr/>
        </p:nvSpPr>
        <p:spPr>
          <a:xfrm>
            <a:off x="1147381" y="1433767"/>
            <a:ext cx="7465925" cy="523220"/>
          </a:xfrm>
          <a:prstGeom prst="rect">
            <a:avLst/>
          </a:prstGeom>
          <a:noFill/>
        </p:spPr>
        <p:txBody>
          <a:bodyPr wrap="square" rtlCol="0">
            <a:spAutoFit/>
          </a:bodyPr>
          <a:lstStyle/>
          <a:p>
            <a:r>
              <a:rPr lang="en-US" sz="2800" dirty="0">
                <a:hlinkClick r:id="rId8"/>
              </a:rPr>
              <a:t>https://smallfruits.wsu.edu/plastic-mulches/</a:t>
            </a:r>
            <a:endParaRPr lang="en-US" sz="2800" i="1" u="sng"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52F9D643-9F27-4E5F-AC3E-BDB8C20E8E4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84423" y="2077661"/>
            <a:ext cx="7334704" cy="3667352"/>
          </a:xfrm>
          <a:prstGeom prst="rect">
            <a:avLst/>
          </a:prstGeom>
        </p:spPr>
      </p:pic>
      <p:sp>
        <p:nvSpPr>
          <p:cNvPr id="12" name="Subtitle 2">
            <a:extLst>
              <a:ext uri="{FF2B5EF4-FFF2-40B4-BE49-F238E27FC236}">
                <a16:creationId xmlns:a16="http://schemas.microsoft.com/office/drawing/2014/main" id="{1E17CA52-905E-4E6A-A8B7-3A17EDE69938}"/>
              </a:ext>
            </a:extLst>
          </p:cNvPr>
          <p:cNvSpPr txBox="1">
            <a:spLocks/>
          </p:cNvSpPr>
          <p:nvPr/>
        </p:nvSpPr>
        <p:spPr>
          <a:xfrm>
            <a:off x="308344" y="968637"/>
            <a:ext cx="9144000" cy="8827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US" dirty="0"/>
              <a:t>Go to our website for resources included in this presentation </a:t>
            </a:r>
          </a:p>
          <a:p>
            <a:pPr lvl="0" algn="l"/>
            <a:endParaRPr lang="en-US" sz="1100" dirty="0"/>
          </a:p>
        </p:txBody>
      </p:sp>
    </p:spTree>
    <p:extLst>
      <p:ext uri="{BB962C8B-B14F-4D97-AF65-F5344CB8AC3E}">
        <p14:creationId xmlns:p14="http://schemas.microsoft.com/office/powerpoint/2010/main" val="655007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5BC79F2-B18F-4CBC-A6C2-01643A61299B}"/>
              </a:ext>
            </a:extLst>
          </p:cNvPr>
          <p:cNvCxnSpPr/>
          <p:nvPr/>
        </p:nvCxnSpPr>
        <p:spPr>
          <a:xfrm>
            <a:off x="0" y="594396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20DEB8DF-9B4C-458E-A285-B9216D529AF1}"/>
              </a:ext>
            </a:extLst>
          </p:cNvPr>
          <p:cNvSpPr>
            <a:spLocks noGrp="1"/>
          </p:cNvSpPr>
          <p:nvPr>
            <p:ph type="subTitle" idx="1"/>
          </p:nvPr>
        </p:nvSpPr>
        <p:spPr>
          <a:xfrm>
            <a:off x="1" y="-8387"/>
            <a:ext cx="9144000" cy="679506"/>
          </a:xfrm>
          <a:solidFill>
            <a:srgbClr val="C00000"/>
          </a:solidFill>
        </p:spPr>
        <p:txBody>
          <a:bodyPr>
            <a:noAutofit/>
          </a:bodyPr>
          <a:lstStyle/>
          <a:p>
            <a:r>
              <a:rPr lang="en-US" sz="4000" b="1" dirty="0">
                <a:solidFill>
                  <a:schemeClr val="bg1"/>
                </a:solidFill>
              </a:rPr>
              <a:t>Soil-Biodegradable Mulch</a:t>
            </a:r>
          </a:p>
        </p:txBody>
      </p:sp>
      <p:sp>
        <p:nvSpPr>
          <p:cNvPr id="12" name="Subtitle 2">
            <a:extLst>
              <a:ext uri="{FF2B5EF4-FFF2-40B4-BE49-F238E27FC236}">
                <a16:creationId xmlns:a16="http://schemas.microsoft.com/office/drawing/2014/main" id="{9CC9AC14-9F88-4548-AAE2-4C0EA1A32D2A}"/>
              </a:ext>
            </a:extLst>
          </p:cNvPr>
          <p:cNvSpPr txBox="1">
            <a:spLocks/>
          </p:cNvSpPr>
          <p:nvPr/>
        </p:nvSpPr>
        <p:spPr>
          <a:xfrm>
            <a:off x="308344" y="1030648"/>
            <a:ext cx="8591107" cy="476475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US" sz="3000" dirty="0"/>
              <a:t>Soil-biodegradable mulch (BDM) can be a sustainable alternative to polyethylene (PE) mulch:</a:t>
            </a:r>
          </a:p>
          <a:p>
            <a:pPr lvl="0" algn="l"/>
            <a:endParaRPr lang="en-US" sz="1300" dirty="0"/>
          </a:p>
          <a:p>
            <a:pPr marL="342900" lvl="0" indent="-342900" algn="l">
              <a:buClr>
                <a:srgbClr val="FF0000"/>
              </a:buClr>
              <a:buFont typeface="Wingdings" panose="05000000000000000000" pitchFamily="2" charset="2"/>
              <a:buChar char="v"/>
            </a:pPr>
            <a:r>
              <a:rPr lang="en-US" sz="2600" dirty="0"/>
              <a:t>Provides crop production benefits comparable to PE mulch: </a:t>
            </a:r>
          </a:p>
          <a:p>
            <a:pPr marL="796925" lvl="0" indent="-342900" algn="l">
              <a:buClr>
                <a:srgbClr val="009900"/>
              </a:buClr>
              <a:buFont typeface="Arial" panose="020B0604020202020204" pitchFamily="34" charset="0"/>
              <a:buChar char="•"/>
            </a:pPr>
            <a:r>
              <a:rPr lang="en-US" dirty="0">
                <a:solidFill>
                  <a:schemeClr val="accent5">
                    <a:lumMod val="50000"/>
                  </a:schemeClr>
                </a:solidFill>
              </a:rPr>
              <a:t>Weed control</a:t>
            </a:r>
          </a:p>
          <a:p>
            <a:pPr marL="796925" lvl="0" indent="-342900" algn="l">
              <a:buClr>
                <a:srgbClr val="009900"/>
              </a:buClr>
              <a:buFont typeface="Arial" panose="020B0604020202020204" pitchFamily="34" charset="0"/>
              <a:buChar char="•"/>
            </a:pPr>
            <a:r>
              <a:rPr lang="en-US" dirty="0">
                <a:solidFill>
                  <a:schemeClr val="accent5">
                    <a:lumMod val="50000"/>
                  </a:schemeClr>
                </a:solidFill>
              </a:rPr>
              <a:t>Moisture retention</a:t>
            </a:r>
          </a:p>
          <a:p>
            <a:pPr marL="796925" lvl="0" indent="-342900" algn="l">
              <a:buClr>
                <a:srgbClr val="009900"/>
              </a:buClr>
              <a:buFont typeface="Arial" panose="020B0604020202020204" pitchFamily="34" charset="0"/>
              <a:buChar char="•"/>
            </a:pPr>
            <a:r>
              <a:rPr lang="en-US" dirty="0">
                <a:solidFill>
                  <a:schemeClr val="accent5">
                    <a:lumMod val="50000"/>
                  </a:schemeClr>
                </a:solidFill>
              </a:rPr>
              <a:t>Soil temperature modification</a:t>
            </a:r>
          </a:p>
          <a:p>
            <a:pPr marL="796925" lvl="0" indent="-342900" algn="l">
              <a:buClr>
                <a:srgbClr val="009900"/>
              </a:buClr>
              <a:buFont typeface="Arial" panose="020B0604020202020204" pitchFamily="34" charset="0"/>
              <a:buChar char="•"/>
            </a:pPr>
            <a:r>
              <a:rPr lang="en-US" dirty="0">
                <a:solidFill>
                  <a:schemeClr val="accent5">
                    <a:lumMod val="50000"/>
                  </a:schemeClr>
                </a:solidFill>
              </a:rPr>
              <a:t>Early harvest</a:t>
            </a:r>
          </a:p>
          <a:p>
            <a:pPr marL="796925" lvl="0" indent="-342900" algn="l">
              <a:buClr>
                <a:srgbClr val="009900"/>
              </a:buClr>
              <a:buFont typeface="Arial" panose="020B0604020202020204" pitchFamily="34" charset="0"/>
              <a:buChar char="•"/>
            </a:pPr>
            <a:r>
              <a:rPr lang="en-US" dirty="0">
                <a:solidFill>
                  <a:schemeClr val="accent5">
                    <a:lumMod val="50000"/>
                  </a:schemeClr>
                </a:solidFill>
              </a:rPr>
              <a:t>Increase crop yield and quality </a:t>
            </a:r>
            <a:br>
              <a:rPr lang="en-US" dirty="0"/>
            </a:br>
            <a:endParaRPr lang="en-US" sz="2600" dirty="0"/>
          </a:p>
          <a:p>
            <a:pPr marL="342900" indent="-342900" algn="l">
              <a:buClr>
                <a:srgbClr val="FF0000"/>
              </a:buClr>
              <a:buFont typeface="Wingdings" panose="05000000000000000000" pitchFamily="2" charset="2"/>
              <a:buChar char="v"/>
            </a:pPr>
            <a:r>
              <a:rPr lang="en-US" sz="2600" dirty="0"/>
              <a:t>Designed to be tilled into the soil after use, eliminating waste and disposal challenges </a:t>
            </a:r>
          </a:p>
        </p:txBody>
      </p:sp>
      <p:pic>
        <p:nvPicPr>
          <p:cNvPr id="14" name="Picture 2" descr="Image result for western sare logo">
            <a:extLst>
              <a:ext uri="{FF2B5EF4-FFF2-40B4-BE49-F238E27FC236}">
                <a16:creationId xmlns:a16="http://schemas.microsoft.com/office/drawing/2014/main" id="{0F2E02D1-F0A9-4B10-B68A-EA6014200F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6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washington state university logo">
            <a:extLst>
              <a:ext uri="{FF2B5EF4-FFF2-40B4-BE49-F238E27FC236}">
                <a16:creationId xmlns:a16="http://schemas.microsoft.com/office/drawing/2014/main" id="{45732DE2-8CF7-420C-8B6A-D657902531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7891" y="6033325"/>
            <a:ext cx="1979219" cy="8246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86EB348-3FFC-4DC6-AF82-0B7FF08EE8EF}"/>
              </a:ext>
            </a:extLst>
          </p:cNvPr>
          <p:cNvSpPr txBox="1"/>
          <p:nvPr/>
        </p:nvSpPr>
        <p:spPr>
          <a:xfrm>
            <a:off x="6697016" y="6550223"/>
            <a:ext cx="2486162" cy="307777"/>
          </a:xfrm>
          <a:prstGeom prst="rect">
            <a:avLst/>
          </a:prstGeom>
          <a:noFill/>
        </p:spPr>
        <p:txBody>
          <a:bodyPr wrap="square" rtlCol="0">
            <a:spAutoFit/>
          </a:bodyPr>
          <a:lstStyle/>
          <a:p>
            <a:r>
              <a:rPr lang="en-US" sz="1400" b="1" u="sng" dirty="0">
                <a:hlinkClick r:id="rId5"/>
              </a:rPr>
              <a:t>https://smallfruits.wsu.edu</a:t>
            </a:r>
            <a:endParaRPr lang="en-US" sz="1400" b="1" i="1" u="sng"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1626" y="5989693"/>
            <a:ext cx="609904" cy="843028"/>
          </a:xfrm>
          <a:prstGeom prst="rect">
            <a:avLst/>
          </a:prstGeom>
        </p:spPr>
      </p:pic>
      <p:sp>
        <p:nvSpPr>
          <p:cNvPr id="18" name="TextBox 17">
            <a:extLst>
              <a:ext uri="{FF2B5EF4-FFF2-40B4-BE49-F238E27FC236}">
                <a16:creationId xmlns:a16="http://schemas.microsoft.com/office/drawing/2014/main" id="{586EB348-3FFC-4DC6-AF82-0B7FF08EE8EF}"/>
              </a:ext>
            </a:extLst>
          </p:cNvPr>
          <p:cNvSpPr txBox="1"/>
          <p:nvPr/>
        </p:nvSpPr>
        <p:spPr>
          <a:xfrm>
            <a:off x="1932518" y="6529858"/>
            <a:ext cx="2486162" cy="307777"/>
          </a:xfrm>
          <a:prstGeom prst="rect">
            <a:avLst/>
          </a:prstGeom>
          <a:noFill/>
        </p:spPr>
        <p:txBody>
          <a:bodyPr wrap="square" rtlCol="0">
            <a:spAutoFit/>
          </a:bodyPr>
          <a:lstStyle/>
          <a:p>
            <a:r>
              <a:rPr lang="en-US" sz="1400" b="1" u="sng" dirty="0">
                <a:hlinkClick r:id="rId5"/>
              </a:rPr>
              <a:t>biodegradablemulch.org</a:t>
            </a:r>
            <a:endParaRPr lang="en-US" sz="1400" b="1" i="1" u="sng"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50579" y="6092454"/>
            <a:ext cx="1302831" cy="646640"/>
          </a:xfrm>
          <a:prstGeom prst="rect">
            <a:avLst/>
          </a:prstGeom>
        </p:spPr>
      </p:pic>
    </p:spTree>
    <p:extLst>
      <p:ext uri="{BB962C8B-B14F-4D97-AF65-F5344CB8AC3E}">
        <p14:creationId xmlns:p14="http://schemas.microsoft.com/office/powerpoint/2010/main" val="3630047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5BC79F2-B18F-4CBC-A6C2-01643A61299B}"/>
              </a:ext>
            </a:extLst>
          </p:cNvPr>
          <p:cNvCxnSpPr/>
          <p:nvPr/>
        </p:nvCxnSpPr>
        <p:spPr>
          <a:xfrm>
            <a:off x="0" y="594396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3F1F6A09-3632-4430-8745-915D597147B3}"/>
              </a:ext>
            </a:extLst>
          </p:cNvPr>
          <p:cNvSpPr>
            <a:spLocks noGrp="1"/>
          </p:cNvSpPr>
          <p:nvPr>
            <p:ph type="subTitle" idx="1"/>
          </p:nvPr>
        </p:nvSpPr>
        <p:spPr>
          <a:xfrm>
            <a:off x="1" y="-8387"/>
            <a:ext cx="9144000" cy="679506"/>
          </a:xfrm>
          <a:solidFill>
            <a:srgbClr val="C00000"/>
          </a:solidFill>
        </p:spPr>
        <p:txBody>
          <a:bodyPr>
            <a:noAutofit/>
          </a:bodyPr>
          <a:lstStyle/>
          <a:p>
            <a:r>
              <a:rPr lang="en-US" sz="4000" b="1" dirty="0">
                <a:solidFill>
                  <a:schemeClr val="bg1"/>
                </a:solidFill>
              </a:rPr>
              <a:t>USDA National Organic Program</a:t>
            </a:r>
          </a:p>
        </p:txBody>
      </p:sp>
      <p:sp>
        <p:nvSpPr>
          <p:cNvPr id="11" name="Subtitle 2">
            <a:extLst>
              <a:ext uri="{FF2B5EF4-FFF2-40B4-BE49-F238E27FC236}">
                <a16:creationId xmlns:a16="http://schemas.microsoft.com/office/drawing/2014/main" id="{7820DEA9-80C3-4416-A16A-B00E00C5CE40}"/>
              </a:ext>
            </a:extLst>
          </p:cNvPr>
          <p:cNvSpPr txBox="1">
            <a:spLocks/>
          </p:cNvSpPr>
          <p:nvPr/>
        </p:nvSpPr>
        <p:spPr>
          <a:xfrm>
            <a:off x="308344" y="988823"/>
            <a:ext cx="8591107" cy="465265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800" b="1" dirty="0"/>
              <a:t>Biodegradable biobased mulch film </a:t>
            </a:r>
            <a:r>
              <a:rPr lang="en-US" sz="2800" dirty="0"/>
              <a:t>was added to list of allowed substances in October 2014, but it </a:t>
            </a:r>
            <a:r>
              <a:rPr lang="en-US" sz="2800" b="1" dirty="0"/>
              <a:t>MUST</a:t>
            </a:r>
            <a:r>
              <a:rPr lang="en-US" sz="2800" dirty="0"/>
              <a:t>: </a:t>
            </a:r>
            <a:br>
              <a:rPr lang="en-US" sz="2800" dirty="0"/>
            </a:br>
            <a:endParaRPr lang="en-US" sz="1600" dirty="0"/>
          </a:p>
          <a:p>
            <a:pPr marL="514350" indent="-285750" algn="l">
              <a:spcBef>
                <a:spcPts val="0"/>
              </a:spcBef>
              <a:buClr>
                <a:srgbClr val="0070C0"/>
              </a:buClr>
            </a:pPr>
            <a:r>
              <a:rPr lang="en-US" b="1" dirty="0">
                <a:solidFill>
                  <a:srgbClr val="C00000"/>
                </a:solidFill>
              </a:rPr>
              <a:t>1. </a:t>
            </a:r>
            <a:r>
              <a:rPr lang="en-US" dirty="0"/>
              <a:t>Be </a:t>
            </a:r>
            <a:r>
              <a:rPr lang="en-US" dirty="0" err="1"/>
              <a:t>biobased</a:t>
            </a:r>
            <a:r>
              <a:rPr lang="en-US" dirty="0"/>
              <a:t> (</a:t>
            </a:r>
            <a:r>
              <a:rPr lang="en-US" i="1" dirty="0"/>
              <a:t>ASTM D6866)</a:t>
            </a:r>
          </a:p>
          <a:p>
            <a:pPr marL="514350" indent="-285750" algn="l">
              <a:spcBef>
                <a:spcPts val="0"/>
              </a:spcBef>
              <a:buClr>
                <a:srgbClr val="0070C0"/>
              </a:buClr>
            </a:pPr>
            <a:endParaRPr lang="en-US" sz="1400" dirty="0"/>
          </a:p>
          <a:p>
            <a:pPr marL="514350" indent="-285750" algn="l" defTabSz="568325">
              <a:spcBef>
                <a:spcPts val="0"/>
              </a:spcBef>
              <a:buClr>
                <a:srgbClr val="0070C0"/>
              </a:buClr>
            </a:pPr>
            <a:r>
              <a:rPr lang="en-US" b="1" dirty="0">
                <a:solidFill>
                  <a:srgbClr val="C00000"/>
                </a:solidFill>
              </a:rPr>
              <a:t>2. </a:t>
            </a:r>
            <a:r>
              <a:rPr lang="en-US" dirty="0"/>
              <a:t>Be produced without use of non-</a:t>
            </a:r>
            <a:r>
              <a:rPr lang="en-US" dirty="0" err="1"/>
              <a:t>biobased</a:t>
            </a:r>
            <a:r>
              <a:rPr lang="en-US" dirty="0"/>
              <a:t> synthetic polymers; minor additives (colorants, processing aids) not required to be </a:t>
            </a:r>
            <a:r>
              <a:rPr lang="en-US" dirty="0" err="1"/>
              <a:t>biobased</a:t>
            </a:r>
            <a:endParaRPr lang="en-US" dirty="0"/>
          </a:p>
          <a:p>
            <a:pPr marL="514350" indent="-285750" algn="l" defTabSz="568325">
              <a:spcBef>
                <a:spcPts val="0"/>
              </a:spcBef>
              <a:buClr>
                <a:srgbClr val="0070C0"/>
              </a:buClr>
            </a:pPr>
            <a:endParaRPr lang="en-US" sz="1400" dirty="0"/>
          </a:p>
          <a:p>
            <a:pPr marL="514350" indent="-285750" algn="l" defTabSz="568325">
              <a:spcBef>
                <a:spcPts val="0"/>
              </a:spcBef>
              <a:buClr>
                <a:srgbClr val="0070C0"/>
              </a:buClr>
            </a:pPr>
            <a:r>
              <a:rPr lang="en-US" b="1" dirty="0">
                <a:solidFill>
                  <a:srgbClr val="C00000"/>
                </a:solidFill>
              </a:rPr>
              <a:t>3. </a:t>
            </a:r>
            <a:r>
              <a:rPr lang="en-US" dirty="0"/>
              <a:t>Be produced without organisms or feedstock derived from excluded methods (i.e., synthetic, GMO) </a:t>
            </a:r>
            <a:br>
              <a:rPr lang="en-US" sz="1400" dirty="0"/>
            </a:br>
            <a:endParaRPr lang="en-US" sz="1400" dirty="0"/>
          </a:p>
          <a:p>
            <a:pPr marL="514350" indent="-285750" algn="l" defTabSz="568325">
              <a:spcBef>
                <a:spcPts val="0"/>
              </a:spcBef>
              <a:buClr>
                <a:srgbClr val="0070C0"/>
              </a:buClr>
            </a:pPr>
            <a:r>
              <a:rPr lang="en-US" b="1" dirty="0">
                <a:solidFill>
                  <a:srgbClr val="C00000"/>
                </a:solidFill>
              </a:rPr>
              <a:t>4</a:t>
            </a:r>
            <a:r>
              <a:rPr lang="en-US" b="1" i="1" dirty="0">
                <a:solidFill>
                  <a:srgbClr val="C00000"/>
                </a:solidFill>
              </a:rPr>
              <a:t>. </a:t>
            </a:r>
            <a:r>
              <a:rPr lang="en-US" dirty="0"/>
              <a:t>Meet </a:t>
            </a:r>
            <a:r>
              <a:rPr lang="en-US" dirty="0" err="1"/>
              <a:t>compostability</a:t>
            </a:r>
            <a:r>
              <a:rPr lang="en-US" dirty="0"/>
              <a:t> specifications (ASTM D6400, ASTM D6868, EN 13432, EN 14995, or ISO 17088)</a:t>
            </a:r>
          </a:p>
          <a:p>
            <a:pPr marL="514350" indent="-285750" algn="l" defTabSz="568325">
              <a:spcBef>
                <a:spcPts val="0"/>
              </a:spcBef>
              <a:buClr>
                <a:srgbClr val="0070C0"/>
              </a:buClr>
            </a:pPr>
            <a:endParaRPr lang="en-US" sz="1400" dirty="0"/>
          </a:p>
          <a:p>
            <a:pPr marL="514350" indent="-285750" algn="l" defTabSz="568325">
              <a:spcBef>
                <a:spcPts val="0"/>
              </a:spcBef>
              <a:buClr>
                <a:srgbClr val="0070C0"/>
              </a:buClr>
            </a:pPr>
            <a:r>
              <a:rPr lang="en-US" b="1" dirty="0">
                <a:solidFill>
                  <a:srgbClr val="C00000"/>
                </a:solidFill>
              </a:rPr>
              <a:t>5. </a:t>
            </a:r>
            <a:r>
              <a:rPr lang="en-US" dirty="0"/>
              <a:t>Reach ≥ 90% degradation in soil within 2 years (</a:t>
            </a:r>
            <a:r>
              <a:rPr lang="en-US" i="1" dirty="0"/>
              <a:t>ISO 17556 </a:t>
            </a:r>
            <a:r>
              <a:rPr lang="en-US" dirty="0"/>
              <a:t>or </a:t>
            </a:r>
            <a:r>
              <a:rPr lang="en-US" i="1" dirty="0"/>
              <a:t>ASTM D5988)</a:t>
            </a:r>
          </a:p>
        </p:txBody>
      </p:sp>
      <p:pic>
        <p:nvPicPr>
          <p:cNvPr id="12" name="Picture 2" descr="Image result for western sare logo">
            <a:extLst>
              <a:ext uri="{FF2B5EF4-FFF2-40B4-BE49-F238E27FC236}">
                <a16:creationId xmlns:a16="http://schemas.microsoft.com/office/drawing/2014/main" id="{0F2E02D1-F0A9-4B10-B68A-EA6014200F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6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ashington state university logo">
            <a:extLst>
              <a:ext uri="{FF2B5EF4-FFF2-40B4-BE49-F238E27FC236}">
                <a16:creationId xmlns:a16="http://schemas.microsoft.com/office/drawing/2014/main" id="{45732DE2-8CF7-420C-8B6A-D657902531E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7891" y="6033325"/>
            <a:ext cx="1979219" cy="824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EB348-3FFC-4DC6-AF82-0B7FF08EE8EF}"/>
              </a:ext>
            </a:extLst>
          </p:cNvPr>
          <p:cNvSpPr txBox="1"/>
          <p:nvPr/>
        </p:nvSpPr>
        <p:spPr>
          <a:xfrm>
            <a:off x="6697016" y="6550223"/>
            <a:ext cx="2486162" cy="307777"/>
          </a:xfrm>
          <a:prstGeom prst="rect">
            <a:avLst/>
          </a:prstGeom>
          <a:noFill/>
        </p:spPr>
        <p:txBody>
          <a:bodyPr wrap="square" rtlCol="0">
            <a:spAutoFit/>
          </a:bodyPr>
          <a:lstStyle/>
          <a:p>
            <a:r>
              <a:rPr lang="en-US" sz="1400" b="1" u="sng" dirty="0">
                <a:hlinkClick r:id="rId5"/>
              </a:rPr>
              <a:t>https://smallfruits.wsu.edu</a:t>
            </a:r>
            <a:endParaRPr lang="en-US" sz="1400" b="1" i="1" u="sng"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1626" y="5989693"/>
            <a:ext cx="609904" cy="843028"/>
          </a:xfrm>
          <a:prstGeom prst="rect">
            <a:avLst/>
          </a:prstGeom>
        </p:spPr>
      </p:pic>
      <p:sp>
        <p:nvSpPr>
          <p:cNvPr id="17" name="TextBox 16">
            <a:extLst>
              <a:ext uri="{FF2B5EF4-FFF2-40B4-BE49-F238E27FC236}">
                <a16:creationId xmlns:a16="http://schemas.microsoft.com/office/drawing/2014/main" id="{586EB348-3FFC-4DC6-AF82-0B7FF08EE8EF}"/>
              </a:ext>
            </a:extLst>
          </p:cNvPr>
          <p:cNvSpPr txBox="1"/>
          <p:nvPr/>
        </p:nvSpPr>
        <p:spPr>
          <a:xfrm>
            <a:off x="1932518" y="6529858"/>
            <a:ext cx="2486162" cy="307777"/>
          </a:xfrm>
          <a:prstGeom prst="rect">
            <a:avLst/>
          </a:prstGeom>
          <a:noFill/>
        </p:spPr>
        <p:txBody>
          <a:bodyPr wrap="square" rtlCol="0">
            <a:spAutoFit/>
          </a:bodyPr>
          <a:lstStyle/>
          <a:p>
            <a:r>
              <a:rPr lang="en-US" sz="1400" b="1" u="sng" dirty="0">
                <a:hlinkClick r:id="rId5"/>
              </a:rPr>
              <a:t>biodegradablemulch.org</a:t>
            </a:r>
            <a:endParaRPr lang="en-US" sz="1400" b="1" i="1" u="sng"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50579" y="6092454"/>
            <a:ext cx="1302831" cy="646640"/>
          </a:xfrm>
          <a:prstGeom prst="rect">
            <a:avLst/>
          </a:prstGeom>
        </p:spPr>
      </p:pic>
    </p:spTree>
    <p:extLst>
      <p:ext uri="{BB962C8B-B14F-4D97-AF65-F5344CB8AC3E}">
        <p14:creationId xmlns:p14="http://schemas.microsoft.com/office/powerpoint/2010/main" val="3053370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5BC79F2-B18F-4CBC-A6C2-01643A61299B}"/>
              </a:ext>
            </a:extLst>
          </p:cNvPr>
          <p:cNvCxnSpPr/>
          <p:nvPr/>
        </p:nvCxnSpPr>
        <p:spPr>
          <a:xfrm>
            <a:off x="0" y="594396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1A596666-6088-421A-A360-E4B6DE0662AF}"/>
              </a:ext>
            </a:extLst>
          </p:cNvPr>
          <p:cNvSpPr>
            <a:spLocks noGrp="1"/>
          </p:cNvSpPr>
          <p:nvPr>
            <p:ph type="subTitle" idx="1"/>
          </p:nvPr>
        </p:nvSpPr>
        <p:spPr>
          <a:xfrm>
            <a:off x="1" y="-8387"/>
            <a:ext cx="9144000" cy="679506"/>
          </a:xfrm>
          <a:solidFill>
            <a:srgbClr val="C00000"/>
          </a:solidFill>
        </p:spPr>
        <p:txBody>
          <a:bodyPr>
            <a:noAutofit/>
          </a:bodyPr>
          <a:lstStyle/>
          <a:p>
            <a:r>
              <a:rPr lang="en-US" sz="4000" b="1" dirty="0">
                <a:solidFill>
                  <a:schemeClr val="bg1"/>
                </a:solidFill>
              </a:rPr>
              <a:t>What BDMs Are Made From</a:t>
            </a:r>
          </a:p>
        </p:txBody>
      </p:sp>
      <p:sp>
        <p:nvSpPr>
          <p:cNvPr id="11" name="Subtitle 2">
            <a:extLst>
              <a:ext uri="{FF2B5EF4-FFF2-40B4-BE49-F238E27FC236}">
                <a16:creationId xmlns:a16="http://schemas.microsoft.com/office/drawing/2014/main" id="{C16B9BAF-6617-4373-8CFD-9B17B3D7B273}"/>
              </a:ext>
            </a:extLst>
          </p:cNvPr>
          <p:cNvSpPr txBox="1">
            <a:spLocks/>
          </p:cNvSpPr>
          <p:nvPr/>
        </p:nvSpPr>
        <p:spPr>
          <a:xfrm>
            <a:off x="276446" y="1052119"/>
            <a:ext cx="8591107" cy="52644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Clr>
                <a:srgbClr val="FF0000"/>
              </a:buClr>
              <a:buFont typeface="Wingdings" panose="05000000000000000000" pitchFamily="2" charset="2"/>
              <a:buChar char="v"/>
            </a:pPr>
            <a:r>
              <a:rPr lang="en-US" sz="2200" dirty="0"/>
              <a:t>Plastic BDMs made from feedstocks that are biobased, derived from fossil fuels, or a blend of the two</a:t>
            </a:r>
          </a:p>
          <a:p>
            <a:pPr marL="342900" lvl="0" indent="-342900" algn="l">
              <a:buClr>
                <a:srgbClr val="FF0000"/>
              </a:buClr>
              <a:buFont typeface="Wingdings" panose="05000000000000000000" pitchFamily="2" charset="2"/>
              <a:buChar char="v"/>
            </a:pPr>
            <a:r>
              <a:rPr lang="en-US" sz="2200" dirty="0"/>
              <a:t>Biobased polymers divided into three categories:</a:t>
            </a:r>
            <a:r>
              <a:rPr lang="en-US" sz="2000" dirty="0"/>
              <a:t> </a:t>
            </a:r>
          </a:p>
          <a:p>
            <a:pPr marL="690562" algn="l">
              <a:buClr>
                <a:srgbClr val="FF0000"/>
              </a:buClr>
            </a:pPr>
            <a:endParaRPr lang="en-US" sz="3200" dirty="0">
              <a:solidFill>
                <a:srgbClr val="002060"/>
              </a:solidFill>
            </a:endParaRPr>
          </a:p>
        </p:txBody>
      </p:sp>
      <p:graphicFrame>
        <p:nvGraphicFramePr>
          <p:cNvPr id="2" name="Table 1">
            <a:extLst>
              <a:ext uri="{FF2B5EF4-FFF2-40B4-BE49-F238E27FC236}">
                <a16:creationId xmlns:a16="http://schemas.microsoft.com/office/drawing/2014/main" id="{98CEF3FA-A797-455D-B0F3-B361031AA4F5}"/>
              </a:ext>
            </a:extLst>
          </p:cNvPr>
          <p:cNvGraphicFramePr>
            <a:graphicFrameLocks noGrp="1"/>
          </p:cNvGraphicFramePr>
          <p:nvPr>
            <p:extLst>
              <p:ext uri="{D42A27DB-BD31-4B8C-83A1-F6EECF244321}">
                <p14:modId xmlns:p14="http://schemas.microsoft.com/office/powerpoint/2010/main" val="4040889632"/>
              </p:ext>
            </p:extLst>
          </p:nvPr>
        </p:nvGraphicFramePr>
        <p:xfrm>
          <a:off x="501926" y="2396276"/>
          <a:ext cx="8219559" cy="1759385"/>
        </p:xfrm>
        <a:graphic>
          <a:graphicData uri="http://schemas.openxmlformats.org/drawingml/2006/table">
            <a:tbl>
              <a:tblPr firstRow="1" bandRow="1">
                <a:tableStyleId>{5C22544A-7EE6-4342-B048-85BDC9FD1C3A}</a:tableStyleId>
              </a:tblPr>
              <a:tblGrid>
                <a:gridCol w="2739853">
                  <a:extLst>
                    <a:ext uri="{9D8B030D-6E8A-4147-A177-3AD203B41FA5}">
                      <a16:colId xmlns:a16="http://schemas.microsoft.com/office/drawing/2014/main" val="3341050151"/>
                    </a:ext>
                  </a:extLst>
                </a:gridCol>
                <a:gridCol w="2739853">
                  <a:extLst>
                    <a:ext uri="{9D8B030D-6E8A-4147-A177-3AD203B41FA5}">
                      <a16:colId xmlns:a16="http://schemas.microsoft.com/office/drawing/2014/main" val="26547199"/>
                    </a:ext>
                  </a:extLst>
                </a:gridCol>
                <a:gridCol w="2739853">
                  <a:extLst>
                    <a:ext uri="{9D8B030D-6E8A-4147-A177-3AD203B41FA5}">
                      <a16:colId xmlns:a16="http://schemas.microsoft.com/office/drawing/2014/main" val="3367788542"/>
                    </a:ext>
                  </a:extLst>
                </a:gridCol>
              </a:tblGrid>
              <a:tr h="657182">
                <a:tc>
                  <a:txBody>
                    <a:bodyPr/>
                    <a:lstStyle/>
                    <a:p>
                      <a:pPr algn="ctr"/>
                      <a:r>
                        <a:rPr lang="en-US" dirty="0">
                          <a:solidFill>
                            <a:schemeClr val="bg1"/>
                          </a:solidFill>
                        </a:rPr>
                        <a:t>Extracted from natural materials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solidFill>
                            <a:schemeClr val="bg1"/>
                          </a:solidFill>
                        </a:rPr>
                        <a:t>Produced by chemical synthesis </a:t>
                      </a:r>
                      <a:endParaRPr lang="en-US" dirty="0">
                        <a:solidFill>
                          <a:schemeClr val="bg1"/>
                        </a:solidFill>
                      </a:endParaRPr>
                    </a:p>
                  </a:txBody>
                  <a:tcPr>
                    <a:lnT w="12700" cap="flat" cmpd="sng" algn="ctr">
                      <a:solidFill>
                        <a:schemeClr val="tx1"/>
                      </a:solidFill>
                      <a:prstDash val="solid"/>
                      <a:round/>
                      <a:headEnd type="none" w="med" len="med"/>
                      <a:tailEnd type="none" w="med" len="med"/>
                    </a:lnT>
                  </a:tcPr>
                </a:tc>
                <a:tc>
                  <a:txBody>
                    <a:bodyPr/>
                    <a:lstStyle/>
                    <a:p>
                      <a:pPr algn="ctr"/>
                      <a:r>
                        <a:rPr lang="en-US" sz="1800" dirty="0">
                          <a:solidFill>
                            <a:schemeClr val="bg1"/>
                          </a:solidFill>
                        </a:rPr>
                        <a:t>Produced by microorganisms</a:t>
                      </a:r>
                      <a:endParaRPr lang="en-US" dirty="0">
                        <a:solidFill>
                          <a:schemeClr val="bg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90215394"/>
                  </a:ext>
                </a:extLst>
              </a:tr>
              <a:tr h="11022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starch, thermoplastic starch (</a:t>
                      </a:r>
                      <a:r>
                        <a:rPr lang="en-US" sz="1800" b="1" dirty="0">
                          <a:solidFill>
                            <a:srgbClr val="FF0000"/>
                          </a:solidFill>
                        </a:rPr>
                        <a:t>TPS</a:t>
                      </a:r>
                      <a:r>
                        <a:rPr lang="en-US" sz="1800" dirty="0"/>
                        <a:t>), and cellulose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synthetic polymerization of lactic acid into polylactic acid (</a:t>
                      </a:r>
                      <a:r>
                        <a:rPr lang="en-US" sz="1800" b="1" dirty="0">
                          <a:solidFill>
                            <a:srgbClr val="FF0000"/>
                          </a:solidFill>
                        </a:rPr>
                        <a:t>PLA</a:t>
                      </a:r>
                      <a:r>
                        <a:rPr lang="en-US" sz="1800" dirty="0"/>
                        <a:t>) </a:t>
                      </a:r>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t>polyhydroxyalkanoates</a:t>
                      </a:r>
                      <a:r>
                        <a:rPr lang="en-US" sz="1800" dirty="0"/>
                        <a:t> (</a:t>
                      </a:r>
                      <a:r>
                        <a:rPr lang="en-US" sz="1800" b="1" dirty="0">
                          <a:solidFill>
                            <a:srgbClr val="FF0000"/>
                          </a:solidFill>
                        </a:rPr>
                        <a:t>PHA</a:t>
                      </a:r>
                      <a:r>
                        <a:rPr lang="en-US" sz="1800" dirty="0"/>
                        <a:t>) </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737540"/>
                  </a:ext>
                </a:extLst>
              </a:tr>
            </a:tbl>
          </a:graphicData>
        </a:graphic>
      </p:graphicFrame>
      <p:pic>
        <p:nvPicPr>
          <p:cNvPr id="12" name="Picture 2" descr="Image result for western sare logo">
            <a:extLst>
              <a:ext uri="{FF2B5EF4-FFF2-40B4-BE49-F238E27FC236}">
                <a16:creationId xmlns:a16="http://schemas.microsoft.com/office/drawing/2014/main" id="{0F2E02D1-F0A9-4B10-B68A-EA6014200F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6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ashington state university logo">
            <a:extLst>
              <a:ext uri="{FF2B5EF4-FFF2-40B4-BE49-F238E27FC236}">
                <a16:creationId xmlns:a16="http://schemas.microsoft.com/office/drawing/2014/main" id="{45732DE2-8CF7-420C-8B6A-D657902531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7891" y="6033325"/>
            <a:ext cx="1979219" cy="824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EB348-3FFC-4DC6-AF82-0B7FF08EE8EF}"/>
              </a:ext>
            </a:extLst>
          </p:cNvPr>
          <p:cNvSpPr txBox="1"/>
          <p:nvPr/>
        </p:nvSpPr>
        <p:spPr>
          <a:xfrm>
            <a:off x="6697016" y="6550223"/>
            <a:ext cx="2486162" cy="307777"/>
          </a:xfrm>
          <a:prstGeom prst="rect">
            <a:avLst/>
          </a:prstGeom>
          <a:noFill/>
        </p:spPr>
        <p:txBody>
          <a:bodyPr wrap="square" rtlCol="0">
            <a:spAutoFit/>
          </a:bodyPr>
          <a:lstStyle/>
          <a:p>
            <a:r>
              <a:rPr lang="en-US" sz="1400" b="1" u="sng" dirty="0">
                <a:hlinkClick r:id="rId5"/>
              </a:rPr>
              <a:t>https://smallfruits.wsu.edu</a:t>
            </a:r>
            <a:endParaRPr lang="en-US" sz="1400" b="1" i="1" u="sng"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1626" y="5989693"/>
            <a:ext cx="609904" cy="843028"/>
          </a:xfrm>
          <a:prstGeom prst="rect">
            <a:avLst/>
          </a:prstGeom>
        </p:spPr>
      </p:pic>
      <p:sp>
        <p:nvSpPr>
          <p:cNvPr id="17" name="TextBox 16">
            <a:extLst>
              <a:ext uri="{FF2B5EF4-FFF2-40B4-BE49-F238E27FC236}">
                <a16:creationId xmlns:a16="http://schemas.microsoft.com/office/drawing/2014/main" id="{586EB348-3FFC-4DC6-AF82-0B7FF08EE8EF}"/>
              </a:ext>
            </a:extLst>
          </p:cNvPr>
          <p:cNvSpPr txBox="1"/>
          <p:nvPr/>
        </p:nvSpPr>
        <p:spPr>
          <a:xfrm>
            <a:off x="1932518" y="6529858"/>
            <a:ext cx="2486162" cy="307777"/>
          </a:xfrm>
          <a:prstGeom prst="rect">
            <a:avLst/>
          </a:prstGeom>
          <a:noFill/>
        </p:spPr>
        <p:txBody>
          <a:bodyPr wrap="square" rtlCol="0">
            <a:spAutoFit/>
          </a:bodyPr>
          <a:lstStyle/>
          <a:p>
            <a:r>
              <a:rPr lang="en-US" sz="1400" b="1" u="sng" dirty="0">
                <a:hlinkClick r:id="rId5"/>
              </a:rPr>
              <a:t>biodegradablemulch.org</a:t>
            </a:r>
            <a:endParaRPr lang="en-US" sz="1400" b="1" i="1" u="sng"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50579" y="6092454"/>
            <a:ext cx="1302831" cy="646640"/>
          </a:xfrm>
          <a:prstGeom prst="rect">
            <a:avLst/>
          </a:prstGeom>
        </p:spPr>
      </p:pic>
      <p:sp>
        <p:nvSpPr>
          <p:cNvPr id="13" name="Oval 12">
            <a:extLst>
              <a:ext uri="{FF2B5EF4-FFF2-40B4-BE49-F238E27FC236}">
                <a16:creationId xmlns:a16="http://schemas.microsoft.com/office/drawing/2014/main" id="{B377042F-04BA-4E3D-8DC1-5DF4A530411A}"/>
              </a:ext>
            </a:extLst>
          </p:cNvPr>
          <p:cNvSpPr/>
          <p:nvPr/>
        </p:nvSpPr>
        <p:spPr>
          <a:xfrm>
            <a:off x="3014766" y="1282473"/>
            <a:ext cx="2471575" cy="592853"/>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btitle 2">
            <a:extLst>
              <a:ext uri="{FF2B5EF4-FFF2-40B4-BE49-F238E27FC236}">
                <a16:creationId xmlns:a16="http://schemas.microsoft.com/office/drawing/2014/main" id="{B51FDC61-3CE0-4FBF-8A09-99D2BE65C1F4}"/>
              </a:ext>
            </a:extLst>
          </p:cNvPr>
          <p:cNvSpPr txBox="1">
            <a:spLocks/>
          </p:cNvSpPr>
          <p:nvPr/>
        </p:nvSpPr>
        <p:spPr>
          <a:xfrm>
            <a:off x="276447" y="4693146"/>
            <a:ext cx="8729330" cy="8430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Clr>
                <a:srgbClr val="FF0000"/>
              </a:buClr>
              <a:buFont typeface="Wingdings" panose="05000000000000000000" pitchFamily="2" charset="2"/>
              <a:buChar char="v"/>
            </a:pPr>
            <a:r>
              <a:rPr lang="en-US" sz="2200" dirty="0"/>
              <a:t>Percent biobased content not an indicator of biodegradation: PLA requires high temperature for biodegradation</a:t>
            </a:r>
          </a:p>
        </p:txBody>
      </p:sp>
    </p:spTree>
    <p:extLst>
      <p:ext uri="{BB962C8B-B14F-4D97-AF65-F5344CB8AC3E}">
        <p14:creationId xmlns:p14="http://schemas.microsoft.com/office/powerpoint/2010/main" val="384146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5BC79F2-B18F-4CBC-A6C2-01643A61299B}"/>
              </a:ext>
            </a:extLst>
          </p:cNvPr>
          <p:cNvCxnSpPr/>
          <p:nvPr/>
        </p:nvCxnSpPr>
        <p:spPr>
          <a:xfrm>
            <a:off x="0" y="594396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F2B5EA2C-7359-4276-8B89-77C84300D82E}"/>
              </a:ext>
            </a:extLst>
          </p:cNvPr>
          <p:cNvSpPr>
            <a:spLocks noGrp="1"/>
          </p:cNvSpPr>
          <p:nvPr>
            <p:ph type="subTitle" idx="1"/>
          </p:nvPr>
        </p:nvSpPr>
        <p:spPr>
          <a:xfrm>
            <a:off x="1" y="-8387"/>
            <a:ext cx="9144000" cy="679506"/>
          </a:xfrm>
          <a:solidFill>
            <a:srgbClr val="C00000"/>
          </a:solidFill>
        </p:spPr>
        <p:txBody>
          <a:bodyPr>
            <a:noAutofit/>
          </a:bodyPr>
          <a:lstStyle/>
          <a:p>
            <a:r>
              <a:rPr lang="en-US" sz="4000" b="1" dirty="0">
                <a:solidFill>
                  <a:schemeClr val="bg1"/>
                </a:solidFill>
              </a:rPr>
              <a:t>Feedstock Considerations</a:t>
            </a:r>
          </a:p>
        </p:txBody>
      </p:sp>
      <p:sp>
        <p:nvSpPr>
          <p:cNvPr id="11" name="Subtitle 2">
            <a:extLst>
              <a:ext uri="{FF2B5EF4-FFF2-40B4-BE49-F238E27FC236}">
                <a16:creationId xmlns:a16="http://schemas.microsoft.com/office/drawing/2014/main" id="{C0F2E4CA-4C14-4203-A54E-DEFECFD6DB7C}"/>
              </a:ext>
            </a:extLst>
          </p:cNvPr>
          <p:cNvSpPr txBox="1">
            <a:spLocks/>
          </p:cNvSpPr>
          <p:nvPr/>
        </p:nvSpPr>
        <p:spPr>
          <a:xfrm>
            <a:off x="308344" y="819603"/>
            <a:ext cx="8591107" cy="5267937"/>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buClr>
                <a:srgbClr val="C00000"/>
              </a:buClr>
            </a:pPr>
            <a:r>
              <a:rPr lang="en-US" sz="3800" dirty="0"/>
              <a:t>For plastic BDM to be allowed in organic systems: </a:t>
            </a:r>
          </a:p>
          <a:p>
            <a:pPr lvl="0" algn="l">
              <a:buClr>
                <a:srgbClr val="C00000"/>
              </a:buClr>
            </a:pPr>
            <a:endParaRPr lang="en-US" sz="900" dirty="0"/>
          </a:p>
          <a:p>
            <a:pPr marL="342900" lvl="0" indent="-342900" algn="l">
              <a:buClr>
                <a:srgbClr val="FF0000"/>
              </a:buClr>
              <a:buFont typeface="Wingdings" panose="05000000000000000000" pitchFamily="2" charset="2"/>
              <a:buChar char="v"/>
            </a:pPr>
            <a:r>
              <a:rPr lang="en-US" sz="3400" b="1" dirty="0"/>
              <a:t>Must be 100% biobased:</a:t>
            </a:r>
          </a:p>
          <a:p>
            <a:pPr marL="803275" lvl="0" indent="-457200" algn="l">
              <a:buClr>
                <a:srgbClr val="009900"/>
              </a:buClr>
              <a:buFont typeface="Arial" panose="020B0604020202020204" pitchFamily="34" charset="0"/>
              <a:buChar char="•"/>
            </a:pPr>
            <a:r>
              <a:rPr lang="en-US" sz="3400" dirty="0"/>
              <a:t>Synthetic polymers cannot be used in plastic BDMs but non-biobased plasticizers, fillers (e.g., CaCO</a:t>
            </a:r>
            <a:r>
              <a:rPr lang="en-US" sz="3400" baseline="-25000" dirty="0"/>
              <a:t>3</a:t>
            </a:r>
            <a:r>
              <a:rPr lang="en-US" sz="3400" dirty="0"/>
              <a:t>), lubricants, nucleating agents, stabilizers and colorants/dyes can be used</a:t>
            </a:r>
          </a:p>
          <a:p>
            <a:pPr marL="803275" lvl="0" indent="-457200" algn="l">
              <a:buClr>
                <a:srgbClr val="009900"/>
              </a:buClr>
              <a:buFont typeface="Arial" panose="020B0604020202020204" pitchFamily="34" charset="0"/>
              <a:buChar char="•"/>
            </a:pPr>
            <a:r>
              <a:rPr lang="en-US" sz="3400" dirty="0"/>
              <a:t>Currently, biobased content is maximum 50%</a:t>
            </a:r>
            <a:br>
              <a:rPr lang="en-US" sz="3400" dirty="0"/>
            </a:br>
            <a:endParaRPr lang="en-US" sz="3400" dirty="0"/>
          </a:p>
          <a:p>
            <a:pPr marL="342900" lvl="0" indent="-342900" algn="l">
              <a:buClr>
                <a:srgbClr val="FF0000"/>
              </a:buClr>
              <a:buFont typeface="Wingdings" panose="05000000000000000000" pitchFamily="2" charset="2"/>
              <a:buChar char="v"/>
            </a:pPr>
            <a:r>
              <a:rPr lang="en-US" sz="3400" b="1" dirty="0"/>
              <a:t>Must not include GMOs:</a:t>
            </a:r>
          </a:p>
          <a:p>
            <a:pPr marL="803275" lvl="0" indent="-457200" algn="l">
              <a:buClr>
                <a:srgbClr val="009900"/>
              </a:buClr>
              <a:buFont typeface="Arial" panose="020B0604020202020204" pitchFamily="34" charset="0"/>
              <a:buChar char="•"/>
            </a:pPr>
            <a:r>
              <a:rPr lang="en-US" sz="3400" dirty="0"/>
              <a:t>Feedstocks (i.e., starch from GMO corn, sugar beet) cannot be produced from GMOs but additives can</a:t>
            </a:r>
          </a:p>
          <a:p>
            <a:pPr marL="803275" lvl="0" indent="-457200" algn="l">
              <a:buClr>
                <a:srgbClr val="009900"/>
              </a:buClr>
              <a:buFont typeface="Arial" panose="020B0604020202020204" pitchFamily="34" charset="0"/>
              <a:buChar char="•"/>
            </a:pPr>
            <a:r>
              <a:rPr lang="en-US" sz="3400" dirty="0"/>
              <a:t>Most commercially available PLA and PHA are produced through fermentation using GM yeast and bacteria for increased productivity</a:t>
            </a:r>
          </a:p>
          <a:p>
            <a:pPr marL="803275" lvl="0" indent="-457200" algn="l">
              <a:buClr>
                <a:srgbClr val="009900"/>
              </a:buClr>
              <a:buFont typeface="Arial" panose="020B0604020202020204" pitchFamily="34" charset="0"/>
              <a:buChar char="•"/>
            </a:pPr>
            <a:r>
              <a:rPr lang="en-US" sz="3400" dirty="0"/>
              <a:t>Biobased mulches are not tested for the presence of GMOs: DNA degraded following fermentation and processing, and not discernable using tests</a:t>
            </a:r>
          </a:p>
        </p:txBody>
      </p:sp>
      <p:pic>
        <p:nvPicPr>
          <p:cNvPr id="12" name="Picture 2" descr="Image result for western sare logo">
            <a:extLst>
              <a:ext uri="{FF2B5EF4-FFF2-40B4-BE49-F238E27FC236}">
                <a16:creationId xmlns:a16="http://schemas.microsoft.com/office/drawing/2014/main" id="{0F2E02D1-F0A9-4B10-B68A-EA6014200F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6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ashington state university logo">
            <a:extLst>
              <a:ext uri="{FF2B5EF4-FFF2-40B4-BE49-F238E27FC236}">
                <a16:creationId xmlns:a16="http://schemas.microsoft.com/office/drawing/2014/main" id="{45732DE2-8CF7-420C-8B6A-D657902531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7891" y="6033325"/>
            <a:ext cx="1979219" cy="824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EB348-3FFC-4DC6-AF82-0B7FF08EE8EF}"/>
              </a:ext>
            </a:extLst>
          </p:cNvPr>
          <p:cNvSpPr txBox="1"/>
          <p:nvPr/>
        </p:nvSpPr>
        <p:spPr>
          <a:xfrm>
            <a:off x="6697016" y="6550223"/>
            <a:ext cx="2486162" cy="307777"/>
          </a:xfrm>
          <a:prstGeom prst="rect">
            <a:avLst/>
          </a:prstGeom>
          <a:noFill/>
        </p:spPr>
        <p:txBody>
          <a:bodyPr wrap="square" rtlCol="0">
            <a:spAutoFit/>
          </a:bodyPr>
          <a:lstStyle/>
          <a:p>
            <a:r>
              <a:rPr lang="en-US" sz="1400" b="1" u="sng" dirty="0">
                <a:hlinkClick r:id="rId5"/>
              </a:rPr>
              <a:t>https://smallfruits.wsu.edu</a:t>
            </a:r>
            <a:endParaRPr lang="en-US" sz="1400" b="1" i="1" u="sng"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1626" y="5989693"/>
            <a:ext cx="609904" cy="843028"/>
          </a:xfrm>
          <a:prstGeom prst="rect">
            <a:avLst/>
          </a:prstGeom>
        </p:spPr>
      </p:pic>
      <p:sp>
        <p:nvSpPr>
          <p:cNvPr id="17" name="TextBox 16">
            <a:extLst>
              <a:ext uri="{FF2B5EF4-FFF2-40B4-BE49-F238E27FC236}">
                <a16:creationId xmlns:a16="http://schemas.microsoft.com/office/drawing/2014/main" id="{586EB348-3FFC-4DC6-AF82-0B7FF08EE8EF}"/>
              </a:ext>
            </a:extLst>
          </p:cNvPr>
          <p:cNvSpPr txBox="1"/>
          <p:nvPr/>
        </p:nvSpPr>
        <p:spPr>
          <a:xfrm>
            <a:off x="1932518" y="6529858"/>
            <a:ext cx="2486162" cy="307777"/>
          </a:xfrm>
          <a:prstGeom prst="rect">
            <a:avLst/>
          </a:prstGeom>
          <a:noFill/>
        </p:spPr>
        <p:txBody>
          <a:bodyPr wrap="square" rtlCol="0">
            <a:spAutoFit/>
          </a:bodyPr>
          <a:lstStyle/>
          <a:p>
            <a:r>
              <a:rPr lang="en-US" sz="1400" b="1" u="sng" dirty="0">
                <a:hlinkClick r:id="rId5"/>
              </a:rPr>
              <a:t>biodegradablemulch.org</a:t>
            </a:r>
            <a:endParaRPr lang="en-US" sz="1400" b="1" i="1" u="sng"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50579" y="6092454"/>
            <a:ext cx="1302831" cy="646640"/>
          </a:xfrm>
          <a:prstGeom prst="rect">
            <a:avLst/>
          </a:prstGeom>
        </p:spPr>
      </p:pic>
    </p:spTree>
    <p:extLst>
      <p:ext uri="{BB962C8B-B14F-4D97-AF65-F5344CB8AC3E}">
        <p14:creationId xmlns:p14="http://schemas.microsoft.com/office/powerpoint/2010/main" val="2064358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5BC79F2-B18F-4CBC-A6C2-01643A61299B}"/>
              </a:ext>
            </a:extLst>
          </p:cNvPr>
          <p:cNvCxnSpPr/>
          <p:nvPr/>
        </p:nvCxnSpPr>
        <p:spPr>
          <a:xfrm>
            <a:off x="0" y="594396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9F2B22AE-043F-4AB0-904D-5B49B3399C00}"/>
              </a:ext>
            </a:extLst>
          </p:cNvPr>
          <p:cNvSpPr>
            <a:spLocks noGrp="1"/>
          </p:cNvSpPr>
          <p:nvPr>
            <p:ph type="subTitle" idx="1"/>
          </p:nvPr>
        </p:nvSpPr>
        <p:spPr>
          <a:xfrm>
            <a:off x="1" y="-8387"/>
            <a:ext cx="9144000" cy="679506"/>
          </a:xfrm>
          <a:solidFill>
            <a:srgbClr val="C00000"/>
          </a:solidFill>
        </p:spPr>
        <p:txBody>
          <a:bodyPr>
            <a:noAutofit/>
          </a:bodyPr>
          <a:lstStyle/>
          <a:p>
            <a:r>
              <a:rPr lang="en-US" sz="4000" b="1" dirty="0">
                <a:solidFill>
                  <a:schemeClr val="bg1"/>
                </a:solidFill>
              </a:rPr>
              <a:t>Standards for Biodegradation</a:t>
            </a:r>
          </a:p>
        </p:txBody>
      </p:sp>
      <p:sp>
        <p:nvSpPr>
          <p:cNvPr id="11" name="Subtitle 2">
            <a:extLst>
              <a:ext uri="{FF2B5EF4-FFF2-40B4-BE49-F238E27FC236}">
                <a16:creationId xmlns:a16="http://schemas.microsoft.com/office/drawing/2014/main" id="{CDD09BA9-10A2-453E-BABA-5D699B5DDB4E}"/>
              </a:ext>
            </a:extLst>
          </p:cNvPr>
          <p:cNvSpPr txBox="1">
            <a:spLocks/>
          </p:cNvSpPr>
          <p:nvPr/>
        </p:nvSpPr>
        <p:spPr>
          <a:xfrm>
            <a:off x="251194" y="1030648"/>
            <a:ext cx="8730881" cy="45116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Clr>
                <a:srgbClr val="FF0000"/>
              </a:buClr>
              <a:buFont typeface="Wingdings" panose="05000000000000000000" pitchFamily="2" charset="2"/>
              <a:buChar char="v"/>
            </a:pPr>
            <a:r>
              <a:rPr lang="en-US" dirty="0"/>
              <a:t>Intended to ensure BDM quality and integrity in agriculture</a:t>
            </a:r>
          </a:p>
          <a:p>
            <a:pPr marL="342900" lvl="0" indent="-342900" algn="l">
              <a:buClr>
                <a:srgbClr val="FF0000"/>
              </a:buClr>
              <a:buFont typeface="Wingdings" panose="05000000000000000000" pitchFamily="2" charset="2"/>
              <a:buChar char="v"/>
            </a:pPr>
            <a:r>
              <a:rPr lang="en-US" dirty="0"/>
              <a:t>Exclude materials that claim to be biodegradable but are not fully metabolized by microbes, which results in plastic fragments in soils, causing pollution</a:t>
            </a:r>
          </a:p>
          <a:p>
            <a:pPr marL="342900" lvl="0" indent="-342900" algn="l">
              <a:buClr>
                <a:srgbClr val="FF0000"/>
              </a:buClr>
              <a:buFont typeface="Wingdings" panose="05000000000000000000" pitchFamily="2" charset="2"/>
              <a:buChar char="v"/>
            </a:pPr>
            <a:r>
              <a:rPr lang="en-US" dirty="0"/>
              <a:t>Composting standard the first critical test of biodegradability, if BDM is not compostable, it likely will not biodegrade under field conditions</a:t>
            </a:r>
          </a:p>
          <a:p>
            <a:pPr marL="342900" lvl="0" indent="-342900" algn="l">
              <a:buClr>
                <a:srgbClr val="FF0000"/>
              </a:buClr>
              <a:buFont typeface="Wingdings" panose="05000000000000000000" pitchFamily="2" charset="2"/>
              <a:buChar char="v"/>
            </a:pPr>
            <a:r>
              <a:rPr lang="en-US" dirty="0"/>
              <a:t>Standards do not guarantee a particular degree of performance in the field, as this depends on production system (crop, climate, soils, etc.), and mulch formulation and thickness</a:t>
            </a:r>
          </a:p>
        </p:txBody>
      </p:sp>
      <p:pic>
        <p:nvPicPr>
          <p:cNvPr id="12" name="Picture 2" descr="Image result for western sare logo">
            <a:extLst>
              <a:ext uri="{FF2B5EF4-FFF2-40B4-BE49-F238E27FC236}">
                <a16:creationId xmlns:a16="http://schemas.microsoft.com/office/drawing/2014/main" id="{0F2E02D1-F0A9-4B10-B68A-EA6014200F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6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ashington state university logo">
            <a:extLst>
              <a:ext uri="{FF2B5EF4-FFF2-40B4-BE49-F238E27FC236}">
                <a16:creationId xmlns:a16="http://schemas.microsoft.com/office/drawing/2014/main" id="{45732DE2-8CF7-420C-8B6A-D657902531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7891" y="6033325"/>
            <a:ext cx="1979219" cy="824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EB348-3FFC-4DC6-AF82-0B7FF08EE8EF}"/>
              </a:ext>
            </a:extLst>
          </p:cNvPr>
          <p:cNvSpPr txBox="1"/>
          <p:nvPr/>
        </p:nvSpPr>
        <p:spPr>
          <a:xfrm>
            <a:off x="6697016" y="6550223"/>
            <a:ext cx="2486162" cy="307777"/>
          </a:xfrm>
          <a:prstGeom prst="rect">
            <a:avLst/>
          </a:prstGeom>
          <a:noFill/>
        </p:spPr>
        <p:txBody>
          <a:bodyPr wrap="square" rtlCol="0">
            <a:spAutoFit/>
          </a:bodyPr>
          <a:lstStyle/>
          <a:p>
            <a:r>
              <a:rPr lang="en-US" sz="1400" b="1" u="sng" dirty="0">
                <a:hlinkClick r:id="rId5"/>
              </a:rPr>
              <a:t>https://smallfruits.wsu.edu</a:t>
            </a:r>
            <a:endParaRPr lang="en-US" sz="1400" b="1" i="1" u="sng"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1626" y="5989693"/>
            <a:ext cx="609904" cy="843028"/>
          </a:xfrm>
          <a:prstGeom prst="rect">
            <a:avLst/>
          </a:prstGeom>
        </p:spPr>
      </p:pic>
      <p:sp>
        <p:nvSpPr>
          <p:cNvPr id="17" name="TextBox 16">
            <a:extLst>
              <a:ext uri="{FF2B5EF4-FFF2-40B4-BE49-F238E27FC236}">
                <a16:creationId xmlns:a16="http://schemas.microsoft.com/office/drawing/2014/main" id="{586EB348-3FFC-4DC6-AF82-0B7FF08EE8EF}"/>
              </a:ext>
            </a:extLst>
          </p:cNvPr>
          <p:cNvSpPr txBox="1"/>
          <p:nvPr/>
        </p:nvSpPr>
        <p:spPr>
          <a:xfrm>
            <a:off x="1932518" y="6529858"/>
            <a:ext cx="2486162" cy="307777"/>
          </a:xfrm>
          <a:prstGeom prst="rect">
            <a:avLst/>
          </a:prstGeom>
          <a:noFill/>
        </p:spPr>
        <p:txBody>
          <a:bodyPr wrap="square" rtlCol="0">
            <a:spAutoFit/>
          </a:bodyPr>
          <a:lstStyle/>
          <a:p>
            <a:r>
              <a:rPr lang="en-US" sz="1400" b="1" u="sng" dirty="0">
                <a:hlinkClick r:id="rId5"/>
              </a:rPr>
              <a:t>biodegradablemulch.org</a:t>
            </a:r>
            <a:endParaRPr lang="en-US" sz="1400" b="1" i="1" u="sng"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50579" y="6092454"/>
            <a:ext cx="1302831" cy="646640"/>
          </a:xfrm>
          <a:prstGeom prst="rect">
            <a:avLst/>
          </a:prstGeom>
        </p:spPr>
      </p:pic>
    </p:spTree>
    <p:extLst>
      <p:ext uri="{BB962C8B-B14F-4D97-AF65-F5344CB8AC3E}">
        <p14:creationId xmlns:p14="http://schemas.microsoft.com/office/powerpoint/2010/main" val="346494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5BC79F2-B18F-4CBC-A6C2-01643A61299B}"/>
              </a:ext>
            </a:extLst>
          </p:cNvPr>
          <p:cNvCxnSpPr/>
          <p:nvPr/>
        </p:nvCxnSpPr>
        <p:spPr>
          <a:xfrm>
            <a:off x="0" y="594396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0F3619D1-8F4B-4A3E-8425-805C72CAA323}"/>
              </a:ext>
            </a:extLst>
          </p:cNvPr>
          <p:cNvSpPr>
            <a:spLocks noGrp="1"/>
          </p:cNvSpPr>
          <p:nvPr>
            <p:ph type="subTitle" idx="1"/>
          </p:nvPr>
        </p:nvSpPr>
        <p:spPr>
          <a:xfrm>
            <a:off x="1" y="-8387"/>
            <a:ext cx="9144000" cy="679506"/>
          </a:xfrm>
          <a:solidFill>
            <a:srgbClr val="C00000"/>
          </a:solidFill>
        </p:spPr>
        <p:txBody>
          <a:bodyPr>
            <a:noAutofit/>
          </a:bodyPr>
          <a:lstStyle/>
          <a:p>
            <a:r>
              <a:rPr lang="en-US" sz="4000" b="1" dirty="0">
                <a:solidFill>
                  <a:schemeClr val="bg1"/>
                </a:solidFill>
              </a:rPr>
              <a:t>BDM Standards</a:t>
            </a:r>
          </a:p>
        </p:txBody>
      </p:sp>
      <p:graphicFrame>
        <p:nvGraphicFramePr>
          <p:cNvPr id="11" name="Table 10">
            <a:extLst>
              <a:ext uri="{FF2B5EF4-FFF2-40B4-BE49-F238E27FC236}">
                <a16:creationId xmlns:a16="http://schemas.microsoft.com/office/drawing/2014/main" id="{D9130EC1-8513-4611-B0AA-9784DB5E1468}"/>
              </a:ext>
            </a:extLst>
          </p:cNvPr>
          <p:cNvGraphicFramePr>
            <a:graphicFrameLocks noGrp="1"/>
          </p:cNvGraphicFramePr>
          <p:nvPr>
            <p:extLst>
              <p:ext uri="{D42A27DB-BD31-4B8C-83A1-F6EECF244321}">
                <p14:modId xmlns:p14="http://schemas.microsoft.com/office/powerpoint/2010/main" val="1864695095"/>
              </p:ext>
            </p:extLst>
          </p:nvPr>
        </p:nvGraphicFramePr>
        <p:xfrm>
          <a:off x="86662" y="687853"/>
          <a:ext cx="8963241" cy="5176111"/>
        </p:xfrm>
        <a:graphic>
          <a:graphicData uri="http://schemas.openxmlformats.org/drawingml/2006/table">
            <a:tbl>
              <a:tblPr firstRow="1" firstCol="1" bandRow="1">
                <a:tableStyleId>{93296810-A885-4BE3-A3E7-6D5BEEA58F35}</a:tableStyleId>
              </a:tblPr>
              <a:tblGrid>
                <a:gridCol w="2606894">
                  <a:extLst>
                    <a:ext uri="{9D8B030D-6E8A-4147-A177-3AD203B41FA5}">
                      <a16:colId xmlns:a16="http://schemas.microsoft.com/office/drawing/2014/main" val="20000"/>
                    </a:ext>
                  </a:extLst>
                </a:gridCol>
                <a:gridCol w="3114274">
                  <a:extLst>
                    <a:ext uri="{9D8B030D-6E8A-4147-A177-3AD203B41FA5}">
                      <a16:colId xmlns:a16="http://schemas.microsoft.com/office/drawing/2014/main" val="20001"/>
                    </a:ext>
                  </a:extLst>
                </a:gridCol>
                <a:gridCol w="3242073">
                  <a:extLst>
                    <a:ext uri="{9D8B030D-6E8A-4147-A177-3AD203B41FA5}">
                      <a16:colId xmlns:a16="http://schemas.microsoft.com/office/drawing/2014/main" val="20002"/>
                    </a:ext>
                  </a:extLst>
                </a:gridCol>
              </a:tblGrid>
              <a:tr h="292674">
                <a:tc>
                  <a:txBody>
                    <a:bodyPr/>
                    <a:lstStyle/>
                    <a:p>
                      <a:pPr marL="0" marR="0" algn="ctr">
                        <a:lnSpc>
                          <a:spcPct val="107000"/>
                        </a:lnSpc>
                        <a:spcBef>
                          <a:spcPts val="0"/>
                        </a:spcBef>
                        <a:spcAft>
                          <a:spcPts val="0"/>
                        </a:spcAft>
                      </a:pPr>
                      <a:r>
                        <a:rPr lang="en-US" sz="1400" dirty="0">
                          <a:effectLst/>
                        </a:rPr>
                        <a:t>Standard Organization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nchor="ctr"/>
                </a:tc>
                <a:tc>
                  <a:txBody>
                    <a:bodyPr/>
                    <a:lstStyle/>
                    <a:p>
                      <a:pPr marL="0" marR="0" algn="ctr">
                        <a:lnSpc>
                          <a:spcPct val="107000"/>
                        </a:lnSpc>
                        <a:spcBef>
                          <a:spcPts val="0"/>
                        </a:spcBef>
                        <a:spcAft>
                          <a:spcPts val="0"/>
                        </a:spcAft>
                      </a:pPr>
                      <a:r>
                        <a:rPr lang="en-US" sz="1400" dirty="0">
                          <a:effectLst/>
                        </a:rPr>
                        <a:t> Standard Name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nchor="ctr"/>
                </a:tc>
                <a:tc>
                  <a:txBody>
                    <a:bodyPr/>
                    <a:lstStyle/>
                    <a:p>
                      <a:pPr marL="0" marR="0" algn="ctr">
                        <a:lnSpc>
                          <a:spcPct val="107000"/>
                        </a:lnSpc>
                        <a:spcBef>
                          <a:spcPts val="0"/>
                        </a:spcBef>
                        <a:spcAft>
                          <a:spcPts val="0"/>
                        </a:spcAft>
                      </a:pPr>
                      <a:r>
                        <a:rPr lang="en-US" sz="1400" dirty="0">
                          <a:effectLst/>
                        </a:rPr>
                        <a:t>Comments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nchor="ctr"/>
                </a:tc>
                <a:extLst>
                  <a:ext uri="{0D108BD9-81ED-4DB2-BD59-A6C34878D82A}">
                    <a16:rowId xmlns:a16="http://schemas.microsoft.com/office/drawing/2014/main" val="10000"/>
                  </a:ext>
                </a:extLst>
              </a:tr>
              <a:tr h="794106">
                <a:tc>
                  <a:txBody>
                    <a:bodyPr/>
                    <a:lstStyle/>
                    <a:p>
                      <a:pPr marL="0" marR="0" algn="l">
                        <a:lnSpc>
                          <a:spcPct val="107000"/>
                        </a:lnSpc>
                        <a:spcBef>
                          <a:spcPts val="0"/>
                        </a:spcBef>
                        <a:spcAft>
                          <a:spcPts val="0"/>
                        </a:spcAft>
                      </a:pPr>
                      <a:endParaRPr lang="en-US" sz="1200" dirty="0">
                        <a:solidFill>
                          <a:srgbClr val="002060"/>
                        </a:solidFill>
                        <a:effectLst/>
                      </a:endParaRPr>
                    </a:p>
                    <a:p>
                      <a:pPr marL="0" marR="0" algn="l">
                        <a:lnSpc>
                          <a:spcPct val="107000"/>
                        </a:lnSpc>
                        <a:spcBef>
                          <a:spcPts val="0"/>
                        </a:spcBef>
                        <a:spcAft>
                          <a:spcPts val="0"/>
                        </a:spcAft>
                      </a:pPr>
                      <a:r>
                        <a:rPr lang="en-US" sz="1200" dirty="0">
                          <a:solidFill>
                            <a:srgbClr val="002060"/>
                          </a:solidFill>
                          <a:effectLst/>
                        </a:rPr>
                        <a:t>European Committee for Standardization (CEN) </a:t>
                      </a:r>
                      <a:endParaRPr lang="en-US"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solidFill>
                      <a:srgbClr val="A8D08C"/>
                    </a:solidFill>
                  </a:tcPr>
                </a:tc>
                <a:tc>
                  <a:txBody>
                    <a:bodyPr/>
                    <a:lstStyle/>
                    <a:p>
                      <a:pPr marL="0" marR="0" algn="l">
                        <a:lnSpc>
                          <a:spcPct val="107000"/>
                        </a:lnSpc>
                        <a:spcBef>
                          <a:spcPts val="0"/>
                        </a:spcBef>
                        <a:spcAft>
                          <a:spcPts val="0"/>
                        </a:spcAft>
                      </a:pPr>
                      <a:r>
                        <a:rPr lang="en-US" sz="1200" b="1" dirty="0">
                          <a:solidFill>
                            <a:schemeClr val="accent5">
                              <a:lumMod val="50000"/>
                            </a:schemeClr>
                          </a:solidFill>
                          <a:effectLst/>
                        </a:rPr>
                        <a:t>EN 17033 </a:t>
                      </a:r>
                      <a:r>
                        <a:rPr lang="en-US" sz="1200" dirty="0">
                          <a:effectLst/>
                        </a:rPr>
                        <a:t>(2018) Plastics–Biodegradable Mulch Films for Use in Agriculture and Horticulture– Requirements and Test Methods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nchor="ctr"/>
                </a:tc>
                <a:tc>
                  <a:txBody>
                    <a:bodyPr/>
                    <a:lstStyle/>
                    <a:p>
                      <a:pPr marL="0" marR="0" indent="0" algn="l">
                        <a:lnSpc>
                          <a:spcPct val="107000"/>
                        </a:lnSpc>
                        <a:spcBef>
                          <a:spcPts val="0"/>
                        </a:spcBef>
                        <a:spcAft>
                          <a:spcPts val="0"/>
                        </a:spcAft>
                      </a:pPr>
                      <a:r>
                        <a:rPr lang="en-US" sz="1200" dirty="0">
                          <a:effectLst/>
                        </a:rPr>
                        <a:t>First international standard directly pertaining to biodegradable mulches by an international organization</a:t>
                      </a:r>
                    </a:p>
                  </a:txBody>
                  <a:tcPr marL="62809" marR="62809" marT="0" marB="0" anchor="ctr"/>
                </a:tc>
                <a:extLst>
                  <a:ext uri="{0D108BD9-81ED-4DB2-BD59-A6C34878D82A}">
                    <a16:rowId xmlns:a16="http://schemas.microsoft.com/office/drawing/2014/main" val="10001"/>
                  </a:ext>
                </a:extLst>
              </a:tr>
              <a:tr h="834852">
                <a:tc>
                  <a:txBody>
                    <a:bodyPr/>
                    <a:lstStyle/>
                    <a:p>
                      <a:pPr marL="0" marR="0">
                        <a:lnSpc>
                          <a:spcPct val="107000"/>
                        </a:lnSpc>
                        <a:spcBef>
                          <a:spcPts val="0"/>
                        </a:spcBef>
                        <a:spcAft>
                          <a:spcPts val="0"/>
                        </a:spcAft>
                      </a:pPr>
                      <a:endParaRPr lang="en-US" sz="1200" dirty="0">
                        <a:solidFill>
                          <a:srgbClr val="002060"/>
                        </a:solidFill>
                        <a:effectLst/>
                      </a:endParaRPr>
                    </a:p>
                    <a:p>
                      <a:pPr marL="0" marR="0">
                        <a:lnSpc>
                          <a:spcPct val="107000"/>
                        </a:lnSpc>
                        <a:spcBef>
                          <a:spcPts val="0"/>
                        </a:spcBef>
                        <a:spcAft>
                          <a:spcPts val="0"/>
                        </a:spcAft>
                      </a:pPr>
                      <a:r>
                        <a:rPr lang="en-US" sz="1200" dirty="0">
                          <a:solidFill>
                            <a:srgbClr val="002060"/>
                          </a:solidFill>
                          <a:effectLst/>
                        </a:rPr>
                        <a:t>Association </a:t>
                      </a:r>
                      <a:r>
                        <a:rPr lang="en-US" sz="1200" dirty="0" err="1">
                          <a:solidFill>
                            <a:srgbClr val="002060"/>
                          </a:solidFill>
                          <a:effectLst/>
                        </a:rPr>
                        <a:t>Francaise</a:t>
                      </a:r>
                      <a:r>
                        <a:rPr lang="en-US" sz="1200" dirty="0">
                          <a:solidFill>
                            <a:srgbClr val="002060"/>
                          </a:solidFill>
                          <a:effectLst/>
                        </a:rPr>
                        <a:t> de </a:t>
                      </a:r>
                      <a:r>
                        <a:rPr lang="en-US" sz="1200" dirty="0" err="1">
                          <a:solidFill>
                            <a:srgbClr val="002060"/>
                          </a:solidFill>
                          <a:effectLst/>
                        </a:rPr>
                        <a:t>Normalisation</a:t>
                      </a:r>
                      <a:r>
                        <a:rPr lang="en-US" sz="1200" dirty="0">
                          <a:solidFill>
                            <a:srgbClr val="002060"/>
                          </a:solidFill>
                          <a:effectLst/>
                        </a:rPr>
                        <a:t> (AFNOR) </a:t>
                      </a:r>
                      <a:endParaRPr lang="en-US"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solidFill>
                      <a:srgbClr val="A8D08C"/>
                    </a:solidFill>
                  </a:tcPr>
                </a:tc>
                <a:tc>
                  <a:txBody>
                    <a:bodyPr/>
                    <a:lstStyle/>
                    <a:p>
                      <a:pPr marL="0" marR="0" algn="l">
                        <a:lnSpc>
                          <a:spcPct val="107000"/>
                        </a:lnSpc>
                        <a:spcBef>
                          <a:spcPts val="0"/>
                        </a:spcBef>
                        <a:spcAft>
                          <a:spcPts val="0"/>
                        </a:spcAft>
                      </a:pPr>
                      <a:r>
                        <a:rPr lang="en-US" sz="1200" b="1" dirty="0">
                          <a:solidFill>
                            <a:schemeClr val="accent5">
                              <a:lumMod val="50000"/>
                            </a:schemeClr>
                          </a:solidFill>
                          <a:effectLst/>
                        </a:rPr>
                        <a:t>NFU 52-001 </a:t>
                      </a:r>
                      <a:r>
                        <a:rPr lang="en-US" sz="1200" dirty="0">
                          <a:effectLst/>
                        </a:rPr>
                        <a:t>(2005) Biodegradable Mulches for Use in Agriculture and Horticulture - Mulching Products - Requirements and Test Methods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nchor="ctr"/>
                </a:tc>
                <a:tc>
                  <a:txBody>
                    <a:bodyPr/>
                    <a:lstStyle/>
                    <a:p>
                      <a:pPr marL="0" marR="0" algn="l">
                        <a:lnSpc>
                          <a:spcPct val="107000"/>
                        </a:lnSpc>
                        <a:spcBef>
                          <a:spcPts val="0"/>
                        </a:spcBef>
                        <a:spcAft>
                          <a:spcPts val="0"/>
                        </a:spcAft>
                      </a:pPr>
                      <a:r>
                        <a:rPr lang="en-US" sz="1200" dirty="0">
                          <a:effectLst/>
                        </a:rPr>
                        <a:t>French standard pertaining to biodegradable mulches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nchor="ctr"/>
                </a:tc>
                <a:extLst>
                  <a:ext uri="{0D108BD9-81ED-4DB2-BD59-A6C34878D82A}">
                    <a16:rowId xmlns:a16="http://schemas.microsoft.com/office/drawing/2014/main" val="10002"/>
                  </a:ext>
                </a:extLst>
              </a:tr>
              <a:tr h="988217">
                <a:tc>
                  <a:txBody>
                    <a:bodyPr/>
                    <a:lstStyle/>
                    <a:p>
                      <a:pPr marL="0" marR="0">
                        <a:lnSpc>
                          <a:spcPct val="107000"/>
                        </a:lnSpc>
                        <a:spcBef>
                          <a:spcPts val="0"/>
                        </a:spcBef>
                        <a:spcAft>
                          <a:spcPts val="0"/>
                        </a:spcAft>
                      </a:pPr>
                      <a:endParaRPr lang="en-US" sz="1200" dirty="0">
                        <a:solidFill>
                          <a:srgbClr val="002060"/>
                        </a:solidFill>
                        <a:effectLst/>
                      </a:endParaRPr>
                    </a:p>
                    <a:p>
                      <a:pPr marL="0" marR="0">
                        <a:lnSpc>
                          <a:spcPct val="107000"/>
                        </a:lnSpc>
                        <a:spcBef>
                          <a:spcPts val="0"/>
                        </a:spcBef>
                        <a:spcAft>
                          <a:spcPts val="0"/>
                        </a:spcAft>
                      </a:pPr>
                      <a:r>
                        <a:rPr lang="en-US" sz="1200" dirty="0" err="1">
                          <a:solidFill>
                            <a:srgbClr val="002060"/>
                          </a:solidFill>
                          <a:effectLst/>
                        </a:rPr>
                        <a:t>Ente</a:t>
                      </a:r>
                      <a:r>
                        <a:rPr lang="en-US" sz="1200" dirty="0">
                          <a:solidFill>
                            <a:srgbClr val="002060"/>
                          </a:solidFill>
                          <a:effectLst/>
                        </a:rPr>
                        <a:t> Nazionale </a:t>
                      </a:r>
                      <a:r>
                        <a:rPr lang="en-US" sz="1200" dirty="0" err="1">
                          <a:solidFill>
                            <a:srgbClr val="002060"/>
                          </a:solidFill>
                          <a:effectLst/>
                        </a:rPr>
                        <a:t>Italiano</a:t>
                      </a:r>
                      <a:r>
                        <a:rPr lang="en-US" sz="1200" dirty="0">
                          <a:solidFill>
                            <a:srgbClr val="002060"/>
                          </a:solidFill>
                          <a:effectLst/>
                        </a:rPr>
                        <a:t> di </a:t>
                      </a:r>
                      <a:r>
                        <a:rPr lang="en-US" sz="1200" dirty="0" err="1">
                          <a:solidFill>
                            <a:srgbClr val="002060"/>
                          </a:solidFill>
                          <a:effectLst/>
                        </a:rPr>
                        <a:t>Unificazione</a:t>
                      </a:r>
                      <a:r>
                        <a:rPr lang="en-US" sz="1200" dirty="0">
                          <a:solidFill>
                            <a:srgbClr val="002060"/>
                          </a:solidFill>
                          <a:effectLst/>
                        </a:rPr>
                        <a:t> (UNI) </a:t>
                      </a:r>
                      <a:endParaRPr lang="en-US"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solidFill>
                      <a:srgbClr val="A8D08C"/>
                    </a:solidFill>
                  </a:tcPr>
                </a:tc>
                <a:tc>
                  <a:txBody>
                    <a:bodyPr/>
                    <a:lstStyle/>
                    <a:p>
                      <a:pPr marL="0" marR="0" algn="l">
                        <a:lnSpc>
                          <a:spcPct val="107000"/>
                        </a:lnSpc>
                        <a:spcBef>
                          <a:spcPts val="0"/>
                        </a:spcBef>
                        <a:spcAft>
                          <a:spcPts val="0"/>
                        </a:spcAft>
                      </a:pPr>
                      <a:r>
                        <a:rPr lang="en-US" sz="1200" b="1" dirty="0">
                          <a:solidFill>
                            <a:schemeClr val="accent5">
                              <a:lumMod val="50000"/>
                            </a:schemeClr>
                          </a:solidFill>
                          <a:effectLst/>
                        </a:rPr>
                        <a:t>UNI 11495 </a:t>
                      </a:r>
                      <a:r>
                        <a:rPr lang="en-US" sz="1200" dirty="0">
                          <a:effectLst/>
                        </a:rPr>
                        <a:t>(2013) Biodegradable Thermoplastic Materials for Use in Agriculture and Horticulture - Mulching Films - Requirements and Test Methods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nchor="ctr"/>
                </a:tc>
                <a:tc>
                  <a:txBody>
                    <a:bodyPr/>
                    <a:lstStyle/>
                    <a:p>
                      <a:pPr marL="0" marR="0" algn="l">
                        <a:lnSpc>
                          <a:spcPct val="107000"/>
                        </a:lnSpc>
                        <a:spcBef>
                          <a:spcPts val="0"/>
                        </a:spcBef>
                        <a:spcAft>
                          <a:spcPts val="0"/>
                        </a:spcAft>
                      </a:pPr>
                      <a:r>
                        <a:rPr lang="en-US" sz="1200" dirty="0">
                          <a:effectLst/>
                        </a:rPr>
                        <a:t>Italian standard pertaining to biodegradable mulches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nchor="ctr"/>
                </a:tc>
                <a:extLst>
                  <a:ext uri="{0D108BD9-81ED-4DB2-BD59-A6C34878D82A}">
                    <a16:rowId xmlns:a16="http://schemas.microsoft.com/office/drawing/2014/main" val="10003"/>
                  </a:ext>
                </a:extLst>
              </a:tr>
              <a:tr h="988217">
                <a:tc>
                  <a:txBody>
                    <a:bodyPr/>
                    <a:lstStyle/>
                    <a:p>
                      <a:pPr marL="0" marR="0">
                        <a:lnSpc>
                          <a:spcPct val="107000"/>
                        </a:lnSpc>
                        <a:spcBef>
                          <a:spcPts val="0"/>
                        </a:spcBef>
                        <a:spcAft>
                          <a:spcPts val="0"/>
                        </a:spcAft>
                      </a:pPr>
                      <a:endParaRPr lang="en-US" sz="1200" dirty="0">
                        <a:solidFill>
                          <a:srgbClr val="002060"/>
                        </a:solidFill>
                        <a:effectLst/>
                      </a:endParaRPr>
                    </a:p>
                    <a:p>
                      <a:pPr marL="0" marR="0">
                        <a:lnSpc>
                          <a:spcPct val="107000"/>
                        </a:lnSpc>
                        <a:spcBef>
                          <a:spcPts val="0"/>
                        </a:spcBef>
                        <a:spcAft>
                          <a:spcPts val="0"/>
                        </a:spcAft>
                      </a:pPr>
                      <a:endParaRPr lang="en-US" sz="1200" dirty="0">
                        <a:solidFill>
                          <a:srgbClr val="002060"/>
                        </a:solidFill>
                        <a:effectLst/>
                      </a:endParaRPr>
                    </a:p>
                    <a:p>
                      <a:pPr marL="0" marR="0">
                        <a:lnSpc>
                          <a:spcPct val="107000"/>
                        </a:lnSpc>
                        <a:spcBef>
                          <a:spcPts val="0"/>
                        </a:spcBef>
                        <a:spcAft>
                          <a:spcPts val="0"/>
                        </a:spcAft>
                      </a:pPr>
                      <a:r>
                        <a:rPr lang="en-US" sz="1200" dirty="0">
                          <a:solidFill>
                            <a:srgbClr val="002060"/>
                          </a:solidFill>
                          <a:effectLst/>
                        </a:rPr>
                        <a:t>ASTM, International </a:t>
                      </a:r>
                      <a:endParaRPr lang="en-US"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solidFill>
                      <a:srgbClr val="A8D08C"/>
                    </a:solidFill>
                  </a:tcPr>
                </a:tc>
                <a:tc>
                  <a:txBody>
                    <a:bodyPr/>
                    <a:lstStyle/>
                    <a:p>
                      <a:pPr marL="0" marR="0" algn="l">
                        <a:lnSpc>
                          <a:spcPct val="107000"/>
                        </a:lnSpc>
                        <a:spcBef>
                          <a:spcPts val="0"/>
                        </a:spcBef>
                        <a:spcAft>
                          <a:spcPts val="0"/>
                        </a:spcAft>
                      </a:pPr>
                      <a:r>
                        <a:rPr lang="en-US" sz="1200" b="1" dirty="0">
                          <a:solidFill>
                            <a:schemeClr val="accent5">
                              <a:lumMod val="50000"/>
                            </a:schemeClr>
                          </a:solidFill>
                          <a:effectLst/>
                        </a:rPr>
                        <a:t>ASTM D6400 </a:t>
                      </a:r>
                      <a:r>
                        <a:rPr lang="en-US" sz="1200" dirty="0">
                          <a:effectLst/>
                        </a:rPr>
                        <a:t>(2012) Standard Specification for Labeling of Plastics Designed to be Aerobically Composted in Municipal or Industrial Facilities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nchor="ctr"/>
                </a:tc>
                <a:tc>
                  <a:txBody>
                    <a:bodyPr/>
                    <a:lstStyle/>
                    <a:p>
                      <a:pPr marL="0" marR="0" algn="l">
                        <a:lnSpc>
                          <a:spcPct val="107000"/>
                        </a:lnSpc>
                        <a:spcBef>
                          <a:spcPts val="0"/>
                        </a:spcBef>
                        <a:spcAft>
                          <a:spcPts val="0"/>
                        </a:spcAft>
                      </a:pPr>
                      <a:r>
                        <a:rPr lang="en-US" sz="1200" dirty="0">
                          <a:effectLst/>
                        </a:rPr>
                        <a:t>Pertains directly to biodegradation under industrial composting conditions, and is often misrepresented</a:t>
                      </a:r>
                      <a:r>
                        <a:rPr lang="en-US" sz="1200" baseline="300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nchor="ctr"/>
                </a:tc>
                <a:extLst>
                  <a:ext uri="{0D108BD9-81ED-4DB2-BD59-A6C34878D82A}">
                    <a16:rowId xmlns:a16="http://schemas.microsoft.com/office/drawing/2014/main" val="10004"/>
                  </a:ext>
                </a:extLst>
              </a:tr>
              <a:tr h="618409">
                <a:tc>
                  <a:txBody>
                    <a:bodyPr/>
                    <a:lstStyle/>
                    <a:p>
                      <a:pPr marL="0" marR="0">
                        <a:lnSpc>
                          <a:spcPct val="107000"/>
                        </a:lnSpc>
                        <a:spcBef>
                          <a:spcPts val="0"/>
                        </a:spcBef>
                        <a:spcAft>
                          <a:spcPts val="0"/>
                        </a:spcAft>
                      </a:pPr>
                      <a:endParaRPr lang="en-US" sz="1200" dirty="0">
                        <a:solidFill>
                          <a:srgbClr val="002060"/>
                        </a:solidFill>
                        <a:effectLst/>
                      </a:endParaRPr>
                    </a:p>
                    <a:p>
                      <a:pPr marL="0" marR="0">
                        <a:lnSpc>
                          <a:spcPct val="107000"/>
                        </a:lnSpc>
                        <a:spcBef>
                          <a:spcPts val="0"/>
                        </a:spcBef>
                        <a:spcAft>
                          <a:spcPts val="0"/>
                        </a:spcAft>
                      </a:pPr>
                      <a:r>
                        <a:rPr lang="en-US" sz="1200" dirty="0">
                          <a:solidFill>
                            <a:srgbClr val="002060"/>
                          </a:solidFill>
                          <a:effectLst/>
                        </a:rPr>
                        <a:t>TUV Austria (formerly </a:t>
                      </a:r>
                      <a:r>
                        <a:rPr lang="en-US" sz="1200" dirty="0" err="1">
                          <a:solidFill>
                            <a:srgbClr val="002060"/>
                          </a:solidFill>
                          <a:effectLst/>
                        </a:rPr>
                        <a:t>Vincotte</a:t>
                      </a:r>
                      <a:r>
                        <a:rPr lang="en-US" sz="1200" dirty="0">
                          <a:solidFill>
                            <a:srgbClr val="002060"/>
                          </a:solidFill>
                          <a:effectLst/>
                        </a:rPr>
                        <a:t>)</a:t>
                      </a:r>
                      <a:r>
                        <a:rPr lang="en-US" sz="1200" baseline="30000" dirty="0">
                          <a:solidFill>
                            <a:srgbClr val="002060"/>
                          </a:solidFill>
                          <a:effectLst/>
                        </a:rPr>
                        <a:t>2 </a:t>
                      </a:r>
                      <a:endParaRPr lang="en-US"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solidFill>
                      <a:srgbClr val="A8D08C"/>
                    </a:solidFill>
                  </a:tcPr>
                </a:tc>
                <a:tc>
                  <a:txBody>
                    <a:bodyPr/>
                    <a:lstStyle/>
                    <a:p>
                      <a:pPr marL="0" marR="0" algn="l">
                        <a:lnSpc>
                          <a:spcPct val="107000"/>
                        </a:lnSpc>
                        <a:spcBef>
                          <a:spcPts val="0"/>
                        </a:spcBef>
                        <a:spcAft>
                          <a:spcPts val="0"/>
                        </a:spcAft>
                      </a:pPr>
                      <a:r>
                        <a:rPr lang="en-US" sz="1200" b="1" dirty="0">
                          <a:solidFill>
                            <a:schemeClr val="accent5">
                              <a:lumMod val="50000"/>
                            </a:schemeClr>
                          </a:solidFill>
                          <a:effectLst/>
                        </a:rPr>
                        <a:t>OK Biodegradable SOIL </a:t>
                      </a:r>
                      <a:r>
                        <a:rPr lang="en-US" sz="1200" dirty="0">
                          <a:effectLst/>
                        </a:rPr>
                        <a:t>(label)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nchor="ctr"/>
                </a:tc>
                <a:tc>
                  <a:txBody>
                    <a:bodyPr/>
                    <a:lstStyle/>
                    <a:p>
                      <a:pPr marL="0" marR="0" algn="l">
                        <a:lnSpc>
                          <a:spcPct val="107000"/>
                        </a:lnSpc>
                        <a:spcBef>
                          <a:spcPts val="0"/>
                        </a:spcBef>
                        <a:spcAft>
                          <a:spcPts val="0"/>
                        </a:spcAft>
                      </a:pPr>
                      <a:r>
                        <a:rPr lang="en-US" sz="1200" dirty="0">
                          <a:effectLst/>
                        </a:rPr>
                        <a:t>Certifies that plastic materials will biodegrade fully and will not promote ecotoxicity in the soil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nchor="ctr"/>
                </a:tc>
                <a:extLst>
                  <a:ext uri="{0D108BD9-81ED-4DB2-BD59-A6C34878D82A}">
                    <a16:rowId xmlns:a16="http://schemas.microsoft.com/office/drawing/2014/main" val="10005"/>
                  </a:ext>
                </a:extLst>
              </a:tr>
              <a:tr h="247364">
                <a:tc gridSpan="3">
                  <a:txBody>
                    <a:bodyPr/>
                    <a:lstStyle/>
                    <a:p>
                      <a:pPr marL="0" marR="0">
                        <a:lnSpc>
                          <a:spcPct val="107000"/>
                        </a:lnSpc>
                        <a:spcBef>
                          <a:spcPts val="0"/>
                        </a:spcBef>
                        <a:spcAft>
                          <a:spcPts val="0"/>
                        </a:spcAft>
                      </a:pPr>
                      <a:r>
                        <a:rPr lang="en-US" sz="1000" baseline="30000" dirty="0">
                          <a:solidFill>
                            <a:schemeClr val="tx1"/>
                          </a:solidFill>
                          <a:effectLst/>
                        </a:rPr>
                        <a:t>1 </a:t>
                      </a:r>
                      <a:r>
                        <a:rPr lang="en-US" sz="1000" b="0" dirty="0">
                          <a:solidFill>
                            <a:schemeClr val="tx1"/>
                          </a:solidFill>
                          <a:effectLst/>
                        </a:rPr>
                        <a:t>ISO (International Organization for Standardization) has equivalent standards</a:t>
                      </a:r>
                      <a:endParaRPr lang="en-US"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nchor="ctr">
                    <a:solidFill>
                      <a:srgbClr val="C5E0B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12272">
                <a:tc gridSpan="3">
                  <a:txBody>
                    <a:bodyPr/>
                    <a:lstStyle/>
                    <a:p>
                      <a:pPr marL="0" marR="0">
                        <a:lnSpc>
                          <a:spcPct val="107000"/>
                        </a:lnSpc>
                        <a:spcBef>
                          <a:spcPts val="0"/>
                        </a:spcBef>
                        <a:spcAft>
                          <a:spcPts val="0"/>
                        </a:spcAft>
                      </a:pPr>
                      <a:r>
                        <a:rPr lang="en-US" sz="1000" baseline="30000" dirty="0">
                          <a:solidFill>
                            <a:schemeClr val="tx1"/>
                          </a:solidFill>
                          <a:effectLst/>
                        </a:rPr>
                        <a:t> 2</a:t>
                      </a:r>
                      <a:r>
                        <a:rPr lang="en-US" sz="1000" dirty="0">
                          <a:solidFill>
                            <a:schemeClr val="tx1"/>
                          </a:solidFill>
                          <a:effectLst/>
                        </a:rPr>
                        <a:t> </a:t>
                      </a:r>
                      <a:r>
                        <a:rPr lang="en-US" sz="1000" b="0" dirty="0">
                          <a:solidFill>
                            <a:schemeClr val="tx1"/>
                          </a:solidFill>
                          <a:effectLst/>
                        </a:rPr>
                        <a:t>TUV Austria is not a standards organization but is a certification body authorized by European Bioplastics, an association representing the interest of the European bioplastics industry.</a:t>
                      </a:r>
                      <a:endParaRPr lang="en-US"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809" marR="62809" marT="0" marB="0" anchor="ctr">
                    <a:solidFill>
                      <a:srgbClr val="C5E0B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 name="Rectangle 1"/>
          <p:cNvSpPr/>
          <p:nvPr/>
        </p:nvSpPr>
        <p:spPr>
          <a:xfrm>
            <a:off x="6724308" y="5666969"/>
            <a:ext cx="2326278" cy="246221"/>
          </a:xfrm>
          <a:prstGeom prst="rect">
            <a:avLst/>
          </a:prstGeom>
          <a:solidFill>
            <a:schemeClr val="bg1"/>
          </a:solidFill>
          <a:ln>
            <a:solidFill>
              <a:schemeClr val="tx1"/>
            </a:solidFill>
          </a:ln>
        </p:spPr>
        <p:txBody>
          <a:bodyPr wrap="none">
            <a:spAutoFit/>
          </a:bodyPr>
          <a:lstStyle/>
          <a:p>
            <a:r>
              <a:rPr lang="en-US" sz="1000" b="1" dirty="0"/>
              <a:t>Source: </a:t>
            </a:r>
            <a:r>
              <a:rPr lang="en-US" sz="1000" dirty="0"/>
              <a:t>Dentzman and Hayes (2019)</a:t>
            </a:r>
          </a:p>
        </p:txBody>
      </p:sp>
      <p:pic>
        <p:nvPicPr>
          <p:cNvPr id="12" name="Picture 2" descr="Image result for western sare logo">
            <a:extLst>
              <a:ext uri="{FF2B5EF4-FFF2-40B4-BE49-F238E27FC236}">
                <a16:creationId xmlns:a16="http://schemas.microsoft.com/office/drawing/2014/main" id="{0F2E02D1-F0A9-4B10-B68A-EA6014200F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6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ashington state university logo">
            <a:extLst>
              <a:ext uri="{FF2B5EF4-FFF2-40B4-BE49-F238E27FC236}">
                <a16:creationId xmlns:a16="http://schemas.microsoft.com/office/drawing/2014/main" id="{45732DE2-8CF7-420C-8B6A-D657902531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7891" y="6033325"/>
            <a:ext cx="1979219" cy="824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EB348-3FFC-4DC6-AF82-0B7FF08EE8EF}"/>
              </a:ext>
            </a:extLst>
          </p:cNvPr>
          <p:cNvSpPr txBox="1"/>
          <p:nvPr/>
        </p:nvSpPr>
        <p:spPr>
          <a:xfrm>
            <a:off x="6697016" y="6550223"/>
            <a:ext cx="2486162" cy="307777"/>
          </a:xfrm>
          <a:prstGeom prst="rect">
            <a:avLst/>
          </a:prstGeom>
          <a:noFill/>
        </p:spPr>
        <p:txBody>
          <a:bodyPr wrap="square" rtlCol="0">
            <a:spAutoFit/>
          </a:bodyPr>
          <a:lstStyle/>
          <a:p>
            <a:r>
              <a:rPr lang="en-US" sz="1400" b="1" u="sng" dirty="0">
                <a:hlinkClick r:id="rId5"/>
              </a:rPr>
              <a:t>https://smallfruits.wsu.edu</a:t>
            </a:r>
            <a:endParaRPr lang="en-US" sz="1400" b="1" i="1" u="sng"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1626" y="5989693"/>
            <a:ext cx="609904" cy="843028"/>
          </a:xfrm>
          <a:prstGeom prst="rect">
            <a:avLst/>
          </a:prstGeom>
        </p:spPr>
      </p:pic>
      <p:sp>
        <p:nvSpPr>
          <p:cNvPr id="17" name="TextBox 16">
            <a:extLst>
              <a:ext uri="{FF2B5EF4-FFF2-40B4-BE49-F238E27FC236}">
                <a16:creationId xmlns:a16="http://schemas.microsoft.com/office/drawing/2014/main" id="{586EB348-3FFC-4DC6-AF82-0B7FF08EE8EF}"/>
              </a:ext>
            </a:extLst>
          </p:cNvPr>
          <p:cNvSpPr txBox="1"/>
          <p:nvPr/>
        </p:nvSpPr>
        <p:spPr>
          <a:xfrm>
            <a:off x="1932518" y="6529858"/>
            <a:ext cx="2486162" cy="307777"/>
          </a:xfrm>
          <a:prstGeom prst="rect">
            <a:avLst/>
          </a:prstGeom>
          <a:noFill/>
        </p:spPr>
        <p:txBody>
          <a:bodyPr wrap="square" rtlCol="0">
            <a:spAutoFit/>
          </a:bodyPr>
          <a:lstStyle/>
          <a:p>
            <a:r>
              <a:rPr lang="en-US" sz="1400" b="1" u="sng" dirty="0">
                <a:hlinkClick r:id="rId5"/>
              </a:rPr>
              <a:t>biodegradablemulch.org</a:t>
            </a:r>
            <a:endParaRPr lang="en-US" sz="1400" b="1" i="1" u="sng"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50579" y="6092454"/>
            <a:ext cx="1302831" cy="646640"/>
          </a:xfrm>
          <a:prstGeom prst="rect">
            <a:avLst/>
          </a:prstGeom>
        </p:spPr>
      </p:pic>
    </p:spTree>
    <p:extLst>
      <p:ext uri="{BB962C8B-B14F-4D97-AF65-F5344CB8AC3E}">
        <p14:creationId xmlns:p14="http://schemas.microsoft.com/office/powerpoint/2010/main" val="220204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5BC79F2-B18F-4CBC-A6C2-01643A61299B}"/>
              </a:ext>
            </a:extLst>
          </p:cNvPr>
          <p:cNvCxnSpPr/>
          <p:nvPr/>
        </p:nvCxnSpPr>
        <p:spPr>
          <a:xfrm>
            <a:off x="0" y="594396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E553C255-F2A2-43C9-809A-5C876B2EE334}"/>
              </a:ext>
            </a:extLst>
          </p:cNvPr>
          <p:cNvSpPr>
            <a:spLocks noGrp="1"/>
          </p:cNvSpPr>
          <p:nvPr>
            <p:ph type="subTitle" idx="1"/>
          </p:nvPr>
        </p:nvSpPr>
        <p:spPr>
          <a:xfrm>
            <a:off x="1" y="-8387"/>
            <a:ext cx="9144000" cy="679506"/>
          </a:xfrm>
          <a:solidFill>
            <a:srgbClr val="C00000"/>
          </a:solidFill>
        </p:spPr>
        <p:txBody>
          <a:bodyPr anchor="ctr">
            <a:noAutofit/>
          </a:bodyPr>
          <a:lstStyle/>
          <a:p>
            <a:r>
              <a:rPr lang="en-US" sz="4000" b="1" dirty="0">
                <a:solidFill>
                  <a:schemeClr val="bg1"/>
                </a:solidFill>
              </a:rPr>
              <a:t>BDM Standards</a:t>
            </a:r>
          </a:p>
        </p:txBody>
      </p:sp>
      <p:pic>
        <p:nvPicPr>
          <p:cNvPr id="12" name="Picture 2" descr="Image result for western sare logo">
            <a:extLst>
              <a:ext uri="{FF2B5EF4-FFF2-40B4-BE49-F238E27FC236}">
                <a16:creationId xmlns:a16="http://schemas.microsoft.com/office/drawing/2014/main" id="{0F2E02D1-F0A9-4B10-B68A-EA6014200F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6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ashington state university logo">
            <a:extLst>
              <a:ext uri="{FF2B5EF4-FFF2-40B4-BE49-F238E27FC236}">
                <a16:creationId xmlns:a16="http://schemas.microsoft.com/office/drawing/2014/main" id="{45732DE2-8CF7-420C-8B6A-D657902531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7891" y="6033325"/>
            <a:ext cx="1979219" cy="824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EB348-3FFC-4DC6-AF82-0B7FF08EE8EF}"/>
              </a:ext>
            </a:extLst>
          </p:cNvPr>
          <p:cNvSpPr txBox="1"/>
          <p:nvPr/>
        </p:nvSpPr>
        <p:spPr>
          <a:xfrm>
            <a:off x="6697016" y="6550223"/>
            <a:ext cx="2486162" cy="307777"/>
          </a:xfrm>
          <a:prstGeom prst="rect">
            <a:avLst/>
          </a:prstGeom>
          <a:noFill/>
        </p:spPr>
        <p:txBody>
          <a:bodyPr wrap="square" rtlCol="0">
            <a:spAutoFit/>
          </a:bodyPr>
          <a:lstStyle/>
          <a:p>
            <a:r>
              <a:rPr lang="en-US" sz="1400" b="1" u="sng" dirty="0">
                <a:hlinkClick r:id="rId5"/>
              </a:rPr>
              <a:t>https://smallfruits.wsu.edu</a:t>
            </a:r>
            <a:endParaRPr lang="en-US" sz="1400" b="1" i="1" u="sng"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1626" y="5989693"/>
            <a:ext cx="609904" cy="843028"/>
          </a:xfrm>
          <a:prstGeom prst="rect">
            <a:avLst/>
          </a:prstGeom>
        </p:spPr>
      </p:pic>
      <p:sp>
        <p:nvSpPr>
          <p:cNvPr id="17" name="TextBox 16">
            <a:extLst>
              <a:ext uri="{FF2B5EF4-FFF2-40B4-BE49-F238E27FC236}">
                <a16:creationId xmlns:a16="http://schemas.microsoft.com/office/drawing/2014/main" id="{586EB348-3FFC-4DC6-AF82-0B7FF08EE8EF}"/>
              </a:ext>
            </a:extLst>
          </p:cNvPr>
          <p:cNvSpPr txBox="1"/>
          <p:nvPr/>
        </p:nvSpPr>
        <p:spPr>
          <a:xfrm>
            <a:off x="1932518" y="6529858"/>
            <a:ext cx="2486162" cy="307777"/>
          </a:xfrm>
          <a:prstGeom prst="rect">
            <a:avLst/>
          </a:prstGeom>
          <a:noFill/>
        </p:spPr>
        <p:txBody>
          <a:bodyPr wrap="square" rtlCol="0">
            <a:spAutoFit/>
          </a:bodyPr>
          <a:lstStyle/>
          <a:p>
            <a:r>
              <a:rPr lang="en-US" sz="1400" b="1" u="sng" dirty="0">
                <a:hlinkClick r:id="rId5"/>
              </a:rPr>
              <a:t>biodegradablemulch.org</a:t>
            </a:r>
            <a:endParaRPr lang="en-US" sz="1400" b="1" i="1" u="sng"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50579" y="6092454"/>
            <a:ext cx="1302831" cy="646640"/>
          </a:xfrm>
          <a:prstGeom prst="rect">
            <a:avLst/>
          </a:prstGeom>
        </p:spPr>
      </p:pic>
      <p:sp>
        <p:nvSpPr>
          <p:cNvPr id="13" name="Subtitle 2">
            <a:extLst>
              <a:ext uri="{FF2B5EF4-FFF2-40B4-BE49-F238E27FC236}">
                <a16:creationId xmlns:a16="http://schemas.microsoft.com/office/drawing/2014/main" id="{08CFDC5A-63A9-4ECC-B7A6-4D629A466EA0}"/>
              </a:ext>
            </a:extLst>
          </p:cNvPr>
          <p:cNvSpPr txBox="1">
            <a:spLocks/>
          </p:cNvSpPr>
          <p:nvPr/>
        </p:nvSpPr>
        <p:spPr>
          <a:xfrm>
            <a:off x="223284" y="741197"/>
            <a:ext cx="8697432" cy="512427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rgbClr val="FF0000"/>
              </a:buClr>
              <a:buFont typeface="Wingdings" panose="05000000000000000000" pitchFamily="2" charset="2"/>
              <a:buChar char="v"/>
            </a:pPr>
            <a:r>
              <a:rPr lang="en-US" sz="1600" b="1" dirty="0"/>
              <a:t>ASTM D6400 </a:t>
            </a:r>
            <a:r>
              <a:rPr lang="en-US" sz="1600" dirty="0"/>
              <a:t>tests biodegradation under industrial composting conditions (2012)</a:t>
            </a:r>
          </a:p>
          <a:p>
            <a:pPr marL="625475" lvl="0" indent="-285750" algn="l">
              <a:buClr>
                <a:srgbClr val="009900"/>
              </a:buClr>
              <a:buFont typeface="Arial" panose="020B0604020202020204" pitchFamily="34" charset="0"/>
              <a:buChar char="•"/>
            </a:pPr>
            <a:r>
              <a:rPr lang="en-US" sz="1600" dirty="0">
                <a:solidFill>
                  <a:schemeClr val="accent5">
                    <a:lumMod val="50000"/>
                  </a:schemeClr>
                </a:solidFill>
              </a:rPr>
              <a:t>Most commonly cited standard for BDM</a:t>
            </a:r>
          </a:p>
          <a:p>
            <a:pPr marL="625475" lvl="0" indent="-285750" algn="l">
              <a:buClr>
                <a:srgbClr val="009900"/>
              </a:buClr>
              <a:buFont typeface="Arial" panose="020B0604020202020204" pitchFamily="34" charset="0"/>
              <a:buChar char="•"/>
            </a:pPr>
            <a:r>
              <a:rPr lang="en-US" sz="1600" dirty="0">
                <a:solidFill>
                  <a:schemeClr val="accent5">
                    <a:lumMod val="50000"/>
                  </a:schemeClr>
                </a:solidFill>
              </a:rPr>
              <a:t>Employs standardized test method ASTM D5338:</a:t>
            </a:r>
          </a:p>
          <a:p>
            <a:pPr marL="796925" lvl="0" indent="-222250" algn="l">
              <a:buClr>
                <a:schemeClr val="accent1"/>
              </a:buClr>
              <a:buFont typeface="Courier New" panose="02070309020205020404" pitchFamily="49" charset="0"/>
              <a:buChar char="o"/>
            </a:pPr>
            <a:r>
              <a:rPr lang="en-US" sz="1600" dirty="0">
                <a:solidFill>
                  <a:schemeClr val="accent6">
                    <a:lumMod val="50000"/>
                  </a:schemeClr>
                </a:solidFill>
              </a:rPr>
              <a:t>Laboratory test that simulates industrial composting conditions: use of a compost-based medium, 58 </a:t>
            </a:r>
            <a:r>
              <a:rPr lang="en-US" sz="1600" dirty="0">
                <a:solidFill>
                  <a:schemeClr val="accent6">
                    <a:lumMod val="50000"/>
                  </a:schemeClr>
                </a:solidFill>
                <a:cs typeface="Times New Roman" panose="02020603050405020304" pitchFamily="18" charset="0"/>
              </a:rPr>
              <a:t>ºC</a:t>
            </a:r>
            <a:r>
              <a:rPr lang="en-US" sz="1600" dirty="0">
                <a:solidFill>
                  <a:schemeClr val="accent6">
                    <a:lumMod val="50000"/>
                  </a:schemeClr>
                </a:solidFill>
              </a:rPr>
              <a:t> (136 </a:t>
            </a:r>
            <a:r>
              <a:rPr lang="en-US" sz="1600" dirty="0">
                <a:solidFill>
                  <a:schemeClr val="accent6">
                    <a:lumMod val="50000"/>
                  </a:schemeClr>
                </a:solidFill>
                <a:cs typeface="Times New Roman" panose="02020603050405020304" pitchFamily="18" charset="0"/>
              </a:rPr>
              <a:t>ºF)</a:t>
            </a:r>
            <a:r>
              <a:rPr lang="en-US" sz="1600" dirty="0">
                <a:solidFill>
                  <a:schemeClr val="accent6">
                    <a:lumMod val="50000"/>
                  </a:schemeClr>
                </a:solidFill>
              </a:rPr>
              <a:t>, etc.</a:t>
            </a:r>
          </a:p>
          <a:p>
            <a:pPr marL="625475" lvl="0" indent="-285750" algn="l">
              <a:buClr>
                <a:srgbClr val="009900"/>
              </a:buClr>
              <a:buFont typeface="Arial" panose="020B0604020202020204" pitchFamily="34" charset="0"/>
              <a:buChar char="•"/>
            </a:pPr>
            <a:r>
              <a:rPr lang="en-US" sz="1600" dirty="0">
                <a:solidFill>
                  <a:schemeClr val="accent5">
                    <a:lumMod val="50000"/>
                  </a:schemeClr>
                </a:solidFill>
              </a:rPr>
              <a:t>≥ 90% conversion of C into CO</a:t>
            </a:r>
            <a:r>
              <a:rPr lang="en-US" sz="1600" baseline="-25000" dirty="0">
                <a:solidFill>
                  <a:schemeClr val="accent5">
                    <a:lumMod val="50000"/>
                  </a:schemeClr>
                </a:solidFill>
              </a:rPr>
              <a:t>2 </a:t>
            </a:r>
            <a:r>
              <a:rPr lang="en-US" sz="1600" dirty="0">
                <a:solidFill>
                  <a:schemeClr val="accent5">
                    <a:lumMod val="50000"/>
                  </a:schemeClr>
                </a:solidFill>
              </a:rPr>
              <a:t>and microbial biomass within 180 days </a:t>
            </a:r>
            <a:br>
              <a:rPr lang="en-US" sz="1600" dirty="0"/>
            </a:br>
            <a:endParaRPr lang="en-US" sz="1600" dirty="0"/>
          </a:p>
          <a:p>
            <a:pPr marL="342900" indent="-342900" algn="l">
              <a:buClr>
                <a:srgbClr val="FF0000"/>
              </a:buClr>
              <a:buFont typeface="Wingdings" panose="05000000000000000000" pitchFamily="2" charset="2"/>
              <a:buChar char="v"/>
            </a:pPr>
            <a:r>
              <a:rPr lang="en-US" sz="1600" b="1" dirty="0"/>
              <a:t>EN 17033</a:t>
            </a:r>
            <a:r>
              <a:rPr lang="en-US" sz="1600" dirty="0"/>
              <a:t> European Committee for Standardization (CEN) (Jan. 2018)</a:t>
            </a:r>
          </a:p>
          <a:p>
            <a:pPr marL="625475" lvl="0" indent="-285750" algn="l">
              <a:buClr>
                <a:srgbClr val="009900"/>
              </a:buClr>
              <a:buFont typeface="Arial" panose="020B0604020202020204" pitchFamily="34" charset="0"/>
              <a:buChar char="•"/>
            </a:pPr>
            <a:r>
              <a:rPr lang="en-US" sz="1600" dirty="0">
                <a:solidFill>
                  <a:schemeClr val="accent5">
                    <a:lumMod val="50000"/>
                  </a:schemeClr>
                </a:solidFill>
              </a:rPr>
              <a:t>1</a:t>
            </a:r>
            <a:r>
              <a:rPr lang="en-US" sz="1600" baseline="30000" dirty="0">
                <a:solidFill>
                  <a:schemeClr val="accent5">
                    <a:lumMod val="50000"/>
                  </a:schemeClr>
                </a:solidFill>
              </a:rPr>
              <a:t>st</a:t>
            </a:r>
            <a:r>
              <a:rPr lang="en-US" sz="1600" dirty="0">
                <a:solidFill>
                  <a:schemeClr val="accent5">
                    <a:lumMod val="50000"/>
                  </a:schemeClr>
                </a:solidFill>
              </a:rPr>
              <a:t> standard for certification of biodegradable plastic mulch films in soil</a:t>
            </a:r>
          </a:p>
          <a:p>
            <a:pPr marL="625475" lvl="0" indent="-285750" algn="l">
              <a:buClr>
                <a:srgbClr val="009900"/>
              </a:buClr>
              <a:buFont typeface="Arial" panose="020B0604020202020204" pitchFamily="34" charset="0"/>
              <a:buChar char="•"/>
            </a:pPr>
            <a:r>
              <a:rPr lang="en-US" sz="1600" dirty="0">
                <a:solidFill>
                  <a:schemeClr val="accent5">
                    <a:lumMod val="50000"/>
                  </a:schemeClr>
                </a:solidFill>
              </a:rPr>
              <a:t>Requirements regulated: composition; biodegradability in soil; ecotoxicity, dimensional, mechanical and optical properties; and the test procedures for each</a:t>
            </a:r>
          </a:p>
          <a:p>
            <a:pPr marL="625475" lvl="0" indent="-285750" algn="l">
              <a:buClr>
                <a:srgbClr val="009900"/>
              </a:buClr>
              <a:buFont typeface="Arial" panose="020B0604020202020204" pitchFamily="34" charset="0"/>
              <a:buChar char="•"/>
            </a:pPr>
            <a:r>
              <a:rPr lang="en-US" sz="1600" dirty="0">
                <a:solidFill>
                  <a:schemeClr val="accent1">
                    <a:lumMod val="75000"/>
                  </a:schemeClr>
                </a:solidFill>
              </a:rPr>
              <a:t>≥ 90% biodegradation under aerobic conditions in natural topsoil from agricultural field or forest at 20 </a:t>
            </a:r>
            <a:r>
              <a:rPr lang="en-US" sz="1600" dirty="0">
                <a:solidFill>
                  <a:schemeClr val="accent1">
                    <a:lumMod val="75000"/>
                  </a:schemeClr>
                </a:solidFill>
                <a:cs typeface="Times New Roman" panose="02020603050405020304" pitchFamily="18" charset="0"/>
              </a:rPr>
              <a:t>ºC</a:t>
            </a:r>
            <a:r>
              <a:rPr lang="en-US" sz="1600" dirty="0">
                <a:solidFill>
                  <a:schemeClr val="accent1">
                    <a:lumMod val="75000"/>
                  </a:schemeClr>
                </a:solidFill>
              </a:rPr>
              <a:t> (68 </a:t>
            </a:r>
            <a:r>
              <a:rPr lang="en-US" sz="1600" dirty="0">
                <a:solidFill>
                  <a:schemeClr val="accent1">
                    <a:lumMod val="75000"/>
                  </a:schemeClr>
                </a:solidFill>
                <a:cs typeface="Times New Roman" panose="02020603050405020304" pitchFamily="18" charset="0"/>
              </a:rPr>
              <a:t>ºF)</a:t>
            </a:r>
            <a:r>
              <a:rPr lang="en-US" sz="1600" dirty="0">
                <a:solidFill>
                  <a:schemeClr val="accent1">
                    <a:lumMod val="75000"/>
                  </a:schemeClr>
                </a:solidFill>
              </a:rPr>
              <a:t> to 28</a:t>
            </a:r>
            <a:r>
              <a:rPr lang="en-US" sz="1600" dirty="0">
                <a:solidFill>
                  <a:schemeClr val="accent1">
                    <a:lumMod val="75000"/>
                  </a:schemeClr>
                </a:solidFill>
                <a:cs typeface="Times New Roman" panose="02020603050405020304" pitchFamily="18" charset="0"/>
              </a:rPr>
              <a:t> ºC</a:t>
            </a:r>
            <a:r>
              <a:rPr lang="en-US" sz="1600" dirty="0">
                <a:solidFill>
                  <a:schemeClr val="accent1">
                    <a:lumMod val="75000"/>
                  </a:schemeClr>
                </a:solidFill>
              </a:rPr>
              <a:t> (82 </a:t>
            </a:r>
            <a:r>
              <a:rPr lang="en-US" sz="1600" dirty="0">
                <a:solidFill>
                  <a:schemeClr val="accent1">
                    <a:lumMod val="75000"/>
                  </a:schemeClr>
                </a:solidFill>
                <a:cs typeface="Times New Roman" panose="02020603050405020304" pitchFamily="18" charset="0"/>
              </a:rPr>
              <a:t>ºF)</a:t>
            </a:r>
            <a:r>
              <a:rPr lang="en-US" sz="1600" dirty="0">
                <a:solidFill>
                  <a:schemeClr val="accent1">
                    <a:lumMod val="75000"/>
                  </a:schemeClr>
                </a:solidFill>
              </a:rPr>
              <a:t> within 2 years using standardized test to measure CO</a:t>
            </a:r>
            <a:r>
              <a:rPr lang="en-US" sz="1600" baseline="-25000" dirty="0">
                <a:solidFill>
                  <a:schemeClr val="accent1">
                    <a:lumMod val="75000"/>
                  </a:schemeClr>
                </a:solidFill>
              </a:rPr>
              <a:t>2</a:t>
            </a:r>
            <a:r>
              <a:rPr lang="en-US" sz="1600" dirty="0">
                <a:solidFill>
                  <a:schemeClr val="accent1">
                    <a:lumMod val="75000"/>
                  </a:schemeClr>
                </a:solidFill>
              </a:rPr>
              <a:t> evolution</a:t>
            </a:r>
          </a:p>
          <a:p>
            <a:pPr marL="342900" lvl="0" indent="-342900" algn="l">
              <a:buClr>
                <a:srgbClr val="FF0000"/>
              </a:buClr>
              <a:buFont typeface="Wingdings" panose="05000000000000000000" pitchFamily="2" charset="2"/>
              <a:buChar char="v"/>
            </a:pPr>
            <a:r>
              <a:rPr lang="en-US" sz="1600" dirty="0"/>
              <a:t>Why 90% biodegradation and not 100%:</a:t>
            </a:r>
          </a:p>
          <a:p>
            <a:pPr marL="625475" lvl="0" indent="-285750" algn="l">
              <a:buClr>
                <a:srgbClr val="009900"/>
              </a:buClr>
              <a:buFont typeface="Arial" panose="020B0604020202020204" pitchFamily="34" charset="0"/>
              <a:buChar char="•"/>
            </a:pPr>
            <a:r>
              <a:rPr lang="en-US" sz="1600" dirty="0">
                <a:solidFill>
                  <a:schemeClr val="accent5">
                    <a:lumMod val="50000"/>
                  </a:schemeClr>
                </a:solidFill>
              </a:rPr>
              <a:t>Difficult to measure portion of the plastic-derived C incorporated into microbial biomass</a:t>
            </a:r>
          </a:p>
          <a:p>
            <a:pPr marL="625475" lvl="0" indent="-285750" algn="l">
              <a:buClr>
                <a:srgbClr val="009900"/>
              </a:buClr>
              <a:buFont typeface="Arial" panose="020B0604020202020204" pitchFamily="34" charset="0"/>
              <a:buChar char="•"/>
            </a:pPr>
            <a:r>
              <a:rPr lang="en-US" sz="1600" dirty="0">
                <a:solidFill>
                  <a:schemeClr val="accent5">
                    <a:lumMod val="50000"/>
                  </a:schemeClr>
                </a:solidFill>
              </a:rPr>
              <a:t>Limited precision of the biodegradability lab tests</a:t>
            </a:r>
            <a:endParaRPr lang="en-US" sz="1600" dirty="0"/>
          </a:p>
        </p:txBody>
      </p:sp>
    </p:spTree>
    <p:extLst>
      <p:ext uri="{BB962C8B-B14F-4D97-AF65-F5344CB8AC3E}">
        <p14:creationId xmlns:p14="http://schemas.microsoft.com/office/powerpoint/2010/main" val="48861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5" end="5"/>
                                            </p:txEl>
                                          </p:spTgt>
                                        </p:tgtEl>
                                        <p:attrNameLst>
                                          <p:attrName>style.visibility</p:attrName>
                                        </p:attrNameLst>
                                      </p:cBhvr>
                                      <p:to>
                                        <p:strVal val="visible"/>
                                      </p:to>
                                    </p:set>
                                    <p:animEffect transition="in" filter="fade">
                                      <p:cBhvr>
                                        <p:cTn id="7" dur="500"/>
                                        <p:tgtEl>
                                          <p:spTgt spid="1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8" end="8"/>
                                            </p:txEl>
                                          </p:spTgt>
                                        </p:tgtEl>
                                        <p:attrNameLst>
                                          <p:attrName>style.visibility</p:attrName>
                                        </p:attrNameLst>
                                      </p:cBhvr>
                                      <p:to>
                                        <p:strVal val="visible"/>
                                      </p:to>
                                    </p:set>
                                    <p:animEffect transition="in" filter="fade">
                                      <p:cBhvr>
                                        <p:cTn id="10" dur="500"/>
                                        <p:tgtEl>
                                          <p:spTgt spid="1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6" end="6"/>
                                            </p:txEl>
                                          </p:spTgt>
                                        </p:tgtEl>
                                        <p:attrNameLst>
                                          <p:attrName>style.visibility</p:attrName>
                                        </p:attrNameLst>
                                      </p:cBhvr>
                                      <p:to>
                                        <p:strVal val="visible"/>
                                      </p:to>
                                    </p:set>
                                    <p:animEffect transition="in" filter="fade">
                                      <p:cBhvr>
                                        <p:cTn id="13" dur="500"/>
                                        <p:tgtEl>
                                          <p:spTgt spid="1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xEl>
                                              <p:pRg st="7" end="7"/>
                                            </p:txEl>
                                          </p:spTgt>
                                        </p:tgtEl>
                                        <p:attrNameLst>
                                          <p:attrName>style.visibility</p:attrName>
                                        </p:attrNameLst>
                                      </p:cBhvr>
                                      <p:to>
                                        <p:strVal val="visible"/>
                                      </p:to>
                                    </p:set>
                                    <p:animEffect transition="in" filter="fade">
                                      <p:cBhvr>
                                        <p:cTn id="16" dur="500"/>
                                        <p:tgtEl>
                                          <p:spTgt spid="1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9" end="9"/>
                                            </p:txEl>
                                          </p:spTgt>
                                        </p:tgtEl>
                                        <p:attrNameLst>
                                          <p:attrName>style.visibility</p:attrName>
                                        </p:attrNameLst>
                                      </p:cBhvr>
                                      <p:to>
                                        <p:strVal val="visible"/>
                                      </p:to>
                                    </p:set>
                                    <p:animEffect transition="in" filter="fade">
                                      <p:cBhvr>
                                        <p:cTn id="21" dur="500"/>
                                        <p:tgtEl>
                                          <p:spTgt spid="13">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xEl>
                                              <p:pRg st="10" end="10"/>
                                            </p:txEl>
                                          </p:spTgt>
                                        </p:tgtEl>
                                        <p:attrNameLst>
                                          <p:attrName>style.visibility</p:attrName>
                                        </p:attrNameLst>
                                      </p:cBhvr>
                                      <p:to>
                                        <p:strVal val="visible"/>
                                      </p:to>
                                    </p:set>
                                    <p:animEffect transition="in" filter="fade">
                                      <p:cBhvr>
                                        <p:cTn id="24" dur="500"/>
                                        <p:tgtEl>
                                          <p:spTgt spid="13">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xEl>
                                              <p:pRg st="11" end="11"/>
                                            </p:txEl>
                                          </p:spTgt>
                                        </p:tgtEl>
                                        <p:attrNameLst>
                                          <p:attrName>style.visibility</p:attrName>
                                        </p:attrNameLst>
                                      </p:cBhvr>
                                      <p:to>
                                        <p:strVal val="visible"/>
                                      </p:to>
                                    </p:set>
                                    <p:animEffect transition="in" filter="fade">
                                      <p:cBhvr>
                                        <p:cTn id="27" dur="500"/>
                                        <p:tgtEl>
                                          <p:spTgt spid="1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106&quot;&gt;&lt;property id=&quot;20148&quot; value=&quot;5&quot;/&gt;&lt;property id=&quot;20300&quot; value=&quot;Slide 10&quot;/&gt;&lt;property id=&quot;20307&quot; value=&quot;266&quot;/&gt;&lt;/object&gt;&lt;object type=&quot;3&quot; unique_id=&quot;10107&quot;&gt;&lt;property id=&quot;20148&quot; value=&quot;5&quot;/&gt;&lt;property id=&quot;20300&quot; value=&quot;Slide 3&quot;/&gt;&lt;property id=&quot;20307&quot; value=&quot;267&quot;/&gt;&lt;/object&gt;&lt;object type=&quot;3&quot; unique_id=&quot;10109&quot;&gt;&lt;property id=&quot;20148&quot; value=&quot;5&quot;/&gt;&lt;property id=&quot;20300&quot; value=&quot;Slide 9&quot;/&gt;&lt;property id=&quot;20307&quot; value=&quot;265&quot;/&gt;&lt;/object&gt;&lt;object type=&quot;3&quot; unique_id=&quot;10110&quot;&gt;&lt;property id=&quot;20148&quot; value=&quot;5&quot;/&gt;&lt;property id=&quot;20300&quot; value=&quot;Slide 8&quot;/&gt;&lt;property id=&quot;20307&quot; value=&quot;264&quot;/&gt;&lt;/object&gt;&lt;object type=&quot;3&quot; unique_id=&quot;10267&quot;&gt;&lt;property id=&quot;20148&quot; value=&quot;5&quot;/&gt;&lt;property id=&quot;20300&quot; value=&quot;Slide 5&quot;/&gt;&lt;property id=&quot;20307&quot; value=&quot;269&quot;/&gt;&lt;/object&gt;&lt;object type=&quot;3&quot; unique_id=&quot;26996&quot;&gt;&lt;property id=&quot;20148&quot; value=&quot;5&quot;/&gt;&lt;property id=&quot;20300&quot; value=&quot;Slide 7&quot;/&gt;&lt;property id=&quot;20307&quot; value=&quot;271&quot;/&gt;&lt;/object&gt;&lt;object type=&quot;3&quot; unique_id=&quot;27340&quot;&gt;&lt;property id=&quot;20148&quot; value=&quot;5&quot;/&gt;&lt;property id=&quot;20300&quot; value=&quot;Slide 2&quot;/&gt;&lt;property id=&quot;20307&quot; value=&quot;263&quot;/&gt;&lt;/object&gt;&lt;object type=&quot;3&quot; unique_id=&quot;27341&quot;&gt;&lt;property id=&quot;20148&quot; value=&quot;5&quot;/&gt;&lt;property id=&quot;20300&quot; value=&quot;Slide 4&quot;/&gt;&lt;property id=&quot;20307&quot; value=&quot;272&quot;/&gt;&lt;/object&gt;&lt;object type=&quot;3&quot; unique_id=&quot;27342&quot;&gt;&lt;property id=&quot;20148&quot; value=&quot;5&quot;/&gt;&lt;property id=&quot;20300&quot; value=&quot;Slide 6&quot;/&gt;&lt;property id=&quot;20307&quot; value=&quot;270&quot;/&gt;&lt;/object&gt;&lt;/object&gt;&lt;object type=&quot;8&quot; unique_id=&quot;10014&quo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8378</TotalTime>
  <Words>2823</Words>
  <Application>Microsoft Office PowerPoint</Application>
  <PresentationFormat>On-screen Show (4:3)</PresentationFormat>
  <Paragraphs>246</Paragraphs>
  <Slides>17</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 Huan</dc:creator>
  <cp:lastModifiedBy>Miles, Carol Ann</cp:lastModifiedBy>
  <cp:revision>308</cp:revision>
  <cp:lastPrinted>2020-01-24T22:00:38Z</cp:lastPrinted>
  <dcterms:created xsi:type="dcterms:W3CDTF">2019-11-22T20:56:08Z</dcterms:created>
  <dcterms:modified xsi:type="dcterms:W3CDTF">2021-06-24T05:42:43Z</dcterms:modified>
</cp:coreProperties>
</file>