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7" r:id="rId2"/>
    <p:sldId id="286" r:id="rId3"/>
    <p:sldId id="263" r:id="rId4"/>
    <p:sldId id="273" r:id="rId5"/>
    <p:sldId id="274" r:id="rId6"/>
    <p:sldId id="272" r:id="rId7"/>
    <p:sldId id="269" r:id="rId8"/>
    <p:sldId id="270" r:id="rId9"/>
    <p:sldId id="264" r:id="rId10"/>
    <p:sldId id="276" r:id="rId11"/>
    <p:sldId id="271" r:id="rId12"/>
    <p:sldId id="284" r:id="rId13"/>
    <p:sldId id="260" r:id="rId14"/>
    <p:sldId id="279" r:id="rId15"/>
    <p:sldId id="261" r:id="rId16"/>
    <p:sldId id="280" r:id="rId17"/>
    <p:sldId id="281" r:id="rId18"/>
    <p:sldId id="589" r:id="rId19"/>
    <p:sldId id="278" r:id="rId20"/>
    <p:sldId id="265" r:id="rId21"/>
    <p:sldId id="277" r:id="rId22"/>
    <p:sldId id="285" r:id="rId23"/>
  </p:sldIdLst>
  <p:sldSz cx="9144000" cy="6858000" type="screen4x3"/>
  <p:notesSz cx="7023100" cy="93091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5E0B2"/>
    <a:srgbClr val="A8D08C"/>
    <a:srgbClr val="95C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227"/>
  </p:normalViewPr>
  <p:slideViewPr>
    <p:cSldViewPr snapToGrid="0">
      <p:cViewPr varScale="1">
        <p:scale>
          <a:sx n="68" d="100"/>
          <a:sy n="68" d="100"/>
        </p:scale>
        <p:origin x="1253" y="48"/>
      </p:cViewPr>
      <p:guideLst/>
    </p:cSldViewPr>
  </p:slideViewPr>
  <p:notesTextViewPr>
    <p:cViewPr>
      <p:scale>
        <a:sx n="1" d="1"/>
        <a:sy n="1" d="1"/>
      </p:scale>
      <p:origin x="0" y="0"/>
    </p:cViewPr>
  </p:notesTextViewPr>
  <p:sorterViewPr>
    <p:cViewPr>
      <p:scale>
        <a:sx n="100" d="100"/>
        <a:sy n="100" d="100"/>
      </p:scale>
      <p:origin x="0" y="-5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8276" y="1"/>
            <a:ext cx="3043238" cy="466725"/>
          </a:xfrm>
          <a:prstGeom prst="rect">
            <a:avLst/>
          </a:prstGeom>
        </p:spPr>
        <p:txBody>
          <a:bodyPr vert="horz" lIns="91431" tIns="45715" rIns="91431" bIns="45715" rtlCol="0"/>
          <a:lstStyle>
            <a:lvl1pPr algn="r">
              <a:defRPr sz="1200"/>
            </a:lvl1pPr>
          </a:lstStyle>
          <a:p>
            <a:fld id="{E1754B5A-C630-44A3-86CB-AE5BA92B321D}" type="datetimeFigureOut">
              <a:rPr lang="en-US" smtClean="0"/>
              <a:t>1/23/2021</a:t>
            </a:fld>
            <a:endParaRPr lang="en-US"/>
          </a:p>
        </p:txBody>
      </p:sp>
      <p:sp>
        <p:nvSpPr>
          <p:cNvPr id="4" name="Footer Placeholder 3"/>
          <p:cNvSpPr>
            <a:spLocks noGrp="1"/>
          </p:cNvSpPr>
          <p:nvPr>
            <p:ph type="ftr" sz="quarter" idx="2"/>
          </p:nvPr>
        </p:nvSpPr>
        <p:spPr>
          <a:xfrm>
            <a:off x="1" y="8842375"/>
            <a:ext cx="3043238"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8276" y="8842375"/>
            <a:ext cx="3043238" cy="466725"/>
          </a:xfrm>
          <a:prstGeom prst="rect">
            <a:avLst/>
          </a:prstGeom>
        </p:spPr>
        <p:txBody>
          <a:bodyPr vert="horz" lIns="91431" tIns="45715" rIns="91431" bIns="45715" rtlCol="0" anchor="b"/>
          <a:lstStyle>
            <a:lvl1pPr algn="r">
              <a:defRPr sz="1200"/>
            </a:lvl1pPr>
          </a:lstStyle>
          <a:p>
            <a:fld id="{89C6DE96-C17D-4065-BA22-15FBED400A12}" type="slidenum">
              <a:rPr lang="en-US" smtClean="0"/>
              <a:t>‹#›</a:t>
            </a:fld>
            <a:endParaRPr lang="en-US"/>
          </a:p>
        </p:txBody>
      </p:sp>
    </p:spTree>
    <p:extLst>
      <p:ext uri="{BB962C8B-B14F-4D97-AF65-F5344CB8AC3E}">
        <p14:creationId xmlns:p14="http://schemas.microsoft.com/office/powerpoint/2010/main" val="95497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68F434F8-4741-D045-94F8-A6D90911E41B}" type="datetimeFigureOut">
              <a:rPr lang="en-US" smtClean="0"/>
              <a:t>1/23/2021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001F3C80-264B-2C49-A40C-8EBD705FC967}" type="slidenum">
              <a:rPr lang="en-US" smtClean="0"/>
              <a:t>‹#›</a:t>
            </a:fld>
            <a:endParaRPr lang="en-US"/>
          </a:p>
        </p:txBody>
      </p:sp>
    </p:spTree>
    <p:extLst>
      <p:ext uri="{BB962C8B-B14F-4D97-AF65-F5344CB8AC3E}">
        <p14:creationId xmlns:p14="http://schemas.microsoft.com/office/powerpoint/2010/main" val="97358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aMjD4vbr9eA&amp;feature=youtu.b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a:t>
            </a:fld>
            <a:endParaRPr lang="en-US"/>
          </a:p>
        </p:txBody>
      </p:sp>
    </p:spTree>
    <p:extLst>
      <p:ext uri="{BB962C8B-B14F-4D97-AF65-F5344CB8AC3E}">
        <p14:creationId xmlns:p14="http://schemas.microsoft.com/office/powerpoint/2010/main" val="255885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What </a:t>
            </a:r>
            <a:r>
              <a:rPr lang="en-US" sz="1200" kern="1200" dirty="0">
                <a:solidFill>
                  <a:schemeClr val="tx1"/>
                </a:solidFill>
                <a:effectLst/>
                <a:latin typeface="+mn-lt"/>
                <a:ea typeface="+mn-ea"/>
                <a:cs typeface="+mn-cs"/>
              </a:rPr>
              <a:t>does the label tell you? If biodegradability test results are not included in the product label, then it should be assumed that the product does not meet the standards.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10</a:t>
            </a:fld>
            <a:endParaRPr lang="en-US"/>
          </a:p>
        </p:txBody>
      </p:sp>
    </p:spTree>
    <p:extLst>
      <p:ext uri="{BB962C8B-B14F-4D97-AF65-F5344CB8AC3E}">
        <p14:creationId xmlns:p14="http://schemas.microsoft.com/office/powerpoint/2010/main" val="187089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ASTM and ISO standards pertaining to biodegradable plastics are not specific to mulch. ASTM D6400 is one of the most commonly cited standards in reference to BDMs. Biodegradation under ASTM D6400 is tested under composting conditions. This standard employs a standardized test method, ASTM D5338, which utilizes a laboratory test that simulates industrial composting conditions: the use of a compost-based medium, 58℃, etc. European Standard EN 17033 released by the European Committee for Standardization (CEN) in January 2018 was the first standard put forth for certification of biodegradable plastic mulch films. Its requirements regulate composition, biodegradability in soil, and ecotoxicity, as well as dimensional, mechanical and optical properties; and test procedures are included for each. A major criterion of EN 17033 is the requirement of ≥90% biodegradation under aerobic conditions in a natural topsoil from an agricultural field or forest at 20 to 28°C conditions within 2 years, using a standardized test to measure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evolution. The reasons that 90% biodegradation and not 100% is used as a criterion in standards is that a) a significant portion of the plastic incorporated into microbial biomass is difficult to measure, and b) the limited precision of biodegradability lab tests.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11</a:t>
            </a:fld>
            <a:endParaRPr lang="en-US"/>
          </a:p>
        </p:txBody>
      </p:sp>
    </p:spTree>
    <p:extLst>
      <p:ext uri="{BB962C8B-B14F-4D97-AF65-F5344CB8AC3E}">
        <p14:creationId xmlns:p14="http://schemas.microsoft.com/office/powerpoint/2010/main" val="356713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procedure for mulch laying is similar for all mulch layers. First feed the end of the mulch roll through the roller bar and  reduce the tension so it can roll easily. Pull the mulch under the guide wheels; the wheel(s) should rest lightly on the mulch or float just above it.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12</a:t>
            </a:fld>
            <a:endParaRPr lang="en-US"/>
          </a:p>
        </p:txBody>
      </p:sp>
    </p:spTree>
    <p:extLst>
      <p:ext uri="{BB962C8B-B14F-4D97-AF65-F5344CB8AC3E}">
        <p14:creationId xmlns:p14="http://schemas.microsoft.com/office/powerpoint/2010/main" val="152910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Visual assessment of deterioration is measured as a decrease in mulch area—percent soil exposure (PSE), photography, colorimetry, macroscopic and microscopic examination, including scanning electron and laser confocal microscopy.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13</a:t>
            </a:fld>
            <a:endParaRPr lang="en-US"/>
          </a:p>
        </p:txBody>
      </p:sp>
    </p:spTree>
    <p:extLst>
      <p:ext uri="{BB962C8B-B14F-4D97-AF65-F5344CB8AC3E}">
        <p14:creationId xmlns:p14="http://schemas.microsoft.com/office/powerpoint/2010/main" val="305719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graph (Fig. 2) shows the PSE during the sweet corn growing season of about 16 weeks in Mount Vernon, WA in 2017 and 2018. Zero PSE denotes completely intact mulch while 100% PSE denotes completely deteriorated mulch. Ratings were in  1% increments up to 20% PSE, and in 5% increments thereafter. PSE was highest for Clear </a:t>
            </a:r>
            <a:r>
              <a:rPr lang="en-US" sz="1200" kern="1200" dirty="0" err="1">
                <a:solidFill>
                  <a:schemeClr val="tx1"/>
                </a:solidFill>
                <a:effectLst/>
                <a:latin typeface="+mn-lt"/>
                <a:ea typeface="+mn-ea"/>
                <a:cs typeface="+mn-cs"/>
              </a:rPr>
              <a:t>Organix</a:t>
            </a:r>
            <a:r>
              <a:rPr lang="en-US" sz="1200" kern="1200" dirty="0">
                <a:solidFill>
                  <a:schemeClr val="tx1"/>
                </a:solidFill>
                <a:effectLst/>
                <a:latin typeface="+mn-lt"/>
                <a:ea typeface="+mn-ea"/>
                <a:cs typeface="+mn-cs"/>
              </a:rPr>
              <a:t> AG mulch and  reached 51% and 39% by the end of the season in 2017 and 2018. Other black plastic BDMs and PE mulch had minimal (&lt;5%) deterioration throughout the growing season in both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14</a:t>
            </a:fld>
            <a:endParaRPr lang="en-US"/>
          </a:p>
        </p:txBody>
      </p:sp>
    </p:spTree>
    <p:extLst>
      <p:ext uri="{BB962C8B-B14F-4D97-AF65-F5344CB8AC3E}">
        <p14:creationId xmlns:p14="http://schemas.microsoft.com/office/powerpoint/2010/main" val="336758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link for the video of laying and tilling BDMs into the field, </a:t>
            </a:r>
            <a:r>
              <a:rPr lang="en-US" sz="1200" u="sng" kern="1200" dirty="0">
                <a:solidFill>
                  <a:schemeClr val="tx1"/>
                </a:solidFill>
                <a:effectLst/>
                <a:latin typeface="+mn-lt"/>
                <a:ea typeface="+mn-ea"/>
                <a:cs typeface="+mn-cs"/>
                <a:hlinkClick r:id="rId3"/>
              </a:rPr>
              <a:t>https://www.youtube.com/watch?v=aMjD4vbr9eA&amp;feature=youtu.be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15</a:t>
            </a:fld>
            <a:endParaRPr lang="en-US"/>
          </a:p>
        </p:txBody>
      </p:sp>
    </p:spTree>
    <p:extLst>
      <p:ext uri="{BB962C8B-B14F-4D97-AF65-F5344CB8AC3E}">
        <p14:creationId xmlns:p14="http://schemas.microsoft.com/office/powerpoint/2010/main" val="214602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graph (Fig. 5) shows the percent mulch recovery in Mount Vernon, WA using the soil quartering method after incorporation in the field. Mulch was applied once a year for 4 years (2015 - 2018). Plots were rototilled in spring after collecting samples and in fall before collecting samples. Paper BDM (</a:t>
            </a:r>
            <a:r>
              <a:rPr lang="en-US" sz="1200" kern="1200" dirty="0" err="1">
                <a:solidFill>
                  <a:schemeClr val="tx1"/>
                </a:solidFill>
                <a:effectLst/>
                <a:latin typeface="+mn-lt"/>
                <a:ea typeface="+mn-ea"/>
                <a:cs typeface="+mn-cs"/>
              </a:rPr>
              <a:t>WeedGuardPlus</a:t>
            </a:r>
            <a:r>
              <a:rPr lang="en-US" sz="1200" kern="1200" dirty="0">
                <a:solidFill>
                  <a:schemeClr val="tx1"/>
                </a:solidFill>
                <a:effectLst/>
                <a:latin typeface="+mn-lt"/>
                <a:ea typeface="+mn-ea"/>
                <a:cs typeface="+mn-cs"/>
              </a:rPr>
              <a:t>) shows complete  biodegradation each year while other plastic BDMs have different  rates of biodegradation. One year after the last soil-incorporation of BDM, recovery ranges from 10% to 30%, indicating that all of these BDMs are degrading at this field site.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16</a:t>
            </a:fld>
            <a:endParaRPr lang="en-US"/>
          </a:p>
        </p:txBody>
      </p:sp>
    </p:spTree>
    <p:extLst>
      <p:ext uri="{BB962C8B-B14F-4D97-AF65-F5344CB8AC3E}">
        <p14:creationId xmlns:p14="http://schemas.microsoft.com/office/powerpoint/2010/main" val="1307526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17</a:t>
            </a:fld>
            <a:endParaRPr lang="en-US"/>
          </a:p>
        </p:txBody>
      </p:sp>
    </p:spTree>
    <p:extLst>
      <p:ext uri="{BB962C8B-B14F-4D97-AF65-F5344CB8AC3E}">
        <p14:creationId xmlns:p14="http://schemas.microsoft.com/office/powerpoint/2010/main" val="2006436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degradation process takes place sequentially from film to fragment to micro-particles to nano-particles to the final stage of CO2 + biomass in the soil. A human hair demonstrates the relative size of microns and nanometers (Fig. 4).</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1F3C80-264B-2C49-A40C-8EBD705FC967}" type="slidenum">
              <a:rPr lang="en-US" smtClean="0"/>
              <a:t>18</a:t>
            </a:fld>
            <a:endParaRPr lang="en-US"/>
          </a:p>
        </p:txBody>
      </p:sp>
    </p:spTree>
    <p:extLst>
      <p:ext uri="{BB962C8B-B14F-4D97-AF65-F5344CB8AC3E}">
        <p14:creationId xmlns:p14="http://schemas.microsoft.com/office/powerpoint/2010/main" val="17050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GMOs are commonly used in the manufacture of  BDM. For example, starch (corn, sugar beet) feedstocks are fermented by GM bacteria or yeast. It is difficult to determine the GMO status of the end product when the source of feedstocks is not disclosed, or when DNA is degraded after fermentation and processing and is thus not measurable. </a:t>
            </a:r>
            <a:r>
              <a:rPr lang="en-US" sz="1200" b="1" kern="1200" dirty="0">
                <a:solidFill>
                  <a:schemeClr val="tx1"/>
                </a:solidFill>
                <a:effectLst/>
                <a:latin typeface="+mn-lt"/>
                <a:ea typeface="+mn-ea"/>
                <a:cs typeface="+mn-cs"/>
              </a:rPr>
              <a:t>NO plastic BDMs are approved for use in certified organic production.</a:t>
            </a:r>
            <a:r>
              <a:rPr lang="en-US" sz="1200" kern="1200" dirty="0">
                <a:solidFill>
                  <a:schemeClr val="tx1"/>
                </a:solidFill>
                <a:effectLst/>
                <a:latin typeface="+mn-lt"/>
                <a:ea typeface="+mn-ea"/>
                <a:cs typeface="+mn-cs"/>
              </a:rPr>
              <a:t> Paper BDM (such as </a:t>
            </a:r>
            <a:r>
              <a:rPr lang="en-US" sz="1200" kern="1200" dirty="0" err="1">
                <a:solidFill>
                  <a:schemeClr val="tx1"/>
                </a:solidFill>
                <a:effectLst/>
                <a:latin typeface="+mn-lt"/>
                <a:ea typeface="+mn-ea"/>
                <a:cs typeface="+mn-cs"/>
              </a:rPr>
              <a:t>WeedGuardPlus</a:t>
            </a:r>
            <a:r>
              <a:rPr lang="en-US" sz="1200" kern="1200" baseline="30000" dirty="0" err="1">
                <a:solidFill>
                  <a:schemeClr val="tx1"/>
                </a:solidFill>
                <a:effectLst/>
                <a:latin typeface="+mn-lt"/>
                <a:ea typeface="+mn-ea"/>
                <a:cs typeface="+mn-cs"/>
              </a:rPr>
              <a:t>TM</a:t>
            </a:r>
            <a:r>
              <a:rPr lang="en-US" sz="1200" kern="1200" dirty="0">
                <a:solidFill>
                  <a:schemeClr val="tx1"/>
                </a:solidFill>
                <a:effectLst/>
                <a:latin typeface="+mn-lt"/>
                <a:ea typeface="+mn-ea"/>
                <a:cs typeface="+mn-cs"/>
              </a:rPr>
              <a:t>) is allowed for organic production.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19</a:t>
            </a:fld>
            <a:endParaRPr lang="en-US"/>
          </a:p>
        </p:txBody>
      </p:sp>
    </p:spTree>
    <p:extLst>
      <p:ext uri="{BB962C8B-B14F-4D97-AF65-F5344CB8AC3E}">
        <p14:creationId xmlns:p14="http://schemas.microsoft.com/office/powerpoint/2010/main" val="403202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BDM is an alternative to PE (polyethylene) mulch as it provides comparable crop production benefits: weed control, moisture retention, soil temperature modification, early harvest, increased yield and quality. BDMs are designed to be tilled into the soil after use, eliminating waste and disposal challenges. Note that BDMs should NOT go into recycling facilities as they will contaminate other recycled material.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2</a:t>
            </a:fld>
            <a:endParaRPr lang="en-US"/>
          </a:p>
        </p:txBody>
      </p:sp>
    </p:spTree>
    <p:extLst>
      <p:ext uri="{BB962C8B-B14F-4D97-AF65-F5344CB8AC3E}">
        <p14:creationId xmlns:p14="http://schemas.microsoft.com/office/powerpoint/2010/main" val="389240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      Oxo- and photo-degradable plastics are made with conventional plastic: HDPE, LDPE, PP, PS, PET or PVC. Also included are additives that cause the material to become brittle and break apart into fragments when exposed to UV light, heat and/or oxygen (Figure 1). Oxo- and photo-degradable mulches are not biodegradable, compostable, or recyclable, and cannot be placed in anaerobic digesters. There is a resurgence in their use, due to the interest in BDMs and large price difference between BDMs and oxo- and photo-degradable mulches. European Union (EU) will prohibit single-use plastic products and products made from oxo-degradable plastic according to European Parliament Directive (EU) 2019/904 and the council of 5 June 2019 under Article 5. The member states shall apply the measures necessary to comply with Article 5 from 3 July 2021.</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20</a:t>
            </a:fld>
            <a:endParaRPr lang="en-US"/>
          </a:p>
        </p:txBody>
      </p:sp>
    </p:spTree>
    <p:extLst>
      <p:ext uri="{BB962C8B-B14F-4D97-AF65-F5344CB8AC3E}">
        <p14:creationId xmlns:p14="http://schemas.microsoft.com/office/powerpoint/2010/main" val="794313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      </a:t>
            </a:r>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22</a:t>
            </a:fld>
            <a:endParaRPr lang="en-US"/>
          </a:p>
        </p:txBody>
      </p:sp>
    </p:spTree>
    <p:extLst>
      <p:ext uri="{BB962C8B-B14F-4D97-AF65-F5344CB8AC3E}">
        <p14:creationId xmlns:p14="http://schemas.microsoft.com/office/powerpoint/2010/main" val="341382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BDM is an alternative to PE (polyethylene) mulch as it provides comparable crop production benefits: weed control, moisture retention, soil temperature modification, early harvest, increased yield and quality. BDMs are designed to be tilled into the soil after use, eliminating waste and disposal challenges. Note that BDMs should NOT go into recycling facilities as they will contaminate other recycled material.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3</a:t>
            </a:fld>
            <a:endParaRPr lang="en-US"/>
          </a:p>
        </p:txBody>
      </p:sp>
    </p:spTree>
    <p:extLst>
      <p:ext uri="{BB962C8B-B14F-4D97-AF65-F5344CB8AC3E}">
        <p14:creationId xmlns:p14="http://schemas.microsoft.com/office/powerpoint/2010/main" val="405686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Introduction of BDMs began in 1990 when the German government published a call for research and development of biodegradable thermoplastics. In 1991 </a:t>
            </a:r>
            <a:r>
              <a:rPr lang="en-US" sz="1200" kern="1200" dirty="0" err="1">
                <a:solidFill>
                  <a:schemeClr val="tx1"/>
                </a:solidFill>
                <a:effectLst/>
                <a:latin typeface="+mn-lt"/>
                <a:ea typeface="+mn-ea"/>
                <a:cs typeface="+mn-cs"/>
              </a:rPr>
              <a:t>Novamont</a:t>
            </a:r>
            <a:r>
              <a:rPr lang="en-US" sz="1200" kern="1200" dirty="0">
                <a:solidFill>
                  <a:schemeClr val="tx1"/>
                </a:solidFill>
                <a:effectLst/>
                <a:latin typeface="+mn-lt"/>
                <a:ea typeface="+mn-ea"/>
                <a:cs typeface="+mn-cs"/>
              </a:rPr>
              <a:t> introduced the Mater-Bi line, and in 1996 Bayer BAK introduced line extrusion and injection molding grades. By 2014 BASF had produced BASF/</a:t>
            </a:r>
            <a:r>
              <a:rPr lang="en-US" sz="1200" kern="1200" dirty="0" err="1">
                <a:solidFill>
                  <a:schemeClr val="tx1"/>
                </a:solidFill>
                <a:effectLst/>
                <a:latin typeface="+mn-lt"/>
                <a:ea typeface="+mn-ea"/>
                <a:cs typeface="+mn-cs"/>
              </a:rPr>
              <a:t>Organix</a:t>
            </a:r>
            <a:r>
              <a:rPr lang="en-US" sz="1200" kern="1200" dirty="0">
                <a:solidFill>
                  <a:schemeClr val="tx1"/>
                </a:solidFill>
                <a:effectLst/>
                <a:latin typeface="+mn-lt"/>
                <a:ea typeface="+mn-ea"/>
                <a:cs typeface="+mn-cs"/>
              </a:rPr>
              <a:t> Solution BDM.</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4</a:t>
            </a:fld>
            <a:endParaRPr lang="en-US"/>
          </a:p>
        </p:txBody>
      </p:sp>
    </p:spTree>
    <p:extLst>
      <p:ext uri="{BB962C8B-B14F-4D97-AF65-F5344CB8AC3E}">
        <p14:creationId xmlns:p14="http://schemas.microsoft.com/office/powerpoint/2010/main" val="249398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USDA National Organic Program added biodegradable biobased mulch film to its list of allowed substances in October 2014. However, it </a:t>
            </a:r>
            <a:r>
              <a:rPr lang="en-US" sz="1200" b="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be 100% biobased (</a:t>
            </a:r>
            <a:r>
              <a:rPr lang="en-US" sz="1200" i="1" kern="1200" dirty="0">
                <a:solidFill>
                  <a:schemeClr val="tx1"/>
                </a:solidFill>
                <a:effectLst/>
                <a:latin typeface="+mn-lt"/>
                <a:ea typeface="+mn-ea"/>
                <a:cs typeface="+mn-cs"/>
              </a:rPr>
              <a:t>ASTM D6866)</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be produced without use of synthetic polymers (minor additives such as colorants and processing aids not required to be biobased); </a:t>
            </a:r>
            <a:r>
              <a:rPr lang="en-US" sz="1200" b="1" kern="1200" dirty="0">
                <a:solidFill>
                  <a:schemeClr val="tx1"/>
                </a:solidFill>
                <a:effectLst/>
                <a:latin typeface="+mn-lt"/>
                <a:ea typeface="+mn-ea"/>
                <a:cs typeface="+mn-cs"/>
              </a:rPr>
              <a:t>c) </a:t>
            </a:r>
            <a:r>
              <a:rPr lang="en-US" sz="1200" kern="1200" dirty="0">
                <a:solidFill>
                  <a:schemeClr val="tx1"/>
                </a:solidFill>
                <a:effectLst/>
                <a:latin typeface="+mn-lt"/>
                <a:ea typeface="+mn-ea"/>
                <a:cs typeface="+mn-cs"/>
              </a:rPr>
              <a:t>be produced without organisms or feedstock derived from excluded methods (i.e., synthetic or GMO); </a:t>
            </a:r>
            <a:r>
              <a:rPr lang="en-US" sz="1200" b="1" kern="1200" dirty="0">
                <a:solidFill>
                  <a:schemeClr val="tx1"/>
                </a:solidFill>
                <a:effectLst/>
                <a:latin typeface="+mn-lt"/>
                <a:ea typeface="+mn-ea"/>
                <a:cs typeface="+mn-cs"/>
              </a:rPr>
              <a:t>d) </a:t>
            </a:r>
            <a:r>
              <a:rPr lang="en-US" sz="1200" kern="1200" dirty="0">
                <a:solidFill>
                  <a:schemeClr val="tx1"/>
                </a:solidFill>
                <a:effectLst/>
                <a:latin typeface="+mn-lt"/>
                <a:ea typeface="+mn-ea"/>
                <a:cs typeface="+mn-cs"/>
              </a:rPr>
              <a:t>meet </a:t>
            </a:r>
            <a:r>
              <a:rPr lang="en-US" sz="1200" kern="1200" dirty="0" err="1">
                <a:solidFill>
                  <a:schemeClr val="tx1"/>
                </a:solidFill>
                <a:effectLst/>
                <a:latin typeface="+mn-lt"/>
                <a:ea typeface="+mn-ea"/>
                <a:cs typeface="+mn-cs"/>
              </a:rPr>
              <a:t>compostability</a:t>
            </a:r>
            <a:r>
              <a:rPr lang="en-US" sz="1200" kern="1200" dirty="0">
                <a:solidFill>
                  <a:schemeClr val="tx1"/>
                </a:solidFill>
                <a:effectLst/>
                <a:latin typeface="+mn-lt"/>
                <a:ea typeface="+mn-ea"/>
                <a:cs typeface="+mn-cs"/>
              </a:rPr>
              <a:t> specifications (ASTM D6400, ASTM D6868, EN 13432, EN 14995, or ISO 17088); and </a:t>
            </a:r>
            <a:r>
              <a:rPr lang="en-US" sz="1200" b="1" kern="1200" dirty="0">
                <a:solidFill>
                  <a:schemeClr val="tx1"/>
                </a:solidFill>
                <a:effectLst/>
                <a:latin typeface="+mn-lt"/>
                <a:ea typeface="+mn-ea"/>
                <a:cs typeface="+mn-cs"/>
              </a:rPr>
              <a:t>e) </a:t>
            </a:r>
            <a:r>
              <a:rPr lang="en-US" sz="1200" kern="1200" dirty="0">
                <a:solidFill>
                  <a:schemeClr val="tx1"/>
                </a:solidFill>
                <a:effectLst/>
                <a:latin typeface="+mn-lt"/>
                <a:ea typeface="+mn-ea"/>
                <a:cs typeface="+mn-cs"/>
              </a:rPr>
              <a:t>reach  ≥ 90% degradation in soil within 2 years (</a:t>
            </a:r>
            <a:r>
              <a:rPr lang="en-US" sz="1200" i="1" kern="1200" dirty="0">
                <a:solidFill>
                  <a:schemeClr val="tx1"/>
                </a:solidFill>
                <a:effectLst/>
                <a:latin typeface="+mn-lt"/>
                <a:ea typeface="+mn-ea"/>
                <a:cs typeface="+mn-cs"/>
              </a:rPr>
              <a:t>ISO 17556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ASTM D5988).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5</a:t>
            </a:fld>
            <a:endParaRPr lang="en-US"/>
          </a:p>
        </p:txBody>
      </p:sp>
    </p:spTree>
    <p:extLst>
      <p:ext uri="{BB962C8B-B14F-4D97-AF65-F5344CB8AC3E}">
        <p14:creationId xmlns:p14="http://schemas.microsoft.com/office/powerpoint/2010/main" val="339406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BDMs are made from feedstocks that are: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biobased, (ii) derived from fossil fuels, or (iii) a blend of the two. Biobased polymers are divided into 3 categories (Table 1): </a:t>
            </a:r>
            <a:r>
              <a:rPr lang="en-US" sz="1200" b="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extracted directly from natural materials such as starch, thermoplastic starch (TPS), and cellulose; </a:t>
            </a:r>
            <a:r>
              <a:rPr lang="en-US" sz="1200" b="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produced by chemical synthesis from biologically derived monomers, such as synthetic polymerization of lactic acid into polylactic acid (PLA); and </a:t>
            </a:r>
            <a:r>
              <a:rPr lang="en-US" sz="1200" b="1" kern="1200" dirty="0">
                <a:solidFill>
                  <a:schemeClr val="tx1"/>
                </a:solidFill>
                <a:effectLst/>
                <a:latin typeface="+mn-lt"/>
                <a:ea typeface="+mn-ea"/>
                <a:cs typeface="+mn-cs"/>
              </a:rPr>
              <a:t>c)  </a:t>
            </a:r>
            <a:r>
              <a:rPr lang="en-US" sz="1200" kern="1200" dirty="0">
                <a:solidFill>
                  <a:schemeClr val="tx1"/>
                </a:solidFill>
                <a:effectLst/>
                <a:latin typeface="+mn-lt"/>
                <a:ea typeface="+mn-ea"/>
                <a:cs typeface="+mn-cs"/>
              </a:rPr>
              <a:t>produced by microorganisms, such as </a:t>
            </a:r>
            <a:r>
              <a:rPr lang="en-US" sz="1200" kern="1200" dirty="0" err="1">
                <a:solidFill>
                  <a:schemeClr val="tx1"/>
                </a:solidFill>
                <a:effectLst/>
                <a:latin typeface="+mn-lt"/>
                <a:ea typeface="+mn-ea"/>
                <a:cs typeface="+mn-cs"/>
              </a:rPr>
              <a:t>polyhydroxyalkanoates</a:t>
            </a:r>
            <a:r>
              <a:rPr lang="en-US" sz="1200" kern="1200" dirty="0">
                <a:solidFill>
                  <a:schemeClr val="tx1"/>
                </a:solidFill>
                <a:effectLst/>
                <a:latin typeface="+mn-lt"/>
                <a:ea typeface="+mn-ea"/>
                <a:cs typeface="+mn-cs"/>
              </a:rPr>
              <a:t> (PHA). High-amylose starch is processed into TPS by extrusion with water and alcohols at relatively high temperatures. TPS costs less than other starch feedstocks and now is the most common biobased feedstock used in plastic BDMs. PLA can be produced relatively inexpensively in large quantities compared to other biobased biopolymers. Poly(hydroxy-butyrate) (PHB) and poly(</a:t>
            </a:r>
            <a:r>
              <a:rPr lang="en-US" sz="1200" kern="1200" dirty="0" err="1">
                <a:solidFill>
                  <a:schemeClr val="tx1"/>
                </a:solidFill>
                <a:effectLst/>
                <a:latin typeface="+mn-lt"/>
                <a:ea typeface="+mn-ea"/>
                <a:cs typeface="+mn-cs"/>
              </a:rPr>
              <a:t>hydroxyvalerate</a:t>
            </a:r>
            <a:r>
              <a:rPr lang="en-US" sz="1200" kern="1200" dirty="0">
                <a:solidFill>
                  <a:schemeClr val="tx1"/>
                </a:solidFill>
                <a:effectLst/>
                <a:latin typeface="+mn-lt"/>
                <a:ea typeface="+mn-ea"/>
                <a:cs typeface="+mn-cs"/>
              </a:rPr>
              <a:t>) (PHV) are the two most important commercial PHAs. Polymers such as PLA or PHA have low mechanical properties compared to PE. Plasticizers are additives which improve the mechanical properties of the plastic during processing, and can affect post-extrusion characteristics of the plastic. The primary plasticizers that are added to TPS are alcohol (principally glycerol), </a:t>
            </a:r>
            <a:r>
              <a:rPr lang="en-US" sz="1200" kern="1200" dirty="0" err="1">
                <a:solidFill>
                  <a:schemeClr val="tx1"/>
                </a:solidFill>
                <a:effectLst/>
                <a:latin typeface="+mn-lt"/>
                <a:ea typeface="+mn-ea"/>
                <a:cs typeface="+mn-cs"/>
              </a:rPr>
              <a:t>polyoxyalkenes</a:t>
            </a:r>
            <a:r>
              <a:rPr lang="en-US" sz="1200" kern="1200" dirty="0">
                <a:solidFill>
                  <a:schemeClr val="tx1"/>
                </a:solidFill>
                <a:effectLst/>
                <a:latin typeface="+mn-lt"/>
                <a:ea typeface="+mn-ea"/>
                <a:cs typeface="+mn-cs"/>
              </a:rPr>
              <a:t>, and surfactants. Most common biobased BDM feedstocks are TPS, PLA, and PHA.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6</a:t>
            </a:fld>
            <a:endParaRPr lang="en-US"/>
          </a:p>
        </p:txBody>
      </p:sp>
    </p:spTree>
    <p:extLst>
      <p:ext uri="{BB962C8B-B14F-4D97-AF65-F5344CB8AC3E}">
        <p14:creationId xmlns:p14="http://schemas.microsoft.com/office/powerpoint/2010/main" val="52080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know that percent biobased content is not an indicator of biodegradation. For example, PLA ad PHA require high temperature for biodegradation. Manufacturing plastic mulch (including BDMs) involves the addition of plasticizers, fillers (e.g., CaCO3), lubricants, nucleating agents, stabilizers and colorants/dyes. The additives used in commercial plastic BDMs may or may not be produced from GMOs. Most commercially available PLA and PHA are produced through fermentation using GM yeast and bacteria for increased productivity. Biobased mulches are not tested for the presence of GMOs since DNA may be degraded following fermentation and processing to the point where GMO status is not discernable using available broad-spectrum quantitative polymerase chain reaction (PCR) tests.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7</a:t>
            </a:fld>
            <a:endParaRPr lang="en-US"/>
          </a:p>
        </p:txBody>
      </p:sp>
    </p:spTree>
    <p:extLst>
      <p:ext uri="{BB962C8B-B14F-4D97-AF65-F5344CB8AC3E}">
        <p14:creationId xmlns:p14="http://schemas.microsoft.com/office/powerpoint/2010/main" val="12353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Standards for biodegradation are intended to ensure their quality and integrity in agriculture. Standards are meant to exclude materials that claim to be biodegradable but are not fully metabolized by microbes, which results in plastic fragments in soils, causing pollution. Ability of a BDM to meet the composting standard is considered the first critical test of biodegradability; if a mulch is not compostable, it will likely not biodegrade under field conditions. Standards for BDMs do not guarantee a particular degree of performance in fields. Performance depends on the production system (crop, climate, soils, etc.) and mulch formulation and thickness.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8</a:t>
            </a:fld>
            <a:endParaRPr lang="en-US"/>
          </a:p>
        </p:txBody>
      </p:sp>
    </p:spTree>
    <p:extLst>
      <p:ext uri="{BB962C8B-B14F-4D97-AF65-F5344CB8AC3E}">
        <p14:creationId xmlns:p14="http://schemas.microsoft.com/office/powerpoint/2010/main" val="220271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BDM standards written by different countries as shown in Table 2. For example, TUV Austria certifies that plastic materials will biodegrade fully and will not promote ecotoxicity in the soil.</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9</a:t>
            </a:fld>
            <a:endParaRPr lang="en-US"/>
          </a:p>
        </p:txBody>
      </p:sp>
    </p:spTree>
    <p:extLst>
      <p:ext uri="{BB962C8B-B14F-4D97-AF65-F5344CB8AC3E}">
        <p14:creationId xmlns:p14="http://schemas.microsoft.com/office/powerpoint/2010/main" val="270534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0409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83951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5985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95981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323F-1C05-47A1-B3FC-1422C9F2AC2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51773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5323F-1C05-47A1-B3FC-1422C9F2AC2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29072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5323F-1C05-47A1-B3FC-1422C9F2AC2F}"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30776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5323F-1C05-47A1-B3FC-1422C9F2AC2F}"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518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323F-1C05-47A1-B3FC-1422C9F2AC2F}"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73907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44933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5352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323F-1C05-47A1-B3FC-1422C9F2AC2F}" type="datetimeFigureOut">
              <a:rPr lang="en-US" smtClean="0"/>
              <a:t>1/23/2021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F54B-3805-4B90-AEE4-63E7DA1B145A}" type="slidenum">
              <a:rPr lang="en-US" smtClean="0"/>
              <a:t>‹#›</a:t>
            </a:fld>
            <a:endParaRPr lang="en-US"/>
          </a:p>
        </p:txBody>
      </p:sp>
    </p:spTree>
    <p:extLst>
      <p:ext uri="{BB962C8B-B14F-4D97-AF65-F5344CB8AC3E}">
        <p14:creationId xmlns:p14="http://schemas.microsoft.com/office/powerpoint/2010/main" val="2140300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2.pn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4.png"/><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6.jpeg"/><Relationship Id="rId7" Type="http://schemas.openxmlformats.org/officeDocument/2006/relationships/hyperlink" Target="https://smallfruits.wsu.ed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7.jpeg"/><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0.jpe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www.youtube.com/watch?v=aMjD4vbr9eA&amp;feature=youtu.b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s://smallfruits.wsu.edu/"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hyperlink" Target="https://smallfruits.wsu.edu/plastic-mulches/" TargetMode="External"/><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4.jpeg"/><Relationship Id="rId7"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hyperlink" Target="http://pubs.cahnrs.wsu.edu/publications/pubs/fs103e/" TargetMode="External"/><Relationship Id="rId3" Type="http://schemas.openxmlformats.org/officeDocument/2006/relationships/image" Target="../media/image9.png"/><Relationship Id="rId7" Type="http://schemas.openxmlformats.org/officeDocument/2006/relationships/hyperlink" Target="https://ag.tennessee.edu/biodegradablemulch/Documents/BDM_for_organic_production_rev_5Apr2016.pdf" TargetMode="Externa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hyperlink" Target="https://www.youtube.com/watch?v=kyvB1QxHAtE&amp;list=PLuPJ_NR7ZnVuPh7t7erYYXcVw-h4xg0Xm" TargetMode="External"/><Relationship Id="rId5" Type="http://schemas.openxmlformats.org/officeDocument/2006/relationships/image" Target="../media/image10.jpeg"/><Relationship Id="rId10" Type="http://schemas.openxmlformats.org/officeDocument/2006/relationships/hyperlink" Target="https://ag.tennessee.edu/biodegradablemulch/Documents/EU%20regs%20factsheet.pdf" TargetMode="External"/><Relationship Id="rId4" Type="http://schemas.openxmlformats.org/officeDocument/2006/relationships/hyperlink" Target="https://smallfruits.wsu.edu/" TargetMode="External"/><Relationship Id="rId9" Type="http://schemas.openxmlformats.org/officeDocument/2006/relationships/hyperlink" Target="https://ag.tennessee.edu/biodegradablemulch/Pages/biomulchprojects.aspx"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mallfruits.wsu.edu/"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s://smallfruits.wsu.edu/"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smallfruits.wsu.edu/"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39178" y="3893589"/>
            <a:ext cx="9144000" cy="1317721"/>
          </a:xfrm>
        </p:spPr>
        <p:txBody>
          <a:bodyPr>
            <a:noAutofit/>
          </a:bodyPr>
          <a:lstStyle/>
          <a:p>
            <a:r>
              <a:rPr lang="en-US" sz="4000" b="1" dirty="0">
                <a:solidFill>
                  <a:srgbClr val="C00000"/>
                </a:solidFill>
              </a:rPr>
              <a:t>Soil-Biodegradable Mulch for Organic Production</a:t>
            </a:r>
          </a:p>
        </p:txBody>
      </p:sp>
      <p:cxnSp>
        <p:nvCxnSpPr>
          <p:cNvPr id="5" name="Straight Connector 4">
            <a:extLst>
              <a:ext uri="{FF2B5EF4-FFF2-40B4-BE49-F238E27FC236}">
                <a16:creationId xmlns:a16="http://schemas.microsoft.com/office/drawing/2014/main" id="{E2EDE5D7-38B6-4673-B423-CD87297DB393}"/>
              </a:ext>
            </a:extLst>
          </p:cNvPr>
          <p:cNvCxnSpPr>
            <a:cxnSpLocks/>
          </p:cNvCxnSpPr>
          <p:nvPr/>
        </p:nvCxnSpPr>
        <p:spPr>
          <a:xfrm>
            <a:off x="1" y="838494"/>
            <a:ext cx="91439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2F9EAEC5-3734-45F2-83E0-7A1332FEFC6D}"/>
              </a:ext>
            </a:extLst>
          </p:cNvPr>
          <p:cNvSpPr txBox="1">
            <a:spLocks/>
          </p:cNvSpPr>
          <p:nvPr/>
        </p:nvSpPr>
        <p:spPr>
          <a:xfrm>
            <a:off x="-69012" y="253910"/>
            <a:ext cx="9282021" cy="827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dirty="0"/>
              <a:t>Soil-Biodegradable</a:t>
            </a:r>
            <a:r>
              <a:rPr lang="zh-CN" altLang="en-US" sz="2800" dirty="0"/>
              <a:t> </a:t>
            </a:r>
            <a:r>
              <a:rPr lang="en-US" altLang="zh-CN" sz="2800" dirty="0"/>
              <a:t>Plastic</a:t>
            </a:r>
            <a:r>
              <a:rPr lang="zh-CN" altLang="en-US" sz="2800" dirty="0"/>
              <a:t> </a:t>
            </a:r>
            <a:r>
              <a:rPr lang="en-US" altLang="zh-CN" sz="2800" dirty="0"/>
              <a:t>Mulch</a:t>
            </a:r>
            <a:r>
              <a:rPr lang="zh-CN" altLang="en-US" sz="2800" dirty="0"/>
              <a:t> </a:t>
            </a:r>
            <a:r>
              <a:rPr lang="en-US" altLang="zh-CN" sz="2800" dirty="0"/>
              <a:t>SARE PDP Project</a:t>
            </a:r>
            <a:endParaRPr lang="en-US" sz="28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9955" r="16230" b="-1"/>
          <a:stretch/>
        </p:blipFill>
        <p:spPr>
          <a:xfrm>
            <a:off x="2698657" y="1081717"/>
            <a:ext cx="3706312" cy="2656145"/>
          </a:xfrm>
          <a:prstGeom prst="rect">
            <a:avLst/>
          </a:prstGeom>
        </p:spPr>
      </p:pic>
      <p:pic>
        <p:nvPicPr>
          <p:cNvPr id="14"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8" name="TextBox 17">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20" name="Subtitle 2">
            <a:extLst>
              <a:ext uri="{FF2B5EF4-FFF2-40B4-BE49-F238E27FC236}">
                <a16:creationId xmlns:a16="http://schemas.microsoft.com/office/drawing/2014/main" id="{D68242DD-4F5D-4A56-BC4D-A4162C1E2E47}"/>
              </a:ext>
            </a:extLst>
          </p:cNvPr>
          <p:cNvSpPr txBox="1">
            <a:spLocks/>
          </p:cNvSpPr>
          <p:nvPr/>
        </p:nvSpPr>
        <p:spPr>
          <a:xfrm>
            <a:off x="1137757" y="5154800"/>
            <a:ext cx="6868486" cy="77220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Carol Miles, </a:t>
            </a:r>
            <a:r>
              <a:rPr lang="en-US" dirty="0">
                <a:solidFill>
                  <a:schemeClr val="accent5">
                    <a:lumMod val="50000"/>
                  </a:schemeClr>
                </a:solidFill>
              </a:rPr>
              <a:t>Washington State University</a:t>
            </a:r>
          </a:p>
          <a:p>
            <a:r>
              <a:rPr lang="en-US" dirty="0"/>
              <a:t>Shuresh Ghimire, </a:t>
            </a:r>
            <a:r>
              <a:rPr lang="en-US" dirty="0">
                <a:solidFill>
                  <a:schemeClr val="accent5">
                    <a:lumMod val="50000"/>
                  </a:schemeClr>
                </a:solidFill>
              </a:rPr>
              <a:t>University of Connecticut</a:t>
            </a:r>
          </a:p>
          <a:p>
            <a:endParaRPr lang="en-US" dirty="0">
              <a:solidFill>
                <a:schemeClr val="accent5">
                  <a:lumMod val="50000"/>
                </a:schemeClr>
              </a:solidFill>
            </a:endParaRPr>
          </a:p>
        </p:txBody>
      </p:sp>
    </p:spTree>
    <p:extLst>
      <p:ext uri="{BB962C8B-B14F-4D97-AF65-F5344CB8AC3E}">
        <p14:creationId xmlns:p14="http://schemas.microsoft.com/office/powerpoint/2010/main" val="235045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51F72359-B6AA-4B13-82B1-07F53A729443}"/>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BDM Label</a:t>
            </a:r>
          </a:p>
        </p:txBody>
      </p:sp>
      <p:pic>
        <p:nvPicPr>
          <p:cNvPr id="22" name="Picture 21">
            <a:extLst>
              <a:ext uri="{FF2B5EF4-FFF2-40B4-BE49-F238E27FC236}">
                <a16:creationId xmlns:a16="http://schemas.microsoft.com/office/drawing/2014/main" id="{C4D77625-D338-4F8B-83E4-EB49186A6DF5}"/>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0" y="671119"/>
            <a:ext cx="6427687" cy="4853516"/>
          </a:xfrm>
          <a:prstGeom prst="rect">
            <a:avLst/>
          </a:prstGeom>
          <a:ln>
            <a:noFill/>
          </a:ln>
          <a:extLst>
            <a:ext uri="{53640926-AAD7-44D8-BBD7-CCE9431645EC}">
              <a14:shadowObscured xmlns:a14="http://schemas.microsoft.com/office/drawing/2010/main"/>
            </a:ext>
          </a:extLst>
        </p:spPr>
      </p:pic>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50579" y="6092454"/>
            <a:ext cx="1302831" cy="646640"/>
          </a:xfrm>
          <a:prstGeom prst="rect">
            <a:avLst/>
          </a:prstGeom>
        </p:spPr>
      </p:pic>
      <p:pic>
        <p:nvPicPr>
          <p:cNvPr id="3" name="Picture 2">
            <a:extLst>
              <a:ext uri="{FF2B5EF4-FFF2-40B4-BE49-F238E27FC236}">
                <a16:creationId xmlns:a16="http://schemas.microsoft.com/office/drawing/2014/main" id="{84CA7191-407C-4E1A-AEA3-1E911607AA2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40568" y="713583"/>
            <a:ext cx="8620022" cy="4748081"/>
          </a:xfrm>
          <a:prstGeom prst="rect">
            <a:avLst/>
          </a:prstGeom>
        </p:spPr>
      </p:pic>
    </p:spTree>
    <p:extLst>
      <p:ext uri="{BB962C8B-B14F-4D97-AF65-F5344CB8AC3E}">
        <p14:creationId xmlns:p14="http://schemas.microsoft.com/office/powerpoint/2010/main" val="353272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E553C255-F2A2-43C9-809A-5C876B2EE334}"/>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BDM Standards</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3" name="Subtitle 2">
            <a:extLst>
              <a:ext uri="{FF2B5EF4-FFF2-40B4-BE49-F238E27FC236}">
                <a16:creationId xmlns:a16="http://schemas.microsoft.com/office/drawing/2014/main" id="{08CFDC5A-63A9-4ECC-B7A6-4D629A466EA0}"/>
              </a:ext>
            </a:extLst>
          </p:cNvPr>
          <p:cNvSpPr txBox="1">
            <a:spLocks/>
          </p:cNvSpPr>
          <p:nvPr/>
        </p:nvSpPr>
        <p:spPr>
          <a:xfrm>
            <a:off x="223284" y="741197"/>
            <a:ext cx="8697432" cy="51242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sz="1600" b="1" dirty="0"/>
              <a:t>ASTM D6400 </a:t>
            </a:r>
            <a:r>
              <a:rPr lang="en-US" sz="1600" dirty="0"/>
              <a:t>tests biodegradation under industrial composting conditions (2012)</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Most commonly cited standard for BDM</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Employs standardized test method ASTM D5338:</a:t>
            </a:r>
          </a:p>
          <a:p>
            <a:pPr marL="796925" lvl="0" indent="-222250" algn="l">
              <a:buClr>
                <a:srgbClr val="C00000"/>
              </a:buClr>
              <a:buFont typeface="Courier New" panose="02070309020205020404" pitchFamily="49" charset="0"/>
              <a:buChar char="o"/>
            </a:pPr>
            <a:r>
              <a:rPr lang="en-US" sz="1600" dirty="0">
                <a:solidFill>
                  <a:schemeClr val="accent6">
                    <a:lumMod val="50000"/>
                  </a:schemeClr>
                </a:solidFill>
              </a:rPr>
              <a:t>Laboratory test that simulates industrial composting conditions: use of a compost-based medium, 58℃, etc.</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 90% conversion of C into CO</a:t>
            </a:r>
            <a:r>
              <a:rPr lang="en-US" sz="1600" baseline="-25000" dirty="0">
                <a:solidFill>
                  <a:schemeClr val="accent5">
                    <a:lumMod val="50000"/>
                  </a:schemeClr>
                </a:solidFill>
              </a:rPr>
              <a:t>2 </a:t>
            </a:r>
            <a:r>
              <a:rPr lang="en-US" sz="1600" dirty="0">
                <a:solidFill>
                  <a:schemeClr val="accent5">
                    <a:lumMod val="50000"/>
                  </a:schemeClr>
                </a:solidFill>
              </a:rPr>
              <a:t>and microbial biomass within 180 days </a:t>
            </a:r>
            <a:br>
              <a:rPr lang="en-US" sz="1600" dirty="0"/>
            </a:br>
            <a:endParaRPr lang="en-US" sz="1600" dirty="0"/>
          </a:p>
          <a:p>
            <a:pPr marL="342900" indent="-342900" algn="l">
              <a:buClr>
                <a:srgbClr val="FF0000"/>
              </a:buClr>
              <a:buFont typeface="Wingdings" panose="05000000000000000000" pitchFamily="2" charset="2"/>
              <a:buChar char="v"/>
            </a:pPr>
            <a:r>
              <a:rPr lang="en-US" sz="1600" b="1" dirty="0"/>
              <a:t>EN 17033</a:t>
            </a:r>
            <a:r>
              <a:rPr lang="en-US" sz="1600" dirty="0"/>
              <a:t> European Committee for Standardization (CEN) (Jan. 2018)</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1</a:t>
            </a:r>
            <a:r>
              <a:rPr lang="en-US" sz="1600" baseline="30000" dirty="0">
                <a:solidFill>
                  <a:schemeClr val="accent5">
                    <a:lumMod val="50000"/>
                  </a:schemeClr>
                </a:solidFill>
              </a:rPr>
              <a:t>st</a:t>
            </a:r>
            <a:r>
              <a:rPr lang="en-US" sz="1600" dirty="0">
                <a:solidFill>
                  <a:schemeClr val="accent5">
                    <a:lumMod val="50000"/>
                  </a:schemeClr>
                </a:solidFill>
              </a:rPr>
              <a:t> standard for certification of biodegradable plastic mulch films in soil</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Requirements regulated: composition; biodegradability in soil; ecotoxicity, dimensional, mechanical and optical properties; and the test procedures for each</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 90% biodegradation under aerobic conditions in natural topsoil from agricultural field or forest at 20 to 28°C within 2 years using standardized test to measure CO</a:t>
            </a:r>
            <a:r>
              <a:rPr lang="en-US" sz="1600" baseline="-25000" dirty="0">
                <a:solidFill>
                  <a:schemeClr val="accent5">
                    <a:lumMod val="50000"/>
                  </a:schemeClr>
                </a:solidFill>
              </a:rPr>
              <a:t>2</a:t>
            </a:r>
            <a:r>
              <a:rPr lang="en-US" sz="1600" dirty="0">
                <a:solidFill>
                  <a:schemeClr val="accent5">
                    <a:lumMod val="50000"/>
                  </a:schemeClr>
                </a:solidFill>
              </a:rPr>
              <a:t> evolution</a:t>
            </a:r>
            <a:br>
              <a:rPr lang="en-US" sz="1600" dirty="0">
                <a:solidFill>
                  <a:schemeClr val="accent5">
                    <a:lumMod val="50000"/>
                  </a:schemeClr>
                </a:solidFill>
              </a:rPr>
            </a:br>
            <a:endParaRPr lang="en-US" sz="1200" dirty="0">
              <a:solidFill>
                <a:schemeClr val="accent5">
                  <a:lumMod val="50000"/>
                </a:schemeClr>
              </a:solidFill>
            </a:endParaRPr>
          </a:p>
          <a:p>
            <a:pPr marL="342900" lvl="0" indent="-342900" algn="l">
              <a:buClr>
                <a:srgbClr val="FF0000"/>
              </a:buClr>
              <a:buFont typeface="Wingdings" panose="05000000000000000000" pitchFamily="2" charset="2"/>
              <a:buChar char="v"/>
            </a:pPr>
            <a:r>
              <a:rPr lang="en-US" sz="1600" dirty="0"/>
              <a:t>Why 90% biodegradation and not 100%:</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Difficult to measure portion of the plastic-derived C incorporated into microbial biomass</a:t>
            </a:r>
          </a:p>
          <a:p>
            <a:pPr marL="574675" lvl="0" indent="-234950" algn="l">
              <a:buClr>
                <a:srgbClr val="009900"/>
              </a:buClr>
              <a:buFont typeface="Arial" panose="020B0604020202020204" pitchFamily="34" charset="0"/>
              <a:buChar char="•"/>
            </a:pPr>
            <a:r>
              <a:rPr lang="en-US" sz="1600" dirty="0">
                <a:solidFill>
                  <a:schemeClr val="accent5">
                    <a:lumMod val="50000"/>
                  </a:schemeClr>
                </a:solidFill>
              </a:rPr>
              <a:t>Limited precision of the biodegradability lab tests</a:t>
            </a:r>
            <a:endParaRPr lang="en-US" sz="1600" dirty="0"/>
          </a:p>
        </p:txBody>
      </p:sp>
    </p:spTree>
    <p:extLst>
      <p:ext uri="{BB962C8B-B14F-4D97-AF65-F5344CB8AC3E}">
        <p14:creationId xmlns:p14="http://schemas.microsoft.com/office/powerpoint/2010/main" val="4886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fade">
                                      <p:cBhvr>
                                        <p:cTn id="7" dur="500"/>
                                        <p:tgtEl>
                                          <p:spTgt spid="1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8" end="8"/>
                                            </p:txEl>
                                          </p:spTgt>
                                        </p:tgtEl>
                                        <p:attrNameLst>
                                          <p:attrName>style.visibility</p:attrName>
                                        </p:attrNameLst>
                                      </p:cBhvr>
                                      <p:to>
                                        <p:strVal val="visible"/>
                                      </p:to>
                                    </p:set>
                                    <p:animEffect transition="in" filter="fade">
                                      <p:cBhvr>
                                        <p:cTn id="10" dur="500"/>
                                        <p:tgtEl>
                                          <p:spTgt spid="1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animEffect transition="in" filter="fade">
                                      <p:cBhvr>
                                        <p:cTn id="13" dur="500"/>
                                        <p:tgtEl>
                                          <p:spTgt spid="1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7" end="7"/>
                                            </p:txEl>
                                          </p:spTgt>
                                        </p:tgtEl>
                                        <p:attrNameLst>
                                          <p:attrName>style.visibility</p:attrName>
                                        </p:attrNameLst>
                                      </p:cBhvr>
                                      <p:to>
                                        <p:strVal val="visible"/>
                                      </p:to>
                                    </p:set>
                                    <p:animEffect transition="in" filter="fade">
                                      <p:cBhvr>
                                        <p:cTn id="16" dur="500"/>
                                        <p:tgtEl>
                                          <p:spTgt spid="1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xEl>
                                              <p:pRg st="9" end="9"/>
                                            </p:txEl>
                                          </p:spTgt>
                                        </p:tgtEl>
                                        <p:attrNameLst>
                                          <p:attrName>style.visibility</p:attrName>
                                        </p:attrNameLst>
                                      </p:cBhvr>
                                      <p:to>
                                        <p:strVal val="visible"/>
                                      </p:to>
                                    </p:set>
                                    <p:animEffect transition="in" filter="fade">
                                      <p:cBhvr>
                                        <p:cTn id="21" dur="500"/>
                                        <p:tgtEl>
                                          <p:spTgt spid="1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xEl>
                                              <p:pRg st="10" end="10"/>
                                            </p:txEl>
                                          </p:spTgt>
                                        </p:tgtEl>
                                        <p:attrNameLst>
                                          <p:attrName>style.visibility</p:attrName>
                                        </p:attrNameLst>
                                      </p:cBhvr>
                                      <p:to>
                                        <p:strVal val="visible"/>
                                      </p:to>
                                    </p:set>
                                    <p:animEffect transition="in" filter="fade">
                                      <p:cBhvr>
                                        <p:cTn id="24" dur="500"/>
                                        <p:tgtEl>
                                          <p:spTgt spid="1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xEl>
                                              <p:pRg st="11" end="11"/>
                                            </p:txEl>
                                          </p:spTgt>
                                        </p:tgtEl>
                                        <p:attrNameLst>
                                          <p:attrName>style.visibility</p:attrName>
                                        </p:attrNameLst>
                                      </p:cBhvr>
                                      <p:to>
                                        <p:strVal val="visible"/>
                                      </p:to>
                                    </p:set>
                                    <p:animEffect transition="in" filter="fade">
                                      <p:cBhvr>
                                        <p:cTn id="27"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Laying BDM</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7895" y="890348"/>
            <a:ext cx="4956764" cy="4462760"/>
          </a:xfrm>
          <a:prstGeom prst="rect">
            <a:avLst/>
          </a:prstGeom>
        </p:spPr>
        <p:txBody>
          <a:bodyPr wrap="square">
            <a:spAutoFit/>
          </a:bodyPr>
          <a:lstStyle/>
          <a:p>
            <a:pPr marL="342900" indent="-342900">
              <a:spcBef>
                <a:spcPts val="600"/>
              </a:spcBef>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Feed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through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roller</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bar</a:t>
            </a:r>
          </a:p>
          <a:p>
            <a:pPr marL="800100" lvl="1" indent="-342900">
              <a:spcBef>
                <a:spcPts val="600"/>
              </a:spcBef>
              <a:buClr>
                <a:srgbClr val="00B050"/>
              </a:buClr>
              <a:buSzPct val="120000"/>
              <a:buFont typeface="Arial" panose="020B0604020202020204" pitchFamily="34" charset="0"/>
              <a:buChar char="•"/>
            </a:pPr>
            <a:r>
              <a:rPr lang="en-US" altLang="zh-CN" sz="2400" dirty="0">
                <a:latin typeface="Arial" charset="0"/>
                <a:ea typeface="Arial" charset="0"/>
                <a:cs typeface="Arial" charset="0"/>
              </a:rPr>
              <a:t>Adjust</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tension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so</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can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easily</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roll</a:t>
            </a:r>
            <a:r>
              <a:rPr lang="zh-CN" altLang="en-US" sz="2400" dirty="0">
                <a:latin typeface="Arial" charset="0"/>
                <a:ea typeface="Arial" charset="0"/>
                <a:cs typeface="Arial" charset="0"/>
              </a:rPr>
              <a:t> </a:t>
            </a:r>
            <a:br>
              <a:rPr lang="en-US" altLang="zh-CN" sz="2400" dirty="0">
                <a:latin typeface="Arial" charset="0"/>
                <a:ea typeface="Arial" charset="0"/>
                <a:cs typeface="Arial" charset="0"/>
              </a:rPr>
            </a:br>
            <a:r>
              <a:rPr lang="en-US" altLang="zh-CN" sz="2000" dirty="0">
                <a:latin typeface="Arial" charset="0"/>
                <a:ea typeface="Arial" charset="0"/>
                <a:cs typeface="Arial" charset="0"/>
              </a:rPr>
              <a:t>  </a:t>
            </a:r>
          </a:p>
          <a:p>
            <a:pPr marL="342900" indent="-342900">
              <a:spcBef>
                <a:spcPts val="600"/>
              </a:spcBef>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Guide wheels</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should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rest slightly</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or</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float</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just above</a:t>
            </a:r>
          </a:p>
          <a:p>
            <a:pPr>
              <a:spcBef>
                <a:spcPts val="600"/>
              </a:spcBef>
              <a:buClr>
                <a:srgbClr val="FF0000"/>
              </a:buClr>
              <a:buSzPct val="100000"/>
            </a:pPr>
            <a:r>
              <a:rPr lang="en-US" altLang="zh-CN" sz="2000" dirty="0">
                <a:latin typeface="Arial" charset="0"/>
                <a:ea typeface="Arial" charset="0"/>
                <a:cs typeface="Arial" charset="0"/>
              </a:rPr>
              <a:t>  </a:t>
            </a:r>
          </a:p>
          <a:p>
            <a:pPr marL="342900" indent="-342900">
              <a:spcBef>
                <a:spcPts val="600"/>
              </a:spcBef>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Slowly</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drive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forward then increase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speed,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laying speed same as for PE</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04121" y="771275"/>
            <a:ext cx="3259894" cy="2102885"/>
          </a:xfrm>
          <a:prstGeom prst="rect">
            <a:avLst/>
          </a:prstGeom>
          <a:ln>
            <a:noFill/>
          </a:ln>
        </p:spPr>
      </p:pic>
      <p:sp>
        <p:nvSpPr>
          <p:cNvPr id="13" name="TextBox 12">
            <a:extLst>
              <a:ext uri="{FF2B5EF4-FFF2-40B4-BE49-F238E27FC236}">
                <a16:creationId xmlns:a16="http://schemas.microsoft.com/office/drawing/2014/main" id="{EAD04920-3B22-442D-8CE1-0FB555895CD0}"/>
              </a:ext>
            </a:extLst>
          </p:cNvPr>
          <p:cNvSpPr txBox="1"/>
          <p:nvPr/>
        </p:nvSpPr>
        <p:spPr>
          <a:xfrm>
            <a:off x="60977" y="5572183"/>
            <a:ext cx="3020037" cy="338554"/>
          </a:xfrm>
          <a:prstGeom prst="rect">
            <a:avLst/>
          </a:prstGeom>
          <a:noFill/>
        </p:spPr>
        <p:txBody>
          <a:bodyPr wrap="square" rtlCol="0">
            <a:spAutoFit/>
          </a:bodyPr>
          <a:lstStyle/>
          <a:p>
            <a:r>
              <a:rPr lang="en-US" altLang="zh-CN" sz="1600" dirty="0" err="1">
                <a:solidFill>
                  <a:schemeClr val="accent1">
                    <a:lumMod val="50000"/>
                  </a:schemeClr>
                </a:solidFill>
              </a:rPr>
              <a:t>Ghimire</a:t>
            </a:r>
            <a:r>
              <a:rPr lang="en-US" altLang="zh-CN" sz="1600" dirty="0">
                <a:solidFill>
                  <a:schemeClr val="accent1">
                    <a:lumMod val="50000"/>
                  </a:schemeClr>
                </a:solidFill>
              </a:rPr>
              <a:t> et</a:t>
            </a:r>
            <a:r>
              <a:rPr lang="zh-CN" altLang="en-US" sz="1600" dirty="0">
                <a:solidFill>
                  <a:schemeClr val="accent1">
                    <a:lumMod val="50000"/>
                  </a:schemeClr>
                </a:solidFill>
              </a:rPr>
              <a:t> </a:t>
            </a:r>
            <a:r>
              <a:rPr lang="en-US" altLang="zh-CN" sz="1600" dirty="0">
                <a:solidFill>
                  <a:schemeClr val="accent1">
                    <a:lumMod val="50000"/>
                  </a:schemeClr>
                </a:solidFill>
              </a:rPr>
              <a:t>al.,</a:t>
            </a:r>
            <a:r>
              <a:rPr lang="zh-CN" altLang="en-US" sz="1600" dirty="0">
                <a:solidFill>
                  <a:schemeClr val="accent1">
                    <a:lumMod val="50000"/>
                  </a:schemeClr>
                </a:solidFill>
              </a:rPr>
              <a:t> </a:t>
            </a:r>
            <a:r>
              <a:rPr lang="en-US" altLang="zh-CN" sz="1600" dirty="0">
                <a:solidFill>
                  <a:schemeClr val="accent1">
                    <a:lumMod val="50000"/>
                  </a:schemeClr>
                </a:solidFill>
              </a:rPr>
              <a:t>2017</a:t>
            </a:r>
            <a:endParaRPr lang="en-US" sz="1600" dirty="0">
              <a:solidFill>
                <a:schemeClr val="accent1">
                  <a:lumMod val="50000"/>
                </a:schemeClr>
              </a:solidFill>
            </a:endParaRPr>
          </a:p>
        </p:txBody>
      </p:sp>
      <p:pic>
        <p:nvPicPr>
          <p:cNvPr id="14" name="Picture 2" descr="Image result for western sare logo">
            <a:extLst>
              <a:ext uri="{FF2B5EF4-FFF2-40B4-BE49-F238E27FC236}">
                <a16:creationId xmlns:a16="http://schemas.microsoft.com/office/drawing/2014/main" id="{554480E9-FD86-493B-8A84-E21BE44224E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washington state university logo">
            <a:extLst>
              <a:ext uri="{FF2B5EF4-FFF2-40B4-BE49-F238E27FC236}">
                <a16:creationId xmlns:a16="http://schemas.microsoft.com/office/drawing/2014/main" id="{3FC9C702-1275-4F89-A413-16D27E27694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84722A0-A1D1-48A4-819E-A1A38188FF87}"/>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78209EAB-BC1C-448E-8142-7B8F641D1DA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3" name="TextBox 22">
            <a:extLst>
              <a:ext uri="{FF2B5EF4-FFF2-40B4-BE49-F238E27FC236}">
                <a16:creationId xmlns:a16="http://schemas.microsoft.com/office/drawing/2014/main" id="{F236D7B2-8DA1-4403-967D-EDCC0F802990}"/>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CFAF0A78-6249-4EC0-8C5D-1451E64DEF8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pic>
        <p:nvPicPr>
          <p:cNvPr id="15" name="Picture 14">
            <a:extLst>
              <a:ext uri="{FF2B5EF4-FFF2-40B4-BE49-F238E27FC236}">
                <a16:creationId xmlns:a16="http://schemas.microsoft.com/office/drawing/2014/main" id="{E8A22904-E5D6-4E34-82C2-4C397383DDE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rot="5400000">
            <a:off x="5754632" y="3185532"/>
            <a:ext cx="2924572" cy="2307860"/>
          </a:xfrm>
          <a:prstGeom prst="rect">
            <a:avLst/>
          </a:prstGeom>
          <a:ln>
            <a:solidFill>
              <a:schemeClr val="tx1"/>
            </a:solidFill>
          </a:ln>
        </p:spPr>
      </p:pic>
    </p:spTree>
    <p:extLst>
      <p:ext uri="{BB962C8B-B14F-4D97-AF65-F5344CB8AC3E}">
        <p14:creationId xmlns:p14="http://schemas.microsoft.com/office/powerpoint/2010/main" val="211687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34049B68-CBDB-4EB3-BCAF-B5D38B7B6BB2}"/>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BDM Through Growing Season</a:t>
            </a:r>
          </a:p>
        </p:txBody>
      </p:sp>
      <p:sp>
        <p:nvSpPr>
          <p:cNvPr id="11" name="Subtitle 2">
            <a:extLst>
              <a:ext uri="{FF2B5EF4-FFF2-40B4-BE49-F238E27FC236}">
                <a16:creationId xmlns:a16="http://schemas.microsoft.com/office/drawing/2014/main" id="{28EDAE2E-4F76-4D33-997E-9E6858150C90}"/>
              </a:ext>
            </a:extLst>
          </p:cNvPr>
          <p:cNvSpPr txBox="1">
            <a:spLocks/>
          </p:cNvSpPr>
          <p:nvPr/>
        </p:nvSpPr>
        <p:spPr>
          <a:xfrm>
            <a:off x="350874" y="977486"/>
            <a:ext cx="8708065" cy="11125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04813" lvl="0" indent="-404813" algn="l">
              <a:buClr>
                <a:srgbClr val="FF0000"/>
              </a:buClr>
              <a:buFont typeface="Wingdings" panose="05000000000000000000" pitchFamily="2" charset="2"/>
              <a:buChar char="v"/>
            </a:pPr>
            <a:r>
              <a:rPr lang="en-US" dirty="0"/>
              <a:t>Visual assessment of deterioration:</a:t>
            </a:r>
          </a:p>
          <a:p>
            <a:pPr marL="744538" lvl="0" indent="-342900" algn="l">
              <a:buClr>
                <a:srgbClr val="008000"/>
              </a:buClr>
              <a:buSzPct val="120000"/>
              <a:buFont typeface="Arial" panose="020B0604020202020204" pitchFamily="34" charset="0"/>
              <a:buChar char="•"/>
            </a:pPr>
            <a:r>
              <a:rPr lang="en-US" dirty="0"/>
              <a:t>Decrease of area - percent soil exposure (PSE)</a:t>
            </a:r>
          </a:p>
          <a:p>
            <a:pPr lvl="0" algn="l">
              <a:buClr>
                <a:srgbClr val="FF0000"/>
              </a:buClr>
            </a:pPr>
            <a:endParaRPr lang="en-US" sz="2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690" y="2456919"/>
            <a:ext cx="3577569" cy="268317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1464" y="2411202"/>
            <a:ext cx="3619682" cy="2714762"/>
          </a:xfrm>
          <a:prstGeom prst="rect">
            <a:avLst/>
          </a:prstGeom>
        </p:spPr>
      </p:pic>
      <p:sp>
        <p:nvSpPr>
          <p:cNvPr id="14" name="Rectangle 13"/>
          <p:cNvSpPr/>
          <p:nvPr/>
        </p:nvSpPr>
        <p:spPr>
          <a:xfrm>
            <a:off x="1932518" y="5327417"/>
            <a:ext cx="5468164" cy="369332"/>
          </a:xfrm>
          <a:prstGeom prst="rect">
            <a:avLst/>
          </a:prstGeom>
        </p:spPr>
        <p:txBody>
          <a:bodyPr wrap="none">
            <a:spAutoFit/>
          </a:bodyPr>
          <a:lstStyle/>
          <a:p>
            <a:r>
              <a:rPr lang="en-US" dirty="0"/>
              <a:t>PSE– percent soil exposure due to rips, tears, holes</a:t>
            </a:r>
          </a:p>
        </p:txBody>
      </p:sp>
      <p:pic>
        <p:nvPicPr>
          <p:cNvPr id="17"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7"/>
              </a:rPr>
              <a:t>https://smallfruits.wsu.edu</a:t>
            </a:r>
            <a:endParaRPr lang="en-US" sz="1400" b="1" i="1" u="sng"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21" name="TextBox 20">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7"/>
              </a:rPr>
              <a:t>biodegradablemulch.org</a:t>
            </a:r>
            <a:endParaRPr lang="en-US" sz="1400" b="1" i="1" u="sng"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346863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036FFD7-650B-4C1A-A9E9-0A02022675EC}"/>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Percent Soil Exposure (PSE)</a:t>
            </a:r>
          </a:p>
        </p:txBody>
      </p:sp>
      <p:sp>
        <p:nvSpPr>
          <p:cNvPr id="13" name="TextBox 12">
            <a:extLst>
              <a:ext uri="{FF2B5EF4-FFF2-40B4-BE49-F238E27FC236}">
                <a16:creationId xmlns:a16="http://schemas.microsoft.com/office/drawing/2014/main" id="{9E5E2B9F-0153-4C09-9F7A-37F5F7844879}"/>
              </a:ext>
            </a:extLst>
          </p:cNvPr>
          <p:cNvSpPr txBox="1"/>
          <p:nvPr/>
        </p:nvSpPr>
        <p:spPr>
          <a:xfrm>
            <a:off x="0" y="6027003"/>
            <a:ext cx="9144000" cy="830997"/>
          </a:xfrm>
          <a:prstGeom prst="rect">
            <a:avLst/>
          </a:prstGeom>
          <a:noFill/>
        </p:spPr>
        <p:txBody>
          <a:bodyPr wrap="square" rtlCol="0">
            <a:spAutoFit/>
          </a:bodyPr>
          <a:lstStyle/>
          <a:p>
            <a:r>
              <a:rPr lang="en-US" sz="1600" dirty="0"/>
              <a:t>PSE during </a:t>
            </a:r>
            <a:r>
              <a:rPr lang="en-US" sz="1600" b="1" dirty="0"/>
              <a:t>sweet corn </a:t>
            </a:r>
            <a:r>
              <a:rPr lang="en-US" sz="1600" dirty="0"/>
              <a:t>growing season in Mount Vernon, WA; 0 = completely intact, 100 = fully deteriorated, ratings in 1% increments up to 20%, and 5% increments thereafter; error bar is ± one standard error of the mean.</a:t>
            </a:r>
          </a:p>
        </p:txBody>
      </p:sp>
      <p:grpSp>
        <p:nvGrpSpPr>
          <p:cNvPr id="14" name="Group 13">
            <a:extLst>
              <a:ext uri="{FF2B5EF4-FFF2-40B4-BE49-F238E27FC236}">
                <a16:creationId xmlns:a16="http://schemas.microsoft.com/office/drawing/2014/main" id="{B3A94610-D011-467D-A593-4F745D10E627}"/>
              </a:ext>
            </a:extLst>
          </p:cNvPr>
          <p:cNvGrpSpPr/>
          <p:nvPr/>
        </p:nvGrpSpPr>
        <p:grpSpPr>
          <a:xfrm>
            <a:off x="489826" y="695503"/>
            <a:ext cx="7320827" cy="5424881"/>
            <a:chOff x="1616496" y="695503"/>
            <a:chExt cx="7320827" cy="5424881"/>
          </a:xfrm>
        </p:grpSpPr>
        <p:pic>
          <p:nvPicPr>
            <p:cNvPr id="15" name="Picture 14" descr="A close up of a map&#10;&#10;Description automatically generated">
              <a:extLst>
                <a:ext uri="{FF2B5EF4-FFF2-40B4-BE49-F238E27FC236}">
                  <a16:creationId xmlns:a16="http://schemas.microsoft.com/office/drawing/2014/main" id="{82D6968F-D1BC-4E79-8DC6-F70A57B2E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496" y="695503"/>
              <a:ext cx="5911007" cy="5424881"/>
            </a:xfrm>
            <a:prstGeom prst="rect">
              <a:avLst/>
            </a:prstGeom>
          </p:spPr>
        </p:pic>
        <p:sp>
          <p:nvSpPr>
            <p:cNvPr id="16" name="TextBox 15">
              <a:extLst>
                <a:ext uri="{FF2B5EF4-FFF2-40B4-BE49-F238E27FC236}">
                  <a16:creationId xmlns:a16="http://schemas.microsoft.com/office/drawing/2014/main" id="{7F691657-6E9F-463E-8A07-BF697F1F5D4F}"/>
                </a:ext>
              </a:extLst>
            </p:cNvPr>
            <p:cNvSpPr txBox="1"/>
            <p:nvPr/>
          </p:nvSpPr>
          <p:spPr>
            <a:xfrm>
              <a:off x="6893174" y="3530990"/>
              <a:ext cx="2044149" cy="646331"/>
            </a:xfrm>
            <a:prstGeom prst="rect">
              <a:avLst/>
            </a:prstGeom>
            <a:solidFill>
              <a:schemeClr val="bg1"/>
            </a:solidFill>
            <a:ln>
              <a:solidFill>
                <a:schemeClr val="tx1"/>
              </a:solidFill>
            </a:ln>
          </p:spPr>
          <p:txBody>
            <a:bodyPr wrap="none" rtlCol="0">
              <a:spAutoFit/>
            </a:bodyPr>
            <a:lstStyle/>
            <a:p>
              <a:r>
                <a:rPr lang="en-US" b="1" dirty="0"/>
                <a:t>Growing season </a:t>
              </a:r>
              <a:br>
                <a:rPr lang="en-US" b="1" dirty="0"/>
              </a:br>
              <a:r>
                <a:rPr lang="en-US" b="1" dirty="0"/>
                <a:t>    = 16 </a:t>
              </a:r>
              <a:r>
                <a:rPr lang="en-US" b="1" dirty="0" err="1"/>
                <a:t>wk</a:t>
              </a:r>
              <a:endParaRPr lang="en-US" b="1" dirty="0"/>
            </a:p>
          </p:txBody>
        </p:sp>
      </p:grpSp>
      <p:grpSp>
        <p:nvGrpSpPr>
          <p:cNvPr id="17" name="Group 16">
            <a:extLst>
              <a:ext uri="{FF2B5EF4-FFF2-40B4-BE49-F238E27FC236}">
                <a16:creationId xmlns:a16="http://schemas.microsoft.com/office/drawing/2014/main" id="{9ACDA5E9-AC21-4C74-887F-CC4E74CF96E2}"/>
              </a:ext>
            </a:extLst>
          </p:cNvPr>
          <p:cNvGrpSpPr/>
          <p:nvPr/>
        </p:nvGrpSpPr>
        <p:grpSpPr>
          <a:xfrm>
            <a:off x="4848307" y="1133915"/>
            <a:ext cx="3805867" cy="1785105"/>
            <a:chOff x="5377070" y="1212571"/>
            <a:chExt cx="3310661" cy="1785105"/>
          </a:xfrm>
          <a:solidFill>
            <a:schemeClr val="bg1"/>
          </a:solidFill>
        </p:grpSpPr>
        <p:sp>
          <p:nvSpPr>
            <p:cNvPr id="18" name="TextBox 17">
              <a:extLst>
                <a:ext uri="{FF2B5EF4-FFF2-40B4-BE49-F238E27FC236}">
                  <a16:creationId xmlns:a16="http://schemas.microsoft.com/office/drawing/2014/main" id="{02B66F34-6EC3-4A9E-A466-EA9A4F016AF6}"/>
                </a:ext>
              </a:extLst>
            </p:cNvPr>
            <p:cNvSpPr txBox="1"/>
            <p:nvPr/>
          </p:nvSpPr>
          <p:spPr>
            <a:xfrm>
              <a:off x="5702931" y="1312683"/>
              <a:ext cx="2984800" cy="1631216"/>
            </a:xfrm>
            <a:prstGeom prst="rect">
              <a:avLst/>
            </a:prstGeom>
            <a:grpFill/>
          </p:spPr>
          <p:txBody>
            <a:bodyPr wrap="square" rtlCol="0">
              <a:spAutoFit/>
            </a:bodyPr>
            <a:lstStyle/>
            <a:p>
              <a:pPr>
                <a:spcAft>
                  <a:spcPts val="600"/>
                </a:spcAft>
              </a:pPr>
              <a:r>
                <a:rPr lang="en-US" sz="1000" b="1" dirty="0">
                  <a:latin typeface="+mj-lt"/>
                  <a:cs typeface="Times New Roman" panose="02020603050405020304" pitchFamily="18" charset="0"/>
                </a:rPr>
                <a:t>Bio360 – 18.0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a:latin typeface="+mj-lt"/>
                  <a:cs typeface="Times New Roman" panose="02020603050405020304" pitchFamily="18" charset="0"/>
                </a:rPr>
                <a:t>Clear </a:t>
              </a:r>
              <a:r>
                <a:rPr lang="en-US" sz="1000" b="1" dirty="0" err="1">
                  <a:latin typeface="+mj-lt"/>
                  <a:cs typeface="Times New Roman" panose="02020603050405020304" pitchFamily="18" charset="0"/>
                </a:rPr>
                <a:t>Organix</a:t>
              </a:r>
              <a:r>
                <a:rPr lang="en-US" sz="1000" b="1" dirty="0">
                  <a:latin typeface="+mj-lt"/>
                  <a:cs typeface="Times New Roman" panose="02020603050405020304" pitchFamily="18" charset="0"/>
                </a:rPr>
                <a:t> AG  – 12.7 </a:t>
              </a:r>
              <a:r>
                <a:rPr lang="en-US" sz="1000" b="1" dirty="0" err="1">
                  <a:latin typeface="+mj-lt"/>
                  <a:cs typeface="Times New Roman" panose="02020603050405020304" pitchFamily="18" charset="0"/>
                </a:rPr>
                <a:t>μm</a:t>
              </a:r>
              <a:r>
                <a:rPr lang="en-US" sz="1000" b="1" dirty="0">
                  <a:latin typeface="+mj-lt"/>
                  <a:cs typeface="Times New Roman" panose="02020603050405020304" pitchFamily="18" charset="0"/>
                </a:rPr>
                <a:t> (2017), 17.8 </a:t>
              </a:r>
              <a:r>
                <a:rPr lang="en-US" sz="1000" b="1" dirty="0" err="1">
                  <a:latin typeface="+mj-lt"/>
                  <a:cs typeface="Times New Roman" panose="02020603050405020304" pitchFamily="18" charset="0"/>
                </a:rPr>
                <a:t>μm</a:t>
              </a:r>
              <a:r>
                <a:rPr lang="en-US" sz="1000" b="1" dirty="0">
                  <a:latin typeface="+mj-lt"/>
                  <a:cs typeface="Times New Roman" panose="02020603050405020304" pitchFamily="18" charset="0"/>
                </a:rPr>
                <a:t> (2018)</a:t>
              </a:r>
            </a:p>
            <a:p>
              <a:pPr>
                <a:spcAft>
                  <a:spcPts val="600"/>
                </a:spcAft>
              </a:pPr>
              <a:r>
                <a:rPr lang="en-US" sz="1000" b="1" dirty="0">
                  <a:latin typeface="+mj-lt"/>
                  <a:cs typeface="Times New Roman" panose="02020603050405020304" pitchFamily="18" charset="0"/>
                </a:rPr>
                <a:t>Exp. PLA/PHA  – 25.0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err="1">
                  <a:latin typeface="+mj-lt"/>
                  <a:cs typeface="Times New Roman" panose="02020603050405020304" pitchFamily="18" charset="0"/>
                </a:rPr>
                <a:t>Naturecycle</a:t>
              </a:r>
              <a:r>
                <a:rPr lang="en-US" sz="1000" b="1" dirty="0">
                  <a:latin typeface="+mj-lt"/>
                  <a:cs typeface="Times New Roman" panose="02020603050405020304" pitchFamily="18" charset="0"/>
                </a:rPr>
                <a:t>  – 25.4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err="1">
                  <a:latin typeface="+mj-lt"/>
                  <a:cs typeface="Times New Roman" panose="02020603050405020304" pitchFamily="18" charset="0"/>
                </a:rPr>
                <a:t>Organix</a:t>
              </a:r>
              <a:r>
                <a:rPr lang="en-US" sz="1000" b="1" dirty="0">
                  <a:latin typeface="+mj-lt"/>
                  <a:cs typeface="Times New Roman" panose="02020603050405020304" pitchFamily="18" charset="0"/>
                </a:rPr>
                <a:t> AG  – 17.8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a:latin typeface="+mj-lt"/>
                  <a:cs typeface="Times New Roman" panose="02020603050405020304" pitchFamily="18" charset="0"/>
                </a:rPr>
                <a:t>Polyethylene  – 25.4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a:p>
              <a:pPr>
                <a:spcAft>
                  <a:spcPts val="600"/>
                </a:spcAft>
              </a:pPr>
              <a:r>
                <a:rPr lang="en-US" sz="1000" b="1" dirty="0" err="1">
                  <a:latin typeface="+mj-lt"/>
                  <a:cs typeface="Times New Roman" panose="02020603050405020304" pitchFamily="18" charset="0"/>
                </a:rPr>
                <a:t>WeedGuardPlus</a:t>
              </a:r>
              <a:r>
                <a:rPr lang="en-US" sz="1000" b="1" dirty="0">
                  <a:latin typeface="+mj-lt"/>
                  <a:cs typeface="Times New Roman" panose="02020603050405020304" pitchFamily="18" charset="0"/>
                </a:rPr>
                <a:t>  – 240.0 </a:t>
              </a:r>
              <a:r>
                <a:rPr lang="en-US" sz="1000" b="1" dirty="0" err="1">
                  <a:latin typeface="+mj-lt"/>
                  <a:cs typeface="Times New Roman" panose="02020603050405020304" pitchFamily="18" charset="0"/>
                </a:rPr>
                <a:t>μm</a:t>
              </a:r>
              <a:endParaRPr lang="en-US" sz="1000" b="1" dirty="0">
                <a:latin typeface="+mj-lt"/>
                <a:cs typeface="Times New Roman" panose="02020603050405020304" pitchFamily="18" charset="0"/>
              </a:endParaRPr>
            </a:p>
          </p:txBody>
        </p:sp>
        <p:pic>
          <p:nvPicPr>
            <p:cNvPr id="19" name="Picture 18" descr="A close up of a map&#10;&#10;Description automatically generated">
              <a:extLst>
                <a:ext uri="{FF2B5EF4-FFF2-40B4-BE49-F238E27FC236}">
                  <a16:creationId xmlns:a16="http://schemas.microsoft.com/office/drawing/2014/main" id="{DB1572F7-112F-4319-B67F-BDB29F0C621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77070" y="1212571"/>
              <a:ext cx="325861" cy="1785105"/>
            </a:xfrm>
            <a:prstGeom prst="rect">
              <a:avLst/>
            </a:prstGeom>
            <a:grpFill/>
          </p:spPr>
        </p:pic>
      </p:grpSp>
      <p:sp>
        <p:nvSpPr>
          <p:cNvPr id="20" name="TextBox 19">
            <a:extLst>
              <a:ext uri="{FF2B5EF4-FFF2-40B4-BE49-F238E27FC236}">
                <a16:creationId xmlns:a16="http://schemas.microsoft.com/office/drawing/2014/main" id="{405D6383-0239-4F8D-80C9-E7188D0491DD}"/>
              </a:ext>
            </a:extLst>
          </p:cNvPr>
          <p:cNvSpPr txBox="1"/>
          <p:nvPr/>
        </p:nvSpPr>
        <p:spPr>
          <a:xfrm>
            <a:off x="6824547" y="5696056"/>
            <a:ext cx="2116815" cy="338554"/>
          </a:xfrm>
          <a:prstGeom prst="rect">
            <a:avLst/>
          </a:prstGeom>
          <a:noFill/>
        </p:spPr>
        <p:txBody>
          <a:bodyPr wrap="square" rtlCol="0">
            <a:spAutoFit/>
          </a:bodyPr>
          <a:lstStyle/>
          <a:p>
            <a:pPr algn="r"/>
            <a:r>
              <a:rPr lang="en-US" altLang="zh-CN" sz="1600" dirty="0">
                <a:solidFill>
                  <a:schemeClr val="accent5">
                    <a:lumMod val="50000"/>
                  </a:schemeClr>
                </a:solidFill>
              </a:rPr>
              <a:t>Ghimire</a:t>
            </a:r>
            <a:r>
              <a:rPr lang="zh-CN" altLang="en-US" sz="1600" dirty="0">
                <a:solidFill>
                  <a:schemeClr val="accent5">
                    <a:lumMod val="50000"/>
                  </a:schemeClr>
                </a:solidFill>
              </a:rPr>
              <a:t> </a:t>
            </a:r>
            <a:r>
              <a:rPr lang="en-US" altLang="zh-CN" sz="1600" dirty="0">
                <a:solidFill>
                  <a:schemeClr val="accent5">
                    <a:lumMod val="50000"/>
                  </a:schemeClr>
                </a:solidFill>
              </a:rPr>
              <a:t>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2020a</a:t>
            </a:r>
            <a:endParaRPr lang="en-US" sz="1600" dirty="0">
              <a:solidFill>
                <a:schemeClr val="accent5">
                  <a:lumMod val="50000"/>
                </a:schemeClr>
              </a:solidFill>
            </a:endParaRPr>
          </a:p>
        </p:txBody>
      </p:sp>
      <p:sp>
        <p:nvSpPr>
          <p:cNvPr id="11" name="TextBox 10">
            <a:extLst>
              <a:ext uri="{FF2B5EF4-FFF2-40B4-BE49-F238E27FC236}">
                <a16:creationId xmlns:a16="http://schemas.microsoft.com/office/drawing/2014/main" id="{46646C07-8320-4AB8-AB36-8A8C88116961}"/>
              </a:ext>
            </a:extLst>
          </p:cNvPr>
          <p:cNvSpPr txBox="1"/>
          <p:nvPr/>
        </p:nvSpPr>
        <p:spPr>
          <a:xfrm>
            <a:off x="7185595" y="1932637"/>
            <a:ext cx="1669546" cy="307777"/>
          </a:xfrm>
          <a:prstGeom prst="rect">
            <a:avLst/>
          </a:prstGeom>
          <a:solidFill>
            <a:schemeClr val="bg1"/>
          </a:solidFill>
          <a:ln>
            <a:solidFill>
              <a:schemeClr val="tx1"/>
            </a:solidFill>
          </a:ln>
        </p:spPr>
        <p:txBody>
          <a:bodyPr wrap="square" rtlCol="0">
            <a:spAutoFit/>
          </a:bodyPr>
          <a:lstStyle/>
          <a:p>
            <a:r>
              <a:rPr lang="en-US" sz="1400" b="1" dirty="0">
                <a:solidFill>
                  <a:srgbClr val="009900"/>
                </a:solidFill>
              </a:rPr>
              <a:t>1 mil = 25.4 µm</a:t>
            </a:r>
          </a:p>
        </p:txBody>
      </p:sp>
    </p:spTree>
    <p:extLst>
      <p:ext uri="{BB962C8B-B14F-4D97-AF65-F5344CB8AC3E}">
        <p14:creationId xmlns:p14="http://schemas.microsoft.com/office/powerpoint/2010/main" val="154167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DD8C1498-E123-42B5-AA97-D066620A71D5}"/>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Tillage Incorporation</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7829"/>
          <a:stretch/>
        </p:blipFill>
        <p:spPr>
          <a:xfrm>
            <a:off x="1777013" y="986417"/>
            <a:ext cx="5569689" cy="4576644"/>
          </a:xfrm>
          <a:prstGeom prst="rect">
            <a:avLst/>
          </a:prstGeom>
        </p:spPr>
      </p:pic>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9" name="TextBox 18">
            <a:extLst>
              <a:ext uri="{FF2B5EF4-FFF2-40B4-BE49-F238E27FC236}">
                <a16:creationId xmlns:a16="http://schemas.microsoft.com/office/drawing/2014/main" id="{586EB348-3FFC-4DC6-AF82-0B7FF08EE8EF}"/>
              </a:ext>
            </a:extLst>
          </p:cNvPr>
          <p:cNvSpPr txBox="1"/>
          <p:nvPr/>
        </p:nvSpPr>
        <p:spPr>
          <a:xfrm>
            <a:off x="1112161" y="5650102"/>
            <a:ext cx="7159974" cy="307777"/>
          </a:xfrm>
          <a:prstGeom prst="rect">
            <a:avLst/>
          </a:prstGeom>
          <a:noFill/>
        </p:spPr>
        <p:txBody>
          <a:bodyPr wrap="square" rtlCol="0">
            <a:spAutoFit/>
          </a:bodyPr>
          <a:lstStyle/>
          <a:p>
            <a:r>
              <a:rPr lang="en-US" sz="1400" b="1" dirty="0"/>
              <a:t>Video 3:30 min  </a:t>
            </a:r>
            <a:r>
              <a:rPr lang="en-US" sz="1400" dirty="0">
                <a:hlinkClick r:id="rId9"/>
              </a:rPr>
              <a:t>https://www.youtube.com/watch?v=aMjD4vbr9eA&amp;feature=youtu.be</a:t>
            </a:r>
            <a:endParaRPr lang="en-US" sz="14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30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BC3ADE2-698F-4379-B717-5E2DAB14BF11}"/>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Mulch Recovery From Soil</a:t>
            </a:r>
          </a:p>
        </p:txBody>
      </p:sp>
      <p:sp>
        <p:nvSpPr>
          <p:cNvPr id="3" name="TextBox 2">
            <a:extLst>
              <a:ext uri="{FF2B5EF4-FFF2-40B4-BE49-F238E27FC236}">
                <a16:creationId xmlns:a16="http://schemas.microsoft.com/office/drawing/2014/main" id="{A1E9778E-BDD0-4569-B749-37F4AA01F2CC}"/>
              </a:ext>
            </a:extLst>
          </p:cNvPr>
          <p:cNvSpPr txBox="1"/>
          <p:nvPr/>
        </p:nvSpPr>
        <p:spPr>
          <a:xfrm>
            <a:off x="0" y="5954389"/>
            <a:ext cx="9144000" cy="830997"/>
          </a:xfrm>
          <a:prstGeom prst="rect">
            <a:avLst/>
          </a:prstGeom>
          <a:noFill/>
        </p:spPr>
        <p:txBody>
          <a:bodyPr wrap="square" rtlCol="0">
            <a:spAutoFit/>
          </a:bodyPr>
          <a:lstStyle/>
          <a:p>
            <a:r>
              <a:rPr lang="en-US" sz="1600" dirty="0"/>
              <a:t>Percent recovery of BDM fragments in Mount Vernon, WA using the soil quartering method; mulch was applied once a year for 4 years (2015-2018), plots were rototilled in spring after collecting samples and in fall before collecting samples; error bar is ± one standard error of the mean.</a:t>
            </a:r>
          </a:p>
        </p:txBody>
      </p:sp>
      <p:pic>
        <p:nvPicPr>
          <p:cNvPr id="4" name="Picture 3">
            <a:extLst>
              <a:ext uri="{FF2B5EF4-FFF2-40B4-BE49-F238E27FC236}">
                <a16:creationId xmlns:a16="http://schemas.microsoft.com/office/drawing/2014/main" id="{EAF99099-F8BA-4809-A805-E867D7226BF3}"/>
              </a:ext>
            </a:extLst>
          </p:cNvPr>
          <p:cNvPicPr>
            <a:picLocks noChangeAspect="1"/>
          </p:cNvPicPr>
          <p:nvPr/>
        </p:nvPicPr>
        <p:blipFill>
          <a:blip r:embed="rId3"/>
          <a:stretch>
            <a:fillRect/>
          </a:stretch>
        </p:blipFill>
        <p:spPr>
          <a:xfrm>
            <a:off x="899412" y="781073"/>
            <a:ext cx="7390149" cy="4906065"/>
          </a:xfrm>
          <a:prstGeom prst="rect">
            <a:avLst/>
          </a:prstGeom>
        </p:spPr>
      </p:pic>
      <p:sp>
        <p:nvSpPr>
          <p:cNvPr id="5" name="TextBox 4">
            <a:extLst>
              <a:ext uri="{FF2B5EF4-FFF2-40B4-BE49-F238E27FC236}">
                <a16:creationId xmlns:a16="http://schemas.microsoft.com/office/drawing/2014/main" id="{03D3D876-A163-4AE2-8745-5C442748A0EF}"/>
              </a:ext>
            </a:extLst>
          </p:cNvPr>
          <p:cNvSpPr txBox="1"/>
          <p:nvPr/>
        </p:nvSpPr>
        <p:spPr>
          <a:xfrm>
            <a:off x="6842768" y="5668235"/>
            <a:ext cx="2116815" cy="338554"/>
          </a:xfrm>
          <a:prstGeom prst="rect">
            <a:avLst/>
          </a:prstGeom>
          <a:noFill/>
        </p:spPr>
        <p:txBody>
          <a:bodyPr wrap="square" rtlCol="0">
            <a:spAutoFit/>
          </a:bodyPr>
          <a:lstStyle/>
          <a:p>
            <a:pPr algn="r"/>
            <a:r>
              <a:rPr lang="en-US" altLang="zh-CN" sz="1600" dirty="0">
                <a:solidFill>
                  <a:schemeClr val="accent5">
                    <a:lumMod val="50000"/>
                  </a:schemeClr>
                </a:solidFill>
              </a:rPr>
              <a:t>Ghimire</a:t>
            </a:r>
            <a:r>
              <a:rPr lang="zh-CN" altLang="en-US" sz="1600" dirty="0">
                <a:solidFill>
                  <a:schemeClr val="accent5">
                    <a:lumMod val="50000"/>
                  </a:schemeClr>
                </a:solidFill>
              </a:rPr>
              <a:t> </a:t>
            </a:r>
            <a:r>
              <a:rPr lang="en-US" altLang="zh-CN" sz="1600" dirty="0">
                <a:solidFill>
                  <a:schemeClr val="accent5">
                    <a:lumMod val="50000"/>
                  </a:schemeClr>
                </a:solidFill>
              </a:rPr>
              <a:t>et</a:t>
            </a:r>
            <a:r>
              <a:rPr lang="zh-CN" altLang="en-US" sz="1600" dirty="0">
                <a:solidFill>
                  <a:schemeClr val="accent5">
                    <a:lumMod val="50000"/>
                  </a:schemeClr>
                </a:solidFill>
              </a:rPr>
              <a:t> </a:t>
            </a:r>
            <a:r>
              <a:rPr lang="en-US" altLang="zh-CN" sz="1600" dirty="0">
                <a:solidFill>
                  <a:schemeClr val="accent5">
                    <a:lumMod val="50000"/>
                  </a:schemeClr>
                </a:solidFill>
              </a:rPr>
              <a:t>al.,</a:t>
            </a:r>
            <a:r>
              <a:rPr lang="zh-CN" altLang="en-US" sz="1600" dirty="0">
                <a:solidFill>
                  <a:schemeClr val="accent5">
                    <a:lumMod val="50000"/>
                  </a:schemeClr>
                </a:solidFill>
              </a:rPr>
              <a:t> </a:t>
            </a:r>
            <a:r>
              <a:rPr lang="en-US" altLang="zh-CN" sz="1600" dirty="0">
                <a:solidFill>
                  <a:schemeClr val="accent5">
                    <a:lumMod val="50000"/>
                  </a:schemeClr>
                </a:solidFill>
              </a:rPr>
              <a:t>2020b</a:t>
            </a:r>
            <a:endParaRPr lang="en-US" sz="1600" dirty="0">
              <a:solidFill>
                <a:schemeClr val="accent5">
                  <a:lumMod val="50000"/>
                </a:schemeClr>
              </a:solidFill>
            </a:endParaRPr>
          </a:p>
        </p:txBody>
      </p:sp>
    </p:spTree>
    <p:extLst>
      <p:ext uri="{BB962C8B-B14F-4D97-AF65-F5344CB8AC3E}">
        <p14:creationId xmlns:p14="http://schemas.microsoft.com/office/powerpoint/2010/main" val="182450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E553C255-F2A2-43C9-809A-5C876B2EE334}"/>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BDM Degradation</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3" name="Subtitle 2">
            <a:extLst>
              <a:ext uri="{FF2B5EF4-FFF2-40B4-BE49-F238E27FC236}">
                <a16:creationId xmlns:a16="http://schemas.microsoft.com/office/drawing/2014/main" id="{08CFDC5A-63A9-4ECC-B7A6-4D629A466EA0}"/>
              </a:ext>
            </a:extLst>
          </p:cNvPr>
          <p:cNvSpPr txBox="1">
            <a:spLocks/>
          </p:cNvSpPr>
          <p:nvPr/>
        </p:nvSpPr>
        <p:spPr>
          <a:xfrm>
            <a:off x="223284" y="831631"/>
            <a:ext cx="8759942" cy="48959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buClr>
                <a:srgbClr val="FF0000"/>
              </a:buClr>
              <a:buFont typeface="Wingdings" panose="05000000000000000000" pitchFamily="2" charset="2"/>
              <a:buChar char="v"/>
            </a:pPr>
            <a:r>
              <a:rPr lang="en-US" sz="2200" dirty="0"/>
              <a:t>Targeted to meet laboratory tests:</a:t>
            </a:r>
          </a:p>
          <a:p>
            <a:pPr marL="574675" lvl="0" indent="-234950" algn="l">
              <a:lnSpc>
                <a:spcPct val="100000"/>
              </a:lnSpc>
              <a:spcBef>
                <a:spcPts val="0"/>
              </a:spcBef>
              <a:buClr>
                <a:srgbClr val="009900"/>
              </a:buClr>
              <a:buSzPct val="120000"/>
              <a:buFont typeface="Arial" panose="020B0604020202020204" pitchFamily="34" charset="0"/>
              <a:buChar char="•"/>
            </a:pPr>
            <a:r>
              <a:rPr lang="en-US" sz="2200" dirty="0"/>
              <a:t>Composting standard simulates industrial conditions:</a:t>
            </a:r>
          </a:p>
          <a:p>
            <a:pPr marL="1025525" lvl="0" indent="-285750" algn="l">
              <a:lnSpc>
                <a:spcPct val="100000"/>
              </a:lnSpc>
              <a:spcBef>
                <a:spcPts val="0"/>
              </a:spcBef>
              <a:buClr>
                <a:srgbClr val="C00000"/>
              </a:buClr>
              <a:buFont typeface="Courier New" panose="02070309020205020404" pitchFamily="49" charset="0"/>
              <a:buChar char="o"/>
            </a:pPr>
            <a:r>
              <a:rPr lang="en-US" sz="2200" dirty="0"/>
              <a:t>Use of a compost-based medium</a:t>
            </a:r>
          </a:p>
          <a:p>
            <a:pPr marL="1025525" lvl="0" indent="-285750" algn="l">
              <a:lnSpc>
                <a:spcPct val="100000"/>
              </a:lnSpc>
              <a:spcBef>
                <a:spcPts val="0"/>
              </a:spcBef>
              <a:buClr>
                <a:srgbClr val="C00000"/>
              </a:buClr>
              <a:buFont typeface="Courier New" panose="02070309020205020404" pitchFamily="49" charset="0"/>
              <a:buChar char="o"/>
            </a:pPr>
            <a:r>
              <a:rPr lang="en-US" sz="2200" dirty="0"/>
              <a:t>58℃</a:t>
            </a:r>
            <a:br>
              <a:rPr lang="en-US" sz="2200" dirty="0"/>
            </a:br>
            <a:endParaRPr lang="en-US" sz="2200" dirty="0"/>
          </a:p>
          <a:p>
            <a:pPr marL="574675" lvl="0" indent="-234950" algn="l">
              <a:lnSpc>
                <a:spcPct val="100000"/>
              </a:lnSpc>
              <a:spcBef>
                <a:spcPts val="0"/>
              </a:spcBef>
              <a:buClr>
                <a:srgbClr val="009900"/>
              </a:buClr>
              <a:buSzPct val="120000"/>
              <a:buFont typeface="Arial" panose="020B0604020202020204" pitchFamily="34" charset="0"/>
              <a:buChar char="•"/>
            </a:pPr>
            <a:r>
              <a:rPr lang="en-US" sz="2200" dirty="0"/>
              <a:t>Soil standard simulates best case scenario: </a:t>
            </a:r>
          </a:p>
          <a:p>
            <a:pPr marL="974725" lvl="0" indent="-285750" algn="l">
              <a:lnSpc>
                <a:spcPct val="100000"/>
              </a:lnSpc>
              <a:spcBef>
                <a:spcPts val="0"/>
              </a:spcBef>
              <a:buClr>
                <a:srgbClr val="C00000"/>
              </a:buClr>
              <a:buFont typeface="Courier New" panose="02070309020205020404" pitchFamily="49" charset="0"/>
              <a:buChar char="o"/>
            </a:pPr>
            <a:r>
              <a:rPr lang="en-US" sz="2200" dirty="0"/>
              <a:t>Aerobic conditions in natural topsoil from agricultural field or forest </a:t>
            </a:r>
          </a:p>
          <a:p>
            <a:pPr marL="974725" lvl="0" indent="-285750" algn="l">
              <a:lnSpc>
                <a:spcPct val="100000"/>
              </a:lnSpc>
              <a:spcBef>
                <a:spcPts val="0"/>
              </a:spcBef>
              <a:buClr>
                <a:srgbClr val="C00000"/>
              </a:buClr>
              <a:buFont typeface="Courier New" panose="02070309020205020404" pitchFamily="49" charset="0"/>
              <a:buChar char="o"/>
            </a:pPr>
            <a:r>
              <a:rPr lang="en-US" sz="2200" dirty="0"/>
              <a:t>20 to 28°C</a:t>
            </a:r>
          </a:p>
        </p:txBody>
      </p:sp>
      <p:pic>
        <p:nvPicPr>
          <p:cNvPr id="3" name="Picture 2" descr="A picture containing outdoor, grass, sky, tree&#10;&#10;Description automatically generated">
            <a:extLst>
              <a:ext uri="{FF2B5EF4-FFF2-40B4-BE49-F238E27FC236}">
                <a16:creationId xmlns:a16="http://schemas.microsoft.com/office/drawing/2014/main" id="{222DFBA0-5A51-4FE3-A5C1-33CD4C7639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8096" y="3288253"/>
            <a:ext cx="4571991" cy="2571745"/>
          </a:xfrm>
          <a:prstGeom prst="rect">
            <a:avLst/>
          </a:prstGeom>
        </p:spPr>
      </p:pic>
      <p:sp>
        <p:nvSpPr>
          <p:cNvPr id="20" name="TextBox 19">
            <a:extLst>
              <a:ext uri="{FF2B5EF4-FFF2-40B4-BE49-F238E27FC236}">
                <a16:creationId xmlns:a16="http://schemas.microsoft.com/office/drawing/2014/main" id="{C70DBC2A-DA97-437D-B804-EB9AB058E574}"/>
              </a:ext>
            </a:extLst>
          </p:cNvPr>
          <p:cNvSpPr txBox="1"/>
          <p:nvPr/>
        </p:nvSpPr>
        <p:spPr>
          <a:xfrm>
            <a:off x="4409831" y="5286077"/>
            <a:ext cx="1253579" cy="307777"/>
          </a:xfrm>
          <a:prstGeom prst="rect">
            <a:avLst/>
          </a:prstGeom>
          <a:solidFill>
            <a:schemeClr val="bg1"/>
          </a:solidFill>
          <a:ln>
            <a:solidFill>
              <a:schemeClr val="tx1"/>
            </a:solidFill>
          </a:ln>
        </p:spPr>
        <p:txBody>
          <a:bodyPr wrap="square" rtlCol="0">
            <a:spAutoFit/>
          </a:bodyPr>
          <a:lstStyle/>
          <a:p>
            <a:r>
              <a:rPr lang="en-US" sz="1400" b="1" dirty="0">
                <a:solidFill>
                  <a:srgbClr val="009900"/>
                </a:solidFill>
              </a:rPr>
              <a:t>Winter 2015</a:t>
            </a:r>
          </a:p>
        </p:txBody>
      </p:sp>
      <p:sp>
        <p:nvSpPr>
          <p:cNvPr id="21" name="Subtitle 2">
            <a:extLst>
              <a:ext uri="{FF2B5EF4-FFF2-40B4-BE49-F238E27FC236}">
                <a16:creationId xmlns:a16="http://schemas.microsoft.com/office/drawing/2014/main" id="{F5445F36-D365-45A6-9CA8-191A54BED436}"/>
              </a:ext>
            </a:extLst>
          </p:cNvPr>
          <p:cNvSpPr txBox="1">
            <a:spLocks/>
          </p:cNvSpPr>
          <p:nvPr/>
        </p:nvSpPr>
        <p:spPr>
          <a:xfrm>
            <a:off x="1260998" y="4219494"/>
            <a:ext cx="6982494" cy="1431530"/>
          </a:xfrm>
          <a:prstGeom prst="rect">
            <a:avLst/>
          </a:prstGeom>
          <a:solidFill>
            <a:schemeClr val="accent6">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0"/>
              </a:spcBef>
              <a:buClr>
                <a:srgbClr val="FF0000"/>
              </a:buClr>
              <a:buFont typeface="Wingdings" panose="05000000000000000000" pitchFamily="2" charset="2"/>
              <a:buChar char="v"/>
            </a:pPr>
            <a:r>
              <a:rPr lang="en-US" sz="2200" dirty="0"/>
              <a:t>Standards ensure primary criteria are met: </a:t>
            </a:r>
          </a:p>
          <a:p>
            <a:pPr marL="573088" indent="-231775" algn="l">
              <a:lnSpc>
                <a:spcPct val="100000"/>
              </a:lnSpc>
              <a:spcBef>
                <a:spcPts val="0"/>
              </a:spcBef>
              <a:buClr>
                <a:srgbClr val="009900"/>
              </a:buClr>
              <a:buSzPct val="120000"/>
              <a:buFont typeface="Arial" panose="020B0604020202020204" pitchFamily="34" charset="0"/>
              <a:buChar char="•"/>
            </a:pPr>
            <a:r>
              <a:rPr lang="en-US" sz="2200" dirty="0"/>
              <a:t>Composition</a:t>
            </a:r>
          </a:p>
          <a:p>
            <a:pPr marL="573088" indent="-231775" algn="l">
              <a:lnSpc>
                <a:spcPct val="100000"/>
              </a:lnSpc>
              <a:spcBef>
                <a:spcPts val="0"/>
              </a:spcBef>
              <a:buClr>
                <a:srgbClr val="009900"/>
              </a:buClr>
              <a:buSzPct val="120000"/>
              <a:buFont typeface="Arial" panose="020B0604020202020204" pitchFamily="34" charset="0"/>
              <a:buChar char="•"/>
            </a:pPr>
            <a:r>
              <a:rPr lang="en-US" sz="2200" dirty="0"/>
              <a:t>Ecotoxicity</a:t>
            </a:r>
          </a:p>
          <a:p>
            <a:pPr marL="573088" indent="-231775" algn="l">
              <a:lnSpc>
                <a:spcPct val="100000"/>
              </a:lnSpc>
              <a:spcBef>
                <a:spcPts val="0"/>
              </a:spcBef>
              <a:buClr>
                <a:srgbClr val="009900"/>
              </a:buClr>
              <a:buSzPct val="120000"/>
              <a:buFont typeface="Arial" panose="020B0604020202020204" pitchFamily="34" charset="0"/>
              <a:buChar char="•"/>
            </a:pPr>
            <a:r>
              <a:rPr lang="en-US" sz="2200" dirty="0"/>
              <a:t>Dimensional, mechanical and optical properties</a:t>
            </a:r>
          </a:p>
        </p:txBody>
      </p:sp>
    </p:spTree>
    <p:extLst>
      <p:ext uri="{BB962C8B-B14F-4D97-AF65-F5344CB8AC3E}">
        <p14:creationId xmlns:p14="http://schemas.microsoft.com/office/powerpoint/2010/main" val="18013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4955AB9F-0404-4BCB-A8AC-32A7CE3911DF}"/>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818D8FBF-7482-4E8D-A47F-C0052F1720CA}"/>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a:solidFill>
                  <a:schemeClr val="bg1"/>
                </a:solidFill>
              </a:rPr>
              <a:t>Degradation Process</a:t>
            </a:r>
            <a:endParaRPr lang="en-US" sz="4000" b="1" dirty="0">
              <a:solidFill>
                <a:schemeClr val="bg1"/>
              </a:solidFill>
            </a:endParaRPr>
          </a:p>
        </p:txBody>
      </p:sp>
      <p:sp>
        <p:nvSpPr>
          <p:cNvPr id="30" name="Rectangle 29">
            <a:extLst>
              <a:ext uri="{FF2B5EF4-FFF2-40B4-BE49-F238E27FC236}">
                <a16:creationId xmlns:a16="http://schemas.microsoft.com/office/drawing/2014/main" id="{CF46599E-83C4-4098-A6B2-50D4F9C571F9}"/>
              </a:ext>
            </a:extLst>
          </p:cNvPr>
          <p:cNvSpPr/>
          <p:nvPr/>
        </p:nvSpPr>
        <p:spPr>
          <a:xfrm>
            <a:off x="789989" y="4514504"/>
            <a:ext cx="7532896" cy="369332"/>
          </a:xfrm>
          <a:prstGeom prst="rect">
            <a:avLst/>
          </a:prstGeom>
        </p:spPr>
        <p:txBody>
          <a:bodyPr wrap="none">
            <a:spAutoFit/>
          </a:bodyPr>
          <a:lstStyle/>
          <a:p>
            <a:r>
              <a:rPr lang="en-US" dirty="0"/>
              <a:t>A human hair demonstrates the relative size of microns and nanometers</a:t>
            </a:r>
          </a:p>
        </p:txBody>
      </p:sp>
      <p:pic>
        <p:nvPicPr>
          <p:cNvPr id="31" name="Picture 2" descr="Image result for western sare logo">
            <a:extLst>
              <a:ext uri="{FF2B5EF4-FFF2-40B4-BE49-F238E27FC236}">
                <a16:creationId xmlns:a16="http://schemas.microsoft.com/office/drawing/2014/main" id="{06F552A4-0088-4D67-9712-7BDAD8C35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washington state university logo">
            <a:extLst>
              <a:ext uri="{FF2B5EF4-FFF2-40B4-BE49-F238E27FC236}">
                <a16:creationId xmlns:a16="http://schemas.microsoft.com/office/drawing/2014/main" id="{57C96544-16C6-4740-9209-4662A6641A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F4C068E-DC0C-4FA1-BCE3-32792DAD1F5C}"/>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38DF2EF4-AFFB-4F14-8151-C2BCD01403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35" name="TextBox 34">
            <a:extLst>
              <a:ext uri="{FF2B5EF4-FFF2-40B4-BE49-F238E27FC236}">
                <a16:creationId xmlns:a16="http://schemas.microsoft.com/office/drawing/2014/main" id="{75EEAC2A-D26C-40F6-9DA7-9DF6F0EE05B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886B3446-D7C4-4511-B849-430AACBFCA1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pic>
        <p:nvPicPr>
          <p:cNvPr id="37" name="Picture 36">
            <a:extLst>
              <a:ext uri="{FF2B5EF4-FFF2-40B4-BE49-F238E27FC236}">
                <a16:creationId xmlns:a16="http://schemas.microsoft.com/office/drawing/2014/main" id="{F7E3904F-8054-4436-B190-29777F3F7F9C}"/>
              </a:ext>
            </a:extLst>
          </p:cNvPr>
          <p:cNvPicPr/>
          <p:nvPr/>
        </p:nvPicPr>
        <p:blipFill rotWithShape="1">
          <a:blip r:embed="rId8" cstate="print">
            <a:extLst>
              <a:ext uri="{28A0092B-C50C-407E-A947-70E740481C1C}">
                <a14:useLocalDpi xmlns:a14="http://schemas.microsoft.com/office/drawing/2010/main" val="0"/>
              </a:ext>
            </a:extLst>
          </a:blip>
          <a:srcRect/>
          <a:stretch/>
        </p:blipFill>
        <p:spPr bwMode="auto">
          <a:xfrm>
            <a:off x="2229893" y="1437952"/>
            <a:ext cx="4441371" cy="2987196"/>
          </a:xfrm>
          <a:prstGeom prst="rect">
            <a:avLst/>
          </a:prstGeom>
          <a:ln>
            <a:noFill/>
          </a:ln>
          <a:extLst>
            <a:ext uri="{53640926-AAD7-44D8-BBD7-CCE9431645EC}">
              <a14:shadowObscured xmlns:a14="http://schemas.microsoft.com/office/drawing/2010/main"/>
            </a:ext>
          </a:extLst>
        </p:spPr>
      </p:pic>
      <p:grpSp>
        <p:nvGrpSpPr>
          <p:cNvPr id="38" name="Group 37">
            <a:extLst>
              <a:ext uri="{FF2B5EF4-FFF2-40B4-BE49-F238E27FC236}">
                <a16:creationId xmlns:a16="http://schemas.microsoft.com/office/drawing/2014/main" id="{D59DA4B6-9B75-4C2A-9D1A-124387F5F471}"/>
              </a:ext>
            </a:extLst>
          </p:cNvPr>
          <p:cNvGrpSpPr/>
          <p:nvPr/>
        </p:nvGrpSpPr>
        <p:grpSpPr>
          <a:xfrm>
            <a:off x="341543" y="929166"/>
            <a:ext cx="8708065" cy="564236"/>
            <a:chOff x="350874" y="977486"/>
            <a:chExt cx="8708065" cy="564236"/>
          </a:xfrm>
        </p:grpSpPr>
        <p:sp>
          <p:nvSpPr>
            <p:cNvPr id="39" name="Subtitle 2">
              <a:extLst>
                <a:ext uri="{FF2B5EF4-FFF2-40B4-BE49-F238E27FC236}">
                  <a16:creationId xmlns:a16="http://schemas.microsoft.com/office/drawing/2014/main" id="{88E4E2E2-5DAA-4E38-B3F4-B2CA8B9F1B1E}"/>
                </a:ext>
              </a:extLst>
            </p:cNvPr>
            <p:cNvSpPr txBox="1">
              <a:spLocks/>
            </p:cNvSpPr>
            <p:nvPr/>
          </p:nvSpPr>
          <p:spPr>
            <a:xfrm>
              <a:off x="350874" y="977486"/>
              <a:ext cx="8708065" cy="5642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buClr>
                  <a:srgbClr val="FF0000"/>
                </a:buClr>
              </a:pPr>
              <a:r>
                <a:rPr lang="en-US" sz="2000" dirty="0"/>
                <a:t>Film      Fragment      Micro-particle      Nano-particle      CO</a:t>
              </a:r>
              <a:r>
                <a:rPr lang="en-US" sz="2000" baseline="-25000" dirty="0"/>
                <a:t>2</a:t>
              </a:r>
              <a:r>
                <a:rPr lang="en-US" sz="2000" dirty="0"/>
                <a:t> + Biomass</a:t>
              </a:r>
            </a:p>
          </p:txBody>
        </p:sp>
        <p:cxnSp>
          <p:nvCxnSpPr>
            <p:cNvPr id="40" name="Straight Arrow Connector 39">
              <a:extLst>
                <a:ext uri="{FF2B5EF4-FFF2-40B4-BE49-F238E27FC236}">
                  <a16:creationId xmlns:a16="http://schemas.microsoft.com/office/drawing/2014/main" id="{7849C1C0-9837-430F-8CA7-E5D04CA6B215}"/>
                </a:ext>
              </a:extLst>
            </p:cNvPr>
            <p:cNvCxnSpPr/>
            <p:nvPr/>
          </p:nvCxnSpPr>
          <p:spPr>
            <a:xfrm>
              <a:off x="2505486" y="1162494"/>
              <a:ext cx="244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CE33447-50E1-45F0-9FEC-3D09DEA3F3E4}"/>
                </a:ext>
              </a:extLst>
            </p:cNvPr>
            <p:cNvCxnSpPr/>
            <p:nvPr/>
          </p:nvCxnSpPr>
          <p:spPr>
            <a:xfrm>
              <a:off x="1010093" y="1162494"/>
              <a:ext cx="244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7C0247D-3ADF-47F3-AAEA-3407CDA5523E}"/>
                </a:ext>
              </a:extLst>
            </p:cNvPr>
            <p:cNvCxnSpPr/>
            <p:nvPr/>
          </p:nvCxnSpPr>
          <p:spPr>
            <a:xfrm>
              <a:off x="4443494" y="1137686"/>
              <a:ext cx="244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00C50B4-594D-47C7-BC41-90CB44B4BB87}"/>
                </a:ext>
              </a:extLst>
            </p:cNvPr>
            <p:cNvCxnSpPr/>
            <p:nvPr/>
          </p:nvCxnSpPr>
          <p:spPr>
            <a:xfrm>
              <a:off x="6404625" y="1162494"/>
              <a:ext cx="244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E4664554-4857-4266-9C4A-4BF70141E708}"/>
              </a:ext>
            </a:extLst>
          </p:cNvPr>
          <p:cNvSpPr txBox="1"/>
          <p:nvPr/>
        </p:nvSpPr>
        <p:spPr>
          <a:xfrm>
            <a:off x="6029572" y="4051026"/>
            <a:ext cx="2784820" cy="276999"/>
          </a:xfrm>
          <a:prstGeom prst="rect">
            <a:avLst/>
          </a:prstGeom>
          <a:noFill/>
        </p:spPr>
        <p:txBody>
          <a:bodyPr wrap="square" rtlCol="0">
            <a:spAutoFit/>
          </a:bodyPr>
          <a:lstStyle/>
          <a:p>
            <a:pPr algn="r"/>
            <a:r>
              <a:rPr lang="en-US" altLang="zh-CN" sz="1200" dirty="0">
                <a:solidFill>
                  <a:srgbClr val="0070C0"/>
                </a:solidFill>
              </a:rPr>
              <a:t>Hayes, 2019 </a:t>
            </a:r>
            <a:endParaRPr lang="en-US" sz="1200" dirty="0">
              <a:solidFill>
                <a:srgbClr val="0070C0"/>
              </a:solidFill>
            </a:endParaRPr>
          </a:p>
        </p:txBody>
      </p:sp>
      <p:sp>
        <p:nvSpPr>
          <p:cNvPr id="19" name="Subtitle 2">
            <a:extLst>
              <a:ext uri="{FF2B5EF4-FFF2-40B4-BE49-F238E27FC236}">
                <a16:creationId xmlns:a16="http://schemas.microsoft.com/office/drawing/2014/main" id="{041B00E6-409D-4244-80C1-25DA20A30A3C}"/>
              </a:ext>
            </a:extLst>
          </p:cNvPr>
          <p:cNvSpPr txBox="1">
            <a:spLocks/>
          </p:cNvSpPr>
          <p:nvPr/>
        </p:nvSpPr>
        <p:spPr>
          <a:xfrm>
            <a:off x="217967" y="5150337"/>
            <a:ext cx="8708065" cy="679506"/>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04813" lvl="0" indent="-404813" algn="l">
              <a:buClr>
                <a:srgbClr val="FF0000"/>
              </a:buClr>
              <a:buFont typeface="Wingdings" panose="05000000000000000000" pitchFamily="2" charset="2"/>
              <a:buChar char="v"/>
            </a:pPr>
            <a:r>
              <a:rPr lang="en-US" dirty="0"/>
              <a:t>Current soil assay techniques not able to distinguish BDM particles from biological residues so measuring </a:t>
            </a:r>
            <a:r>
              <a:rPr lang="en-US" i="1" dirty="0"/>
              <a:t>in situ </a:t>
            </a:r>
            <a:r>
              <a:rPr lang="en-US" dirty="0"/>
              <a:t>biodegradation very difficult</a:t>
            </a:r>
          </a:p>
        </p:txBody>
      </p:sp>
    </p:spTree>
    <p:extLst>
      <p:ext uri="{BB962C8B-B14F-4D97-AF65-F5344CB8AC3E}">
        <p14:creationId xmlns:p14="http://schemas.microsoft.com/office/powerpoint/2010/main" val="48897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E13D7F8-F53F-4D7D-A9AB-B52000AEDACF}"/>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Approval of BDM for Organic </a:t>
            </a:r>
          </a:p>
        </p:txBody>
      </p:sp>
      <p:sp>
        <p:nvSpPr>
          <p:cNvPr id="11" name="Subtitle 2">
            <a:extLst>
              <a:ext uri="{FF2B5EF4-FFF2-40B4-BE49-F238E27FC236}">
                <a16:creationId xmlns:a16="http://schemas.microsoft.com/office/drawing/2014/main" id="{8A4699DD-1B12-46DB-96B2-F08301A68B8F}"/>
              </a:ext>
            </a:extLst>
          </p:cNvPr>
          <p:cNvSpPr txBox="1">
            <a:spLocks/>
          </p:cNvSpPr>
          <p:nvPr/>
        </p:nvSpPr>
        <p:spPr>
          <a:xfrm>
            <a:off x="276446" y="773878"/>
            <a:ext cx="8591107" cy="51279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04813" indent="-404813" algn="l">
              <a:buClr>
                <a:srgbClr val="C00000"/>
              </a:buClr>
              <a:buSzPct val="120000"/>
              <a:buFont typeface="Wingdings" panose="05000000000000000000" pitchFamily="2" charset="2"/>
              <a:buChar char="v"/>
            </a:pPr>
            <a:r>
              <a:rPr lang="en-US" dirty="0"/>
              <a:t>No plastic BDMs approved for use in certified organic production in U.S.</a:t>
            </a:r>
          </a:p>
          <a:p>
            <a:pPr algn="l">
              <a:buClr>
                <a:srgbClr val="C00000"/>
              </a:buClr>
              <a:buSzPct val="120000"/>
            </a:pPr>
            <a:r>
              <a:rPr lang="en-US" sz="1600" dirty="0"/>
              <a:t>  </a:t>
            </a:r>
          </a:p>
          <a:p>
            <a:pPr marL="404813" indent="-404813" algn="l">
              <a:buClr>
                <a:srgbClr val="C00000"/>
              </a:buClr>
              <a:buSzPct val="120000"/>
              <a:buFont typeface="Wingdings" panose="05000000000000000000" pitchFamily="2" charset="2"/>
              <a:buChar char="v"/>
            </a:pPr>
            <a:r>
              <a:rPr lang="en-US" dirty="0"/>
              <a:t>A New England state/certifier is allowing BDM use in organic production?</a:t>
            </a:r>
          </a:p>
          <a:p>
            <a:pPr algn="l">
              <a:buClr>
                <a:srgbClr val="C00000"/>
              </a:buClr>
              <a:buSzPct val="120000"/>
            </a:pPr>
            <a:r>
              <a:rPr lang="en-US" sz="1600" dirty="0"/>
              <a:t>  </a:t>
            </a:r>
          </a:p>
          <a:p>
            <a:pPr marL="404813" indent="-404813" algn="l">
              <a:buClr>
                <a:srgbClr val="C00000"/>
              </a:buClr>
              <a:buSzPct val="120000"/>
              <a:buFont typeface="Wingdings" panose="05000000000000000000" pitchFamily="2" charset="2"/>
              <a:buChar char="v"/>
            </a:pPr>
            <a:r>
              <a:rPr lang="en-US" dirty="0"/>
              <a:t>Paper BDM is allowed (</a:t>
            </a:r>
            <a:r>
              <a:rPr lang="en-US" dirty="0" err="1"/>
              <a:t>WeedGuardPlus</a:t>
            </a:r>
            <a:r>
              <a:rPr lang="en-US" baseline="30000" dirty="0" err="1"/>
              <a:t>TM</a:t>
            </a:r>
            <a:r>
              <a:rPr lang="en-US" dirty="0"/>
              <a:t>)</a:t>
            </a:r>
          </a:p>
          <a:p>
            <a:pPr algn="l">
              <a:buClr>
                <a:srgbClr val="C00000"/>
              </a:buClr>
              <a:buSzPct val="120000"/>
            </a:pPr>
            <a:r>
              <a:rPr lang="en-US" sz="1600" dirty="0"/>
              <a:t>  </a:t>
            </a:r>
          </a:p>
          <a:p>
            <a:pPr marL="404813" indent="-404813" algn="l">
              <a:buClr>
                <a:srgbClr val="C00000"/>
              </a:buClr>
              <a:buSzPct val="120000"/>
              <a:buFont typeface="Wingdings" panose="05000000000000000000" pitchFamily="2" charset="2"/>
              <a:buChar char="v"/>
            </a:pPr>
            <a:r>
              <a:rPr lang="en-US" dirty="0"/>
              <a:t>NOP-NOSB is taking feedback for spring meeting </a:t>
            </a:r>
            <a:br>
              <a:rPr lang="en-US" dirty="0"/>
            </a:br>
            <a:r>
              <a:rPr lang="en-US" dirty="0">
                <a:solidFill>
                  <a:srgbClr val="C00000"/>
                </a:solidFill>
              </a:rPr>
              <a:t>    – speak up if you have an opinion</a:t>
            </a:r>
          </a:p>
          <a:p>
            <a:pPr algn="l">
              <a:buClr>
                <a:srgbClr val="C00000"/>
              </a:buClr>
              <a:buSzPct val="120000"/>
            </a:pPr>
            <a:r>
              <a:rPr lang="en-US" sz="1600" dirty="0"/>
              <a:t>  </a:t>
            </a:r>
          </a:p>
          <a:p>
            <a:pPr marL="404813" indent="-404813" algn="l">
              <a:buClr>
                <a:srgbClr val="C00000"/>
              </a:buClr>
              <a:buSzPct val="120000"/>
              <a:buFont typeface="Wingdings" panose="05000000000000000000" pitchFamily="2" charset="2"/>
              <a:buChar char="v"/>
            </a:pPr>
            <a:r>
              <a:rPr lang="en-US" dirty="0"/>
              <a:t>Work with your research and extension specialists to test BDMs in your system </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203259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0DEB8DF-9B4C-458E-A285-B9216D529AF1}"/>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Information on Our Website</a:t>
            </a:r>
          </a:p>
        </p:txBody>
      </p:sp>
      <p:pic>
        <p:nvPicPr>
          <p:cNvPr id="14"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8" name="TextBox 17">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3" name="TextBox 12">
            <a:extLst>
              <a:ext uri="{FF2B5EF4-FFF2-40B4-BE49-F238E27FC236}">
                <a16:creationId xmlns:a16="http://schemas.microsoft.com/office/drawing/2014/main" id="{CE46E94C-37DC-47FC-997A-F045A780B120}"/>
              </a:ext>
            </a:extLst>
          </p:cNvPr>
          <p:cNvSpPr txBox="1"/>
          <p:nvPr/>
        </p:nvSpPr>
        <p:spPr>
          <a:xfrm>
            <a:off x="1145512" y="939340"/>
            <a:ext cx="7465925" cy="523220"/>
          </a:xfrm>
          <a:prstGeom prst="rect">
            <a:avLst/>
          </a:prstGeom>
          <a:noFill/>
        </p:spPr>
        <p:txBody>
          <a:bodyPr wrap="square" rtlCol="0">
            <a:spAutoFit/>
          </a:bodyPr>
          <a:lstStyle/>
          <a:p>
            <a:r>
              <a:rPr lang="en-US" sz="2800" dirty="0">
                <a:hlinkClick r:id="rId8"/>
              </a:rPr>
              <a:t>https://smallfruits.wsu.edu/plastic-mulches/</a:t>
            </a:r>
            <a:endParaRPr lang="en-US" sz="2800" i="1" u="sng"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2F9D643-9F27-4E5F-AC3E-BDB8C20E8E4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91765" y="1711512"/>
            <a:ext cx="7917103" cy="3958551"/>
          </a:xfrm>
          <a:prstGeom prst="rect">
            <a:avLst/>
          </a:prstGeom>
        </p:spPr>
      </p:pic>
    </p:spTree>
    <p:extLst>
      <p:ext uri="{BB962C8B-B14F-4D97-AF65-F5344CB8AC3E}">
        <p14:creationId xmlns:p14="http://schemas.microsoft.com/office/powerpoint/2010/main" val="65500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EE7AD946-FD4F-40E9-AD1F-81B41E8AA038}"/>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Oxo- and Photo-degradable</a:t>
            </a:r>
          </a:p>
        </p:txBody>
      </p:sp>
      <p:sp>
        <p:nvSpPr>
          <p:cNvPr id="11" name="Subtitle 2">
            <a:extLst>
              <a:ext uri="{FF2B5EF4-FFF2-40B4-BE49-F238E27FC236}">
                <a16:creationId xmlns:a16="http://schemas.microsoft.com/office/drawing/2014/main" id="{CB9BC081-404E-49B2-AAA3-39AC7272D8D5}"/>
              </a:ext>
            </a:extLst>
          </p:cNvPr>
          <p:cNvSpPr txBox="1">
            <a:spLocks/>
          </p:cNvSpPr>
          <p:nvPr/>
        </p:nvSpPr>
        <p:spPr>
          <a:xfrm>
            <a:off x="148859" y="926473"/>
            <a:ext cx="8591107" cy="47734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00000"/>
              </a:lnSpc>
              <a:buClr>
                <a:srgbClr val="FF0000"/>
              </a:buClr>
              <a:buFont typeface="Wingdings" panose="05000000000000000000" pitchFamily="2" charset="2"/>
              <a:buChar char="v"/>
            </a:pPr>
            <a:r>
              <a:rPr lang="en-US" dirty="0"/>
              <a:t>Oxo and photo-degradable plastic made with conventional plastic: HDPE, LDPE, PP, PS, PET or PVC</a:t>
            </a:r>
          </a:p>
          <a:p>
            <a:pPr marL="342900" lvl="0" indent="-342900" algn="l">
              <a:lnSpc>
                <a:spcPct val="100000"/>
              </a:lnSpc>
              <a:buClr>
                <a:srgbClr val="FF0000"/>
              </a:buClr>
              <a:buFont typeface="Wingdings" panose="05000000000000000000" pitchFamily="2" charset="2"/>
              <a:buChar char="v"/>
            </a:pPr>
            <a:r>
              <a:rPr lang="en-US" dirty="0"/>
              <a:t>Includes additives that cause the material to become brittle and break apart into fragments when exposed to UV light, heat and/or oxygen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601"/>
          <a:stretch/>
        </p:blipFill>
        <p:spPr>
          <a:xfrm>
            <a:off x="5410827" y="2809860"/>
            <a:ext cx="3370523" cy="2866126"/>
          </a:xfrm>
          <a:prstGeom prst="rect">
            <a:avLst/>
          </a:prstGeom>
        </p:spPr>
      </p:pic>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3" name="TextBox 2">
            <a:extLst>
              <a:ext uri="{FF2B5EF4-FFF2-40B4-BE49-F238E27FC236}">
                <a16:creationId xmlns:a16="http://schemas.microsoft.com/office/drawing/2014/main" id="{B87B94E1-70E7-45E8-87CF-44EB88383909}"/>
              </a:ext>
            </a:extLst>
          </p:cNvPr>
          <p:cNvSpPr txBox="1"/>
          <p:nvPr/>
        </p:nvSpPr>
        <p:spPr>
          <a:xfrm>
            <a:off x="148859" y="3024554"/>
            <a:ext cx="5337541" cy="2585323"/>
          </a:xfrm>
          <a:prstGeom prst="rect">
            <a:avLst/>
          </a:prstGeom>
          <a:noFill/>
        </p:spPr>
        <p:txBody>
          <a:bodyPr wrap="square" rtlCol="0">
            <a:spAutoFit/>
          </a:bodyPr>
          <a:lstStyle/>
          <a:p>
            <a:pPr marL="393700" indent="-393700">
              <a:buClr>
                <a:srgbClr val="FF0000"/>
              </a:buClr>
              <a:buSzPct val="100000"/>
              <a:buFont typeface="Wingdings" panose="05000000000000000000" pitchFamily="2" charset="2"/>
              <a:buChar char="v"/>
            </a:pPr>
            <a:r>
              <a:rPr lang="en-US" sz="2400" dirty="0"/>
              <a:t>EU to prohibit single-use plastic products and products made from oxo-degradable plastic (European Parliament Directive 2019/904 Article 5, passed 5 June 2019 to take effect July 2021)</a:t>
            </a:r>
          </a:p>
          <a:p>
            <a:endParaRPr lang="en-US" dirty="0"/>
          </a:p>
        </p:txBody>
      </p:sp>
    </p:spTree>
    <p:extLst>
      <p:ext uri="{BB962C8B-B14F-4D97-AF65-F5344CB8AC3E}">
        <p14:creationId xmlns:p14="http://schemas.microsoft.com/office/powerpoint/2010/main" val="240112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5F412B2E-E5CB-4CB9-A32A-3DA55FC8D72E}"/>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Resources</a:t>
            </a:r>
            <a:endParaRPr lang="en-US" sz="4000" b="1" dirty="0">
              <a:solidFill>
                <a:schemeClr val="bg1"/>
              </a:solidFill>
            </a:endParaRP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4"/>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4"/>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50579" y="6092454"/>
            <a:ext cx="1302831" cy="646640"/>
          </a:xfrm>
          <a:prstGeom prst="rect">
            <a:avLst/>
          </a:prstGeom>
        </p:spPr>
      </p:pic>
      <p:sp>
        <p:nvSpPr>
          <p:cNvPr id="2" name="Rectangle 1">
            <a:extLst>
              <a:ext uri="{FF2B5EF4-FFF2-40B4-BE49-F238E27FC236}">
                <a16:creationId xmlns:a16="http://schemas.microsoft.com/office/drawing/2014/main" id="{59F3D0C6-76A1-4218-A324-8021AAA1DBEB}"/>
              </a:ext>
            </a:extLst>
          </p:cNvPr>
          <p:cNvSpPr/>
          <p:nvPr/>
        </p:nvSpPr>
        <p:spPr>
          <a:xfrm>
            <a:off x="281763" y="733592"/>
            <a:ext cx="8580474" cy="5155257"/>
          </a:xfrm>
          <a:prstGeom prst="rect">
            <a:avLst/>
          </a:prstGeom>
        </p:spPr>
        <p:txBody>
          <a:bodyPr wrap="square">
            <a:spAutoFit/>
          </a:bodyPr>
          <a:lstStyle/>
          <a:p>
            <a:pPr lvl="0">
              <a:buSzPct val="120000"/>
            </a:pPr>
            <a:endParaRPr lang="en-US" sz="900" dirty="0"/>
          </a:p>
          <a:p>
            <a:pPr marL="169863" lvl="0" indent="-169863">
              <a:buClr>
                <a:srgbClr val="C00000"/>
              </a:buClr>
              <a:buSzPct val="120000"/>
              <a:buFont typeface="Arial" panose="020B0604020202020204" pitchFamily="34" charset="0"/>
              <a:buChar char="•"/>
            </a:pPr>
            <a:r>
              <a:rPr lang="en-US" dirty="0"/>
              <a:t>Biodegradable Mulch Film for Organic Production Systems </a:t>
            </a:r>
            <a:r>
              <a:rPr lang="en-US" sz="1600" u="sng" dirty="0">
                <a:hlinkClick r:id="rId7"/>
              </a:rPr>
              <a:t>https://ag.tennessee.edu/biodegradablemulch/Documents/BDM_for_organic_production_rev_5Apr2016.pdf</a:t>
            </a:r>
            <a:endParaRPr lang="en-US" sz="1600" u="sng" dirty="0"/>
          </a:p>
          <a:p>
            <a:pPr lvl="0">
              <a:buClr>
                <a:srgbClr val="C00000"/>
              </a:buClr>
              <a:buSzPct val="120000"/>
            </a:pPr>
            <a:endParaRPr lang="en-US" sz="1600" u="sng" dirty="0"/>
          </a:p>
          <a:p>
            <a:pPr marL="169863" lvl="0" indent="-169863">
              <a:buClr>
                <a:srgbClr val="C00000"/>
              </a:buClr>
              <a:buSzPct val="120000"/>
              <a:buFont typeface="Arial" panose="020B0604020202020204" pitchFamily="34" charset="0"/>
              <a:buChar char="•"/>
            </a:pPr>
            <a:r>
              <a:rPr lang="en-US" dirty="0">
                <a:ea typeface="Times New Roman" panose="02020603050405020304" pitchFamily="18" charset="0"/>
                <a:cs typeface="Times New Roman" panose="02020603050405020304" pitchFamily="18" charset="0"/>
              </a:rPr>
              <a:t>Biodegradable Plastic Mulch and Suitability for Sustainable and Organic Agriculture </a:t>
            </a:r>
            <a:br>
              <a:rPr lang="en-US" dirty="0">
                <a:ea typeface="Times New Roman" panose="02020603050405020304" pitchFamily="18" charset="0"/>
                <a:cs typeface="Times New Roman" panose="02020603050405020304" pitchFamily="18" charset="0"/>
              </a:rPr>
            </a:br>
            <a:r>
              <a:rPr lang="en-US" sz="1600" dirty="0">
                <a:hlinkClick r:id="rId8"/>
              </a:rPr>
              <a:t>http://pubs.cahnrs.wsu.edu/publications/pubs/fs103e/</a:t>
            </a:r>
            <a:br>
              <a:rPr lang="en-US" sz="1600" u="sng" dirty="0"/>
            </a:br>
            <a:endParaRPr lang="en-US" sz="1600" dirty="0"/>
          </a:p>
          <a:p>
            <a:pPr marL="169863" lvl="0" indent="-169863">
              <a:buClr>
                <a:srgbClr val="C00000"/>
              </a:buClr>
              <a:buSzPct val="120000"/>
              <a:buFont typeface="Arial" panose="020B0604020202020204" pitchFamily="34" charset="0"/>
              <a:buChar char="•"/>
            </a:pPr>
            <a:r>
              <a:rPr lang="en-US" dirty="0"/>
              <a:t>Biodegradable Mulch Products</a:t>
            </a:r>
            <a:r>
              <a:rPr lang="en-US" sz="1600" dirty="0"/>
              <a:t> </a:t>
            </a:r>
            <a:r>
              <a:rPr lang="en-US" sz="1600" dirty="0">
                <a:hlinkClick r:id="rId9"/>
              </a:rPr>
              <a:t>https://ag.tennessee.edu/biodegradablemulch/Pages/biomulchprojects.aspx</a:t>
            </a:r>
            <a:endParaRPr lang="en-US" sz="1600" dirty="0"/>
          </a:p>
          <a:p>
            <a:pPr lvl="0">
              <a:buClr>
                <a:srgbClr val="C00000"/>
              </a:buClr>
              <a:buSzPct val="120000"/>
            </a:pPr>
            <a:endParaRPr lang="en-US" sz="1600" dirty="0"/>
          </a:p>
          <a:p>
            <a:pPr marL="169863" lvl="0" indent="-169863">
              <a:buClr>
                <a:srgbClr val="C00000"/>
              </a:buClr>
              <a:buSzPct val="120000"/>
              <a:buFont typeface="Arial" panose="020B0604020202020204" pitchFamily="34" charset="0"/>
              <a:buChar char="•"/>
            </a:pPr>
            <a:r>
              <a:rPr lang="en-US" dirty="0">
                <a:ea typeface="Times New Roman" panose="02020603050405020304" pitchFamily="18" charset="0"/>
                <a:cs typeface="Times New Roman" panose="02020603050405020304" pitchFamily="18" charset="0"/>
              </a:rPr>
              <a:t>Summary and Assessment of EN 17033:2018, a New Standard for Biodegradable Plastic Mulch Films</a:t>
            </a:r>
          </a:p>
          <a:p>
            <a:pPr marL="344488" marR="0" lvl="0">
              <a:tabLst>
                <a:tab pos="228600" algn="l"/>
              </a:tabLst>
            </a:pPr>
            <a:r>
              <a:rPr lang="en-US" sz="1600" u="sng" dirty="0">
                <a:solidFill>
                  <a:srgbClr val="0563C1"/>
                </a:solidFill>
                <a:ea typeface="Times New Roman" panose="02020603050405020304" pitchFamily="18" charset="0"/>
                <a:cs typeface="Times New Roman" panose="02020603050405020304" pitchFamily="18" charset="0"/>
                <a:hlinkClick r:id="rId10"/>
              </a:rPr>
              <a:t>https://ag.tennessee.edu/biodegradablemulch/Documents/EU%20regs%20factsheet.pdf</a:t>
            </a:r>
            <a:endParaRPr lang="en-US" sz="1600" dirty="0">
              <a:ea typeface="SimSun" panose="02010600030101010101" pitchFamily="2" charset="-122"/>
              <a:cs typeface="Times New Roman" panose="02020603050405020304" pitchFamily="18" charset="0"/>
            </a:endParaRPr>
          </a:p>
          <a:p>
            <a:pPr lvl="0">
              <a:buClr>
                <a:srgbClr val="C00000"/>
              </a:buClr>
              <a:buSzPct val="120000"/>
            </a:pPr>
            <a:endParaRPr lang="en-US" sz="1600" u="sng" dirty="0"/>
          </a:p>
          <a:p>
            <a:pPr marL="169863" indent="-169863">
              <a:buClr>
                <a:srgbClr val="C00000"/>
              </a:buClr>
              <a:buSzPct val="120000"/>
              <a:buFont typeface="Arial" panose="020B0604020202020204" pitchFamily="34" charset="0"/>
              <a:buChar char="•"/>
            </a:pPr>
            <a:r>
              <a:rPr lang="en-US" b="1" dirty="0"/>
              <a:t>Video -</a:t>
            </a:r>
            <a:r>
              <a:rPr lang="en-US" dirty="0"/>
              <a:t> Biodegradable much: a grower's experience of general benefits and disadvantages</a:t>
            </a:r>
            <a:br>
              <a:rPr lang="en-US" sz="1600" dirty="0"/>
            </a:br>
            <a:r>
              <a:rPr lang="en-US" sz="1600" dirty="0">
                <a:hlinkClick r:id="rId11"/>
              </a:rPr>
              <a:t>https://www.youtube.com/watch?v=kyvB1QxHAtE&amp;list=PLuPJ_NR7ZnVuPh7t7erYYXcVw-h4xg0Xm</a:t>
            </a:r>
            <a:endParaRPr lang="en-US" sz="1600" u="sng" dirty="0"/>
          </a:p>
        </p:txBody>
      </p:sp>
    </p:spTree>
    <p:extLst>
      <p:ext uri="{BB962C8B-B14F-4D97-AF65-F5344CB8AC3E}">
        <p14:creationId xmlns:p14="http://schemas.microsoft.com/office/powerpoint/2010/main" val="3040759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EE7AD946-FD4F-40E9-AD1F-81B41E8AA038}"/>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Acknowledgements</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pic>
        <p:nvPicPr>
          <p:cNvPr id="5" name="Picture 4" descr="A group of people standing together&#10;&#10;Description automatically generated with medium confidence">
            <a:extLst>
              <a:ext uri="{FF2B5EF4-FFF2-40B4-BE49-F238E27FC236}">
                <a16:creationId xmlns:a16="http://schemas.microsoft.com/office/drawing/2014/main" id="{136B877C-6B58-4965-8B2B-7EFDBB40283B}"/>
              </a:ext>
            </a:extLst>
          </p:cNvPr>
          <p:cNvPicPr>
            <a:picLocks noChangeAspect="1"/>
          </p:cNvPicPr>
          <p:nvPr/>
        </p:nvPicPr>
        <p:blipFill rotWithShape="1">
          <a:blip r:embed="rId8">
            <a:extLst>
              <a:ext uri="{28A0092B-C50C-407E-A947-70E740481C1C}">
                <a14:useLocalDpi xmlns:a14="http://schemas.microsoft.com/office/drawing/2010/main" val="0"/>
              </a:ext>
            </a:extLst>
          </a:blip>
          <a:srcRect t="20753"/>
          <a:stretch/>
        </p:blipFill>
        <p:spPr>
          <a:xfrm>
            <a:off x="266898" y="716843"/>
            <a:ext cx="8628613" cy="5125245"/>
          </a:xfrm>
          <a:prstGeom prst="rect">
            <a:avLst/>
          </a:prstGeom>
        </p:spPr>
      </p:pic>
    </p:spTree>
    <p:extLst>
      <p:ext uri="{BB962C8B-B14F-4D97-AF65-F5344CB8AC3E}">
        <p14:creationId xmlns:p14="http://schemas.microsoft.com/office/powerpoint/2010/main" val="3800645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0DEB8DF-9B4C-458E-A285-B9216D529AF1}"/>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Soil-Biodegradable Mulch</a:t>
            </a:r>
          </a:p>
        </p:txBody>
      </p:sp>
      <p:sp>
        <p:nvSpPr>
          <p:cNvPr id="12" name="Subtitle 2">
            <a:extLst>
              <a:ext uri="{FF2B5EF4-FFF2-40B4-BE49-F238E27FC236}">
                <a16:creationId xmlns:a16="http://schemas.microsoft.com/office/drawing/2014/main" id="{9CC9AC14-9F88-4548-AAE2-4C0EA1A32D2A}"/>
              </a:ext>
            </a:extLst>
          </p:cNvPr>
          <p:cNvSpPr txBox="1">
            <a:spLocks/>
          </p:cNvSpPr>
          <p:nvPr/>
        </p:nvSpPr>
        <p:spPr>
          <a:xfrm>
            <a:off x="308344" y="1030648"/>
            <a:ext cx="8591107" cy="476475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US" sz="3000" dirty="0"/>
              <a:t>Soil-biodegradable mulch (BDM) can be a sustainable alternative to polyethylene (PE) mulch:</a:t>
            </a:r>
          </a:p>
          <a:p>
            <a:pPr lvl="0" algn="l"/>
            <a:endParaRPr lang="en-US" sz="1300" dirty="0"/>
          </a:p>
          <a:p>
            <a:pPr marL="342900" lvl="0" indent="-342900" algn="l">
              <a:buClr>
                <a:srgbClr val="FF0000"/>
              </a:buClr>
              <a:buFont typeface="Wingdings" panose="05000000000000000000" pitchFamily="2" charset="2"/>
              <a:buChar char="v"/>
            </a:pPr>
            <a:r>
              <a:rPr lang="en-US" sz="2600" dirty="0"/>
              <a:t>Provides crop production benefits comparable to PE mulch: </a:t>
            </a:r>
          </a:p>
          <a:p>
            <a:pPr marL="796925" lvl="0" indent="-342900" algn="l">
              <a:buClr>
                <a:srgbClr val="009900"/>
              </a:buClr>
              <a:buFont typeface="Arial" panose="020B0604020202020204" pitchFamily="34" charset="0"/>
              <a:buChar char="•"/>
            </a:pPr>
            <a:r>
              <a:rPr lang="en-US" dirty="0">
                <a:solidFill>
                  <a:schemeClr val="accent5">
                    <a:lumMod val="50000"/>
                  </a:schemeClr>
                </a:solidFill>
              </a:rPr>
              <a:t>Weed control</a:t>
            </a:r>
          </a:p>
          <a:p>
            <a:pPr marL="796925" lvl="0" indent="-342900" algn="l">
              <a:buClr>
                <a:srgbClr val="009900"/>
              </a:buClr>
              <a:buFont typeface="Arial" panose="020B0604020202020204" pitchFamily="34" charset="0"/>
              <a:buChar char="•"/>
            </a:pPr>
            <a:r>
              <a:rPr lang="en-US" dirty="0">
                <a:solidFill>
                  <a:schemeClr val="accent5">
                    <a:lumMod val="50000"/>
                  </a:schemeClr>
                </a:solidFill>
              </a:rPr>
              <a:t>Moisture retention</a:t>
            </a:r>
          </a:p>
          <a:p>
            <a:pPr marL="796925" lvl="0" indent="-342900" algn="l">
              <a:buClr>
                <a:srgbClr val="009900"/>
              </a:buClr>
              <a:buFont typeface="Arial" panose="020B0604020202020204" pitchFamily="34" charset="0"/>
              <a:buChar char="•"/>
            </a:pPr>
            <a:r>
              <a:rPr lang="en-US" dirty="0">
                <a:solidFill>
                  <a:schemeClr val="accent5">
                    <a:lumMod val="50000"/>
                  </a:schemeClr>
                </a:solidFill>
              </a:rPr>
              <a:t>Soil temperature modification</a:t>
            </a:r>
          </a:p>
          <a:p>
            <a:pPr marL="796925" lvl="0" indent="-342900" algn="l">
              <a:buClr>
                <a:srgbClr val="009900"/>
              </a:buClr>
              <a:buFont typeface="Arial" panose="020B0604020202020204" pitchFamily="34" charset="0"/>
              <a:buChar char="•"/>
            </a:pPr>
            <a:r>
              <a:rPr lang="en-US" dirty="0">
                <a:solidFill>
                  <a:schemeClr val="accent5">
                    <a:lumMod val="50000"/>
                  </a:schemeClr>
                </a:solidFill>
              </a:rPr>
              <a:t>Early harvest</a:t>
            </a:r>
          </a:p>
          <a:p>
            <a:pPr marL="796925" lvl="0" indent="-342900" algn="l">
              <a:buClr>
                <a:srgbClr val="009900"/>
              </a:buClr>
              <a:buFont typeface="Arial" panose="020B0604020202020204" pitchFamily="34" charset="0"/>
              <a:buChar char="•"/>
            </a:pPr>
            <a:r>
              <a:rPr lang="en-US" dirty="0">
                <a:solidFill>
                  <a:schemeClr val="accent5">
                    <a:lumMod val="50000"/>
                  </a:schemeClr>
                </a:solidFill>
              </a:rPr>
              <a:t>Increase crop yield and quality </a:t>
            </a:r>
            <a:br>
              <a:rPr lang="en-US" dirty="0"/>
            </a:br>
            <a:endParaRPr lang="en-US" dirty="0"/>
          </a:p>
          <a:p>
            <a:pPr marL="342900" indent="-342900" algn="l">
              <a:buClr>
                <a:srgbClr val="FF0000"/>
              </a:buClr>
              <a:buFont typeface="Wingdings" panose="05000000000000000000" pitchFamily="2" charset="2"/>
              <a:buChar char="v"/>
            </a:pPr>
            <a:r>
              <a:rPr lang="en-US" sz="2600" dirty="0"/>
              <a:t>BDMs </a:t>
            </a:r>
            <a:r>
              <a:rPr lang="en-US" sz="2600" b="1" dirty="0"/>
              <a:t>cannot</a:t>
            </a:r>
            <a:r>
              <a:rPr lang="en-US" sz="2600" dirty="0"/>
              <a:t> go into recycling facilities, will contaminate </a:t>
            </a:r>
            <a:r>
              <a:rPr lang="en-US" sz="2600" dirty="0" err="1"/>
              <a:t>recyclate</a:t>
            </a:r>
            <a:endParaRPr lang="en-US" sz="2600" dirty="0"/>
          </a:p>
          <a:p>
            <a:pPr algn="l">
              <a:buClr>
                <a:srgbClr val="FF0000"/>
              </a:buClr>
            </a:pPr>
            <a:endParaRPr lang="en-US" sz="2600" dirty="0"/>
          </a:p>
          <a:p>
            <a:pPr marL="342900" indent="-342900" algn="l">
              <a:buClr>
                <a:srgbClr val="FF0000"/>
              </a:buClr>
              <a:buFont typeface="Wingdings" panose="05000000000000000000" pitchFamily="2" charset="2"/>
              <a:buChar char="v"/>
            </a:pPr>
            <a:r>
              <a:rPr lang="en-US" sz="2600" dirty="0"/>
              <a:t>Designed to be tilled into the soil after use, eliminating waste and disposal challenges </a:t>
            </a:r>
          </a:p>
        </p:txBody>
      </p:sp>
      <p:pic>
        <p:nvPicPr>
          <p:cNvPr id="14"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8" name="TextBox 17">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363004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F4DE1F2-79A0-4271-B07E-98C653467CF5}"/>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4FDE06C2-30A3-4E46-ABB2-AC4E9DA9CB44}"/>
              </a:ext>
            </a:extLst>
          </p:cNvPr>
          <p:cNvSpPr txBox="1">
            <a:spLocks/>
          </p:cNvSpPr>
          <p:nvPr/>
        </p:nvSpPr>
        <p:spPr>
          <a:xfrm>
            <a:off x="1" y="-8387"/>
            <a:ext cx="9144000" cy="679506"/>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Introduction of BDM</a:t>
            </a:r>
          </a:p>
        </p:txBody>
      </p:sp>
      <p:pic>
        <p:nvPicPr>
          <p:cNvPr id="7" name="Picture 6">
            <a:extLst>
              <a:ext uri="{FF2B5EF4-FFF2-40B4-BE49-F238E27FC236}">
                <a16:creationId xmlns:a16="http://schemas.microsoft.com/office/drawing/2014/main" id="{0FD010FF-0CAA-43CF-ABCA-BDA74708FA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91703" y="3951278"/>
            <a:ext cx="4635797" cy="1870490"/>
          </a:xfrm>
          <a:prstGeom prst="rect">
            <a:avLst/>
          </a:prstGeom>
        </p:spPr>
      </p:pic>
      <p:pic>
        <p:nvPicPr>
          <p:cNvPr id="8" name="Picture 2" descr="Image result for western sare logo">
            <a:extLst>
              <a:ext uri="{FF2B5EF4-FFF2-40B4-BE49-F238E27FC236}">
                <a16:creationId xmlns:a16="http://schemas.microsoft.com/office/drawing/2014/main" id="{5747A451-A713-4CF2-B07F-92240DFBBC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washington state university logo">
            <a:extLst>
              <a:ext uri="{FF2B5EF4-FFF2-40B4-BE49-F238E27FC236}">
                <a16:creationId xmlns:a16="http://schemas.microsoft.com/office/drawing/2014/main" id="{0D726FF8-8774-4ED1-9A03-8D2A281C66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83104CE-85F8-421E-A536-EBE984610238}"/>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427DB38-90DE-4F76-ABC9-3403C1847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2" name="TextBox 11">
            <a:extLst>
              <a:ext uri="{FF2B5EF4-FFF2-40B4-BE49-F238E27FC236}">
                <a16:creationId xmlns:a16="http://schemas.microsoft.com/office/drawing/2014/main" id="{6C8345B0-32DA-45D6-964F-AA3E9E1744A9}"/>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8FA014C-034E-4EB5-91F6-E1CE300870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4" name="Subtitle 2">
            <a:extLst>
              <a:ext uri="{FF2B5EF4-FFF2-40B4-BE49-F238E27FC236}">
                <a16:creationId xmlns:a16="http://schemas.microsoft.com/office/drawing/2014/main" id="{6FDF808E-13DA-4D3C-80DF-A178355049C9}"/>
              </a:ext>
            </a:extLst>
          </p:cNvPr>
          <p:cNvSpPr txBox="1">
            <a:spLocks/>
          </p:cNvSpPr>
          <p:nvPr/>
        </p:nvSpPr>
        <p:spPr>
          <a:xfrm>
            <a:off x="148859" y="916585"/>
            <a:ext cx="8899448" cy="36265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7338" lvl="0" indent="-287338" algn="l">
              <a:lnSpc>
                <a:spcPct val="100000"/>
              </a:lnSpc>
              <a:buClr>
                <a:srgbClr val="FF0000"/>
              </a:buClr>
              <a:buFont typeface="Wingdings" panose="05000000000000000000" pitchFamily="2" charset="2"/>
              <a:buChar char="v"/>
            </a:pPr>
            <a:r>
              <a:rPr lang="en-US" sz="2000" b="1" dirty="0">
                <a:solidFill>
                  <a:schemeClr val="accent1">
                    <a:lumMod val="50000"/>
                  </a:schemeClr>
                </a:solidFill>
              </a:rPr>
              <a:t>1990</a:t>
            </a:r>
            <a:r>
              <a:rPr lang="en-US" sz="2000" dirty="0">
                <a:solidFill>
                  <a:schemeClr val="accent1">
                    <a:lumMod val="50000"/>
                  </a:schemeClr>
                </a:solidFill>
              </a:rPr>
              <a:t> </a:t>
            </a:r>
            <a:r>
              <a:rPr lang="en-US" sz="2000" dirty="0"/>
              <a:t> German government published call for research and development of biodegradable thermoplastics</a:t>
            </a:r>
          </a:p>
          <a:p>
            <a:pPr marL="287338" lvl="0"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1991</a:t>
            </a:r>
            <a:r>
              <a:rPr lang="en-US" sz="2000" b="1" dirty="0">
                <a:solidFill>
                  <a:srgbClr val="C00000"/>
                </a:solidFill>
              </a:rPr>
              <a:t>  </a:t>
            </a:r>
            <a:r>
              <a:rPr lang="en-US" sz="2000" dirty="0" err="1"/>
              <a:t>Novamont</a:t>
            </a:r>
            <a:r>
              <a:rPr lang="en-US" sz="2000" dirty="0"/>
              <a:t> introduced Mater-Bi line</a:t>
            </a:r>
          </a:p>
          <a:p>
            <a:pPr marL="287338" lvl="0"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1996</a:t>
            </a:r>
            <a:r>
              <a:rPr lang="en-US" sz="2000" dirty="0">
                <a:solidFill>
                  <a:schemeClr val="accent1">
                    <a:lumMod val="50000"/>
                  </a:schemeClr>
                </a:solidFill>
              </a:rPr>
              <a:t> </a:t>
            </a:r>
            <a:r>
              <a:rPr lang="en-US" sz="2000" dirty="0"/>
              <a:t> Bayer BAK introduction line extrusion and injection molding grades</a:t>
            </a:r>
          </a:p>
          <a:p>
            <a:pPr marL="287338" lvl="0"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2009</a:t>
            </a:r>
            <a:r>
              <a:rPr lang="en-US" sz="2000" b="1" dirty="0">
                <a:solidFill>
                  <a:schemeClr val="accent5">
                    <a:lumMod val="50000"/>
                  </a:schemeClr>
                </a:solidFill>
              </a:rPr>
              <a:t>  </a:t>
            </a:r>
            <a:r>
              <a:rPr lang="en-US" sz="2000" dirty="0"/>
              <a:t>First USDA SCBG to investigate BDMs</a:t>
            </a:r>
          </a:p>
          <a:p>
            <a:pPr marL="287338" lvl="0" indent="-287338" algn="l">
              <a:lnSpc>
                <a:spcPct val="150000"/>
              </a:lnSpc>
              <a:buClr>
                <a:srgbClr val="FF0000"/>
              </a:buClr>
              <a:buFont typeface="Wingdings" panose="05000000000000000000" pitchFamily="2" charset="2"/>
              <a:buChar char="v"/>
            </a:pPr>
            <a:r>
              <a:rPr lang="en-US" sz="2000" b="1" dirty="0">
                <a:solidFill>
                  <a:schemeClr val="accent1">
                    <a:lumMod val="50000"/>
                  </a:schemeClr>
                </a:solidFill>
              </a:rPr>
              <a:t>2014</a:t>
            </a:r>
            <a:r>
              <a:rPr lang="en-US" sz="2000" b="1" dirty="0">
                <a:solidFill>
                  <a:schemeClr val="accent5">
                    <a:lumMod val="50000"/>
                  </a:schemeClr>
                </a:solidFill>
              </a:rPr>
              <a:t>  </a:t>
            </a:r>
            <a:r>
              <a:rPr lang="en-US" sz="2000" dirty="0"/>
              <a:t>BASF / </a:t>
            </a:r>
            <a:r>
              <a:rPr lang="en-US" sz="2000" dirty="0" err="1"/>
              <a:t>Organix</a:t>
            </a:r>
            <a:r>
              <a:rPr lang="en-US" sz="2000" dirty="0"/>
              <a:t> Solution BDM</a:t>
            </a:r>
          </a:p>
        </p:txBody>
      </p:sp>
      <p:sp>
        <p:nvSpPr>
          <p:cNvPr id="2" name="Oval 1">
            <a:extLst>
              <a:ext uri="{FF2B5EF4-FFF2-40B4-BE49-F238E27FC236}">
                <a16:creationId xmlns:a16="http://schemas.microsoft.com/office/drawing/2014/main" id="{950A0E55-DF72-46E2-8CF9-32F2D4FA3180}"/>
              </a:ext>
            </a:extLst>
          </p:cNvPr>
          <p:cNvSpPr/>
          <p:nvPr/>
        </p:nvSpPr>
        <p:spPr>
          <a:xfrm>
            <a:off x="2001530" y="3429000"/>
            <a:ext cx="1143604" cy="59285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9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3F1F6A09-3632-4430-8745-915D597147B3}"/>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USDA National Organic Program</a:t>
            </a:r>
          </a:p>
        </p:txBody>
      </p:sp>
      <p:sp>
        <p:nvSpPr>
          <p:cNvPr id="11" name="Subtitle 2">
            <a:extLst>
              <a:ext uri="{FF2B5EF4-FFF2-40B4-BE49-F238E27FC236}">
                <a16:creationId xmlns:a16="http://schemas.microsoft.com/office/drawing/2014/main" id="{7820DEA9-80C3-4416-A16A-B00E00C5CE40}"/>
              </a:ext>
            </a:extLst>
          </p:cNvPr>
          <p:cNvSpPr txBox="1">
            <a:spLocks/>
          </p:cNvSpPr>
          <p:nvPr/>
        </p:nvSpPr>
        <p:spPr>
          <a:xfrm>
            <a:off x="308344" y="988823"/>
            <a:ext cx="8591107" cy="46526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800" b="1" dirty="0"/>
              <a:t>Biodegradable biobased mulch film </a:t>
            </a:r>
            <a:r>
              <a:rPr lang="en-US" sz="2800" dirty="0"/>
              <a:t>was added to list of allowed substances in October 2014, but it </a:t>
            </a:r>
            <a:r>
              <a:rPr lang="en-US" sz="2800" b="1" dirty="0"/>
              <a:t>MUST</a:t>
            </a:r>
            <a:r>
              <a:rPr lang="en-US" sz="2800" dirty="0"/>
              <a:t>: </a:t>
            </a:r>
            <a:br>
              <a:rPr lang="en-US" sz="2800" dirty="0"/>
            </a:br>
            <a:endParaRPr lang="en-US" sz="1600" dirty="0"/>
          </a:p>
          <a:p>
            <a:pPr marL="514350" indent="-285750" algn="l">
              <a:spcBef>
                <a:spcPts val="0"/>
              </a:spcBef>
              <a:buClr>
                <a:srgbClr val="0070C0"/>
              </a:buClr>
            </a:pPr>
            <a:r>
              <a:rPr lang="en-US" b="1" dirty="0">
                <a:solidFill>
                  <a:srgbClr val="C00000"/>
                </a:solidFill>
              </a:rPr>
              <a:t>1. </a:t>
            </a:r>
            <a:r>
              <a:rPr lang="en-US" dirty="0"/>
              <a:t>Be </a:t>
            </a:r>
            <a:r>
              <a:rPr lang="en-US" dirty="0" err="1"/>
              <a:t>biobased</a:t>
            </a:r>
            <a:r>
              <a:rPr lang="en-US" dirty="0"/>
              <a:t> (</a:t>
            </a:r>
            <a:r>
              <a:rPr lang="en-US" i="1" dirty="0"/>
              <a:t>ASTM D6866)</a:t>
            </a:r>
          </a:p>
          <a:p>
            <a:pPr marL="514350" indent="-285750" algn="l">
              <a:spcBef>
                <a:spcPts val="0"/>
              </a:spcBef>
              <a:buClr>
                <a:srgbClr val="0070C0"/>
              </a:buClr>
            </a:pPr>
            <a:endParaRPr lang="en-US" sz="1400" dirty="0"/>
          </a:p>
          <a:p>
            <a:pPr marL="514350" indent="-285750" algn="l" defTabSz="568325">
              <a:spcBef>
                <a:spcPts val="0"/>
              </a:spcBef>
              <a:buClr>
                <a:srgbClr val="0070C0"/>
              </a:buClr>
            </a:pPr>
            <a:r>
              <a:rPr lang="en-US" b="1" dirty="0">
                <a:solidFill>
                  <a:srgbClr val="C00000"/>
                </a:solidFill>
              </a:rPr>
              <a:t>2. </a:t>
            </a:r>
            <a:r>
              <a:rPr lang="en-US" dirty="0"/>
              <a:t>Be produced without use of non-</a:t>
            </a:r>
            <a:r>
              <a:rPr lang="en-US" dirty="0" err="1"/>
              <a:t>biobased</a:t>
            </a:r>
            <a:r>
              <a:rPr lang="en-US" dirty="0"/>
              <a:t> synthetic polymers; minor additives (colorants, processing aids) not required to be </a:t>
            </a:r>
            <a:r>
              <a:rPr lang="en-US" dirty="0" err="1"/>
              <a:t>biobased</a:t>
            </a:r>
            <a:endParaRPr lang="en-US" dirty="0"/>
          </a:p>
          <a:p>
            <a:pPr marL="514350" indent="-285750" algn="l" defTabSz="568325">
              <a:spcBef>
                <a:spcPts val="0"/>
              </a:spcBef>
              <a:buClr>
                <a:srgbClr val="0070C0"/>
              </a:buClr>
            </a:pPr>
            <a:endParaRPr lang="en-US" sz="1400" dirty="0"/>
          </a:p>
          <a:p>
            <a:pPr marL="514350" indent="-285750" algn="l" defTabSz="568325">
              <a:spcBef>
                <a:spcPts val="0"/>
              </a:spcBef>
              <a:buClr>
                <a:srgbClr val="0070C0"/>
              </a:buClr>
            </a:pPr>
            <a:r>
              <a:rPr lang="en-US" b="1" dirty="0">
                <a:solidFill>
                  <a:srgbClr val="C00000"/>
                </a:solidFill>
              </a:rPr>
              <a:t>3. </a:t>
            </a:r>
            <a:r>
              <a:rPr lang="en-US" dirty="0"/>
              <a:t>Be produced without organisms or feedstock derived from excluded methods (i.e., synthetic, GMO) </a:t>
            </a:r>
            <a:br>
              <a:rPr lang="en-US" sz="1400" dirty="0"/>
            </a:br>
            <a:endParaRPr lang="en-US" sz="1400" dirty="0"/>
          </a:p>
          <a:p>
            <a:pPr marL="514350" indent="-285750" algn="l" defTabSz="568325">
              <a:spcBef>
                <a:spcPts val="0"/>
              </a:spcBef>
              <a:buClr>
                <a:srgbClr val="0070C0"/>
              </a:buClr>
            </a:pPr>
            <a:r>
              <a:rPr lang="en-US" b="1" dirty="0">
                <a:solidFill>
                  <a:srgbClr val="C00000"/>
                </a:solidFill>
              </a:rPr>
              <a:t>4</a:t>
            </a:r>
            <a:r>
              <a:rPr lang="en-US" b="1" i="1" dirty="0">
                <a:solidFill>
                  <a:srgbClr val="C00000"/>
                </a:solidFill>
              </a:rPr>
              <a:t>. </a:t>
            </a:r>
            <a:r>
              <a:rPr lang="en-US" dirty="0"/>
              <a:t>Meet </a:t>
            </a:r>
            <a:r>
              <a:rPr lang="en-US" dirty="0" err="1"/>
              <a:t>compostability</a:t>
            </a:r>
            <a:r>
              <a:rPr lang="en-US" dirty="0"/>
              <a:t> specifications (ASTM D6400, ASTM D6868, EN 13432, EN 14995, or ISO 17088)</a:t>
            </a:r>
          </a:p>
          <a:p>
            <a:pPr marL="514350" indent="-285750" algn="l" defTabSz="568325">
              <a:spcBef>
                <a:spcPts val="0"/>
              </a:spcBef>
              <a:buClr>
                <a:srgbClr val="0070C0"/>
              </a:buClr>
            </a:pPr>
            <a:endParaRPr lang="en-US" sz="1400" dirty="0"/>
          </a:p>
          <a:p>
            <a:pPr marL="514350" indent="-285750" algn="l" defTabSz="568325">
              <a:spcBef>
                <a:spcPts val="0"/>
              </a:spcBef>
              <a:buClr>
                <a:srgbClr val="0070C0"/>
              </a:buClr>
            </a:pPr>
            <a:r>
              <a:rPr lang="en-US" b="1" dirty="0">
                <a:solidFill>
                  <a:srgbClr val="C00000"/>
                </a:solidFill>
              </a:rPr>
              <a:t>5. </a:t>
            </a:r>
            <a:r>
              <a:rPr lang="en-US" dirty="0"/>
              <a:t>Reach ≥ 90% degradation in soil within 2 years (</a:t>
            </a:r>
            <a:r>
              <a:rPr lang="en-US" i="1" dirty="0"/>
              <a:t>ISO 17556 </a:t>
            </a:r>
            <a:r>
              <a:rPr lang="en-US" dirty="0"/>
              <a:t>or </a:t>
            </a:r>
            <a:r>
              <a:rPr lang="en-US" i="1" dirty="0"/>
              <a:t>ASTM D5988)</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305337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1A596666-6088-421A-A360-E4B6DE0662AF}"/>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What BDMs Are Made From</a:t>
            </a:r>
          </a:p>
        </p:txBody>
      </p:sp>
      <p:sp>
        <p:nvSpPr>
          <p:cNvPr id="11" name="Subtitle 2">
            <a:extLst>
              <a:ext uri="{FF2B5EF4-FFF2-40B4-BE49-F238E27FC236}">
                <a16:creationId xmlns:a16="http://schemas.microsoft.com/office/drawing/2014/main" id="{C16B9BAF-6617-4373-8CFD-9B17B3D7B273}"/>
              </a:ext>
            </a:extLst>
          </p:cNvPr>
          <p:cNvSpPr txBox="1">
            <a:spLocks/>
          </p:cNvSpPr>
          <p:nvPr/>
        </p:nvSpPr>
        <p:spPr>
          <a:xfrm>
            <a:off x="276446" y="671119"/>
            <a:ext cx="8591107" cy="5264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Clr>
                <a:srgbClr val="FF0000"/>
              </a:buClr>
              <a:buFont typeface="Wingdings" panose="05000000000000000000" pitchFamily="2" charset="2"/>
              <a:buChar char="v"/>
            </a:pPr>
            <a:r>
              <a:rPr lang="en-US" sz="2200" dirty="0"/>
              <a:t>Plastic BDMs made from feedstocks that are biobased, derived from fossil fuels, or a blend of the two</a:t>
            </a:r>
          </a:p>
          <a:p>
            <a:pPr marL="457200" lvl="0" indent="-457200" algn="l">
              <a:buClr>
                <a:srgbClr val="FF0000"/>
              </a:buClr>
              <a:buFont typeface="Wingdings" panose="05000000000000000000" pitchFamily="2" charset="2"/>
              <a:buChar char="v"/>
            </a:pPr>
            <a:r>
              <a:rPr lang="en-US" sz="2200" dirty="0"/>
              <a:t>Biobased polymers divided into three categories:</a:t>
            </a:r>
            <a:r>
              <a:rPr lang="en-US" sz="2000" dirty="0"/>
              <a:t> </a:t>
            </a:r>
          </a:p>
          <a:p>
            <a:pPr marL="690562" algn="l">
              <a:buClr>
                <a:srgbClr val="FF0000"/>
              </a:buClr>
            </a:pPr>
            <a:endParaRPr lang="en-US" sz="3200" dirty="0">
              <a:solidFill>
                <a:srgbClr val="002060"/>
              </a:solidFill>
            </a:endParaRPr>
          </a:p>
        </p:txBody>
      </p:sp>
      <p:graphicFrame>
        <p:nvGraphicFramePr>
          <p:cNvPr id="2" name="Table 1">
            <a:extLst>
              <a:ext uri="{FF2B5EF4-FFF2-40B4-BE49-F238E27FC236}">
                <a16:creationId xmlns:a16="http://schemas.microsoft.com/office/drawing/2014/main" id="{98CEF3FA-A797-455D-B0F3-B361031AA4F5}"/>
              </a:ext>
            </a:extLst>
          </p:cNvPr>
          <p:cNvGraphicFramePr>
            <a:graphicFrameLocks noGrp="1"/>
          </p:cNvGraphicFramePr>
          <p:nvPr>
            <p:extLst>
              <p:ext uri="{D42A27DB-BD31-4B8C-83A1-F6EECF244321}">
                <p14:modId xmlns:p14="http://schemas.microsoft.com/office/powerpoint/2010/main" val="3277478357"/>
              </p:ext>
            </p:extLst>
          </p:nvPr>
        </p:nvGraphicFramePr>
        <p:xfrm>
          <a:off x="831500" y="1950635"/>
          <a:ext cx="7758318" cy="3512702"/>
        </p:xfrm>
        <a:graphic>
          <a:graphicData uri="http://schemas.openxmlformats.org/drawingml/2006/table">
            <a:tbl>
              <a:tblPr firstRow="1" bandRow="1">
                <a:tableStyleId>{5C22544A-7EE6-4342-B048-85BDC9FD1C3A}</a:tableStyleId>
              </a:tblPr>
              <a:tblGrid>
                <a:gridCol w="2586106">
                  <a:extLst>
                    <a:ext uri="{9D8B030D-6E8A-4147-A177-3AD203B41FA5}">
                      <a16:colId xmlns:a16="http://schemas.microsoft.com/office/drawing/2014/main" val="3341050151"/>
                    </a:ext>
                  </a:extLst>
                </a:gridCol>
                <a:gridCol w="2586106">
                  <a:extLst>
                    <a:ext uri="{9D8B030D-6E8A-4147-A177-3AD203B41FA5}">
                      <a16:colId xmlns:a16="http://schemas.microsoft.com/office/drawing/2014/main" val="26547199"/>
                    </a:ext>
                  </a:extLst>
                </a:gridCol>
                <a:gridCol w="2586106">
                  <a:extLst>
                    <a:ext uri="{9D8B030D-6E8A-4147-A177-3AD203B41FA5}">
                      <a16:colId xmlns:a16="http://schemas.microsoft.com/office/drawing/2014/main" val="3367788542"/>
                    </a:ext>
                  </a:extLst>
                </a:gridCol>
              </a:tblGrid>
              <a:tr h="792565">
                <a:tc>
                  <a:txBody>
                    <a:bodyPr/>
                    <a:lstStyle/>
                    <a:p>
                      <a:pPr algn="ctr"/>
                      <a:r>
                        <a:rPr lang="en-US" dirty="0">
                          <a:solidFill>
                            <a:schemeClr val="bg1"/>
                          </a:solidFill>
                        </a:rPr>
                        <a:t>Extracted from natural materials</a:t>
                      </a:r>
                    </a:p>
                  </a:txBody>
                  <a:tcPr/>
                </a:tc>
                <a:tc>
                  <a:txBody>
                    <a:bodyPr/>
                    <a:lstStyle/>
                    <a:p>
                      <a:pPr algn="ctr"/>
                      <a:r>
                        <a:rPr lang="en-US" sz="1800" dirty="0">
                          <a:solidFill>
                            <a:schemeClr val="bg1"/>
                          </a:solidFill>
                        </a:rPr>
                        <a:t>Produced by chemical synthesis </a:t>
                      </a:r>
                      <a:endParaRPr lang="en-US" dirty="0">
                        <a:solidFill>
                          <a:schemeClr val="bg1"/>
                        </a:solidFill>
                      </a:endParaRPr>
                    </a:p>
                  </a:txBody>
                  <a:tcPr/>
                </a:tc>
                <a:tc>
                  <a:txBody>
                    <a:bodyPr/>
                    <a:lstStyle/>
                    <a:p>
                      <a:pPr algn="ctr"/>
                      <a:r>
                        <a:rPr lang="en-US" sz="1800" dirty="0">
                          <a:solidFill>
                            <a:schemeClr val="bg1"/>
                          </a:solidFill>
                        </a:rPr>
                        <a:t>Produced by microorganisms</a:t>
                      </a:r>
                      <a:endParaRPr lang="en-US" dirty="0">
                        <a:solidFill>
                          <a:schemeClr val="bg1"/>
                        </a:solidFill>
                      </a:endParaRPr>
                    </a:p>
                  </a:txBody>
                  <a:tcPr/>
                </a:tc>
                <a:extLst>
                  <a:ext uri="{0D108BD9-81ED-4DB2-BD59-A6C34878D82A}">
                    <a16:rowId xmlns:a16="http://schemas.microsoft.com/office/drawing/2014/main" val="590215394"/>
                  </a:ext>
                </a:extLst>
              </a:tr>
              <a:tr h="1257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starch, thermoplastic starch (</a:t>
                      </a:r>
                      <a:r>
                        <a:rPr lang="en-US" sz="1800" b="1" dirty="0">
                          <a:solidFill>
                            <a:srgbClr val="FF0000"/>
                          </a:solidFill>
                        </a:rPr>
                        <a:t>TPS</a:t>
                      </a:r>
                      <a:r>
                        <a:rPr lang="en-US" sz="1800" dirty="0"/>
                        <a:t>), and cellulose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synthetic polymerization of lactic acid into polylactic acid (</a:t>
                      </a:r>
                      <a:r>
                        <a:rPr lang="en-US" sz="1800" b="1" dirty="0">
                          <a:solidFill>
                            <a:srgbClr val="FF0000"/>
                          </a:solidFill>
                        </a:rPr>
                        <a:t>PLA</a:t>
                      </a:r>
                      <a:r>
                        <a:rPr lang="en-US" sz="18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polyhydroxyalkanoates</a:t>
                      </a:r>
                      <a:r>
                        <a:rPr lang="en-US" sz="1800" dirty="0"/>
                        <a:t> (</a:t>
                      </a:r>
                      <a:r>
                        <a:rPr lang="en-US" sz="1800" b="1" dirty="0">
                          <a:solidFill>
                            <a:srgbClr val="FF0000"/>
                          </a:solidFill>
                        </a:rPr>
                        <a:t>PHA</a:t>
                      </a:r>
                      <a:r>
                        <a:rPr lang="en-US" sz="1800" dirty="0"/>
                        <a:t>) </a:t>
                      </a:r>
                    </a:p>
                  </a:txBody>
                  <a:tcPr/>
                </a:tc>
                <a:extLst>
                  <a:ext uri="{0D108BD9-81ED-4DB2-BD59-A6C34878D82A}">
                    <a16:rowId xmlns:a16="http://schemas.microsoft.com/office/drawing/2014/main" val="99737540"/>
                  </a:ext>
                </a:extLst>
              </a:tr>
              <a:tr h="1257097">
                <a:tc>
                  <a:txBody>
                    <a:bodyPr/>
                    <a:lstStyle/>
                    <a:p>
                      <a:pPr algn="ctr"/>
                      <a:r>
                        <a:rPr lang="en-US" sz="1800" dirty="0"/>
                        <a:t>TPS processed from high-amylose starch, cheaper than other starch feedstocks</a:t>
                      </a:r>
                      <a:endParaRPr lang="en-US" dirty="0"/>
                    </a:p>
                  </a:txBody>
                  <a:tcPr/>
                </a:tc>
                <a:tc>
                  <a:txBody>
                    <a:bodyPr/>
                    <a:lstStyle/>
                    <a:p>
                      <a:pPr algn="ctr"/>
                      <a:r>
                        <a:rPr lang="en-US" sz="1800" dirty="0"/>
                        <a:t>PLA produced relatively inexpensively compared to other biobased biopolymers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Poly(hydroxybutyrate) (PHB) and poly(</a:t>
                      </a:r>
                      <a:r>
                        <a:rPr lang="en-US" sz="1800" dirty="0" err="1"/>
                        <a:t>hydroxyvalerate</a:t>
                      </a:r>
                      <a:r>
                        <a:rPr lang="en-US" sz="1800" dirty="0"/>
                        <a:t>) (PHV) most important commercial PHAs</a:t>
                      </a:r>
                    </a:p>
                  </a:txBody>
                  <a:tcPr/>
                </a:tc>
                <a:extLst>
                  <a:ext uri="{0D108BD9-81ED-4DB2-BD59-A6C34878D82A}">
                    <a16:rowId xmlns:a16="http://schemas.microsoft.com/office/drawing/2014/main" val="2045035989"/>
                  </a:ext>
                </a:extLst>
              </a:tr>
            </a:tbl>
          </a:graphicData>
        </a:graphic>
      </p:graphicFrame>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
        <p:nvSpPr>
          <p:cNvPr id="13" name="Oval 12">
            <a:extLst>
              <a:ext uri="{FF2B5EF4-FFF2-40B4-BE49-F238E27FC236}">
                <a16:creationId xmlns:a16="http://schemas.microsoft.com/office/drawing/2014/main" id="{B377042F-04BA-4E3D-8DC1-5DF4A530411A}"/>
              </a:ext>
            </a:extLst>
          </p:cNvPr>
          <p:cNvSpPr/>
          <p:nvPr/>
        </p:nvSpPr>
        <p:spPr>
          <a:xfrm>
            <a:off x="3214791" y="891948"/>
            <a:ext cx="2471575" cy="59285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4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F2B5EA2C-7359-4276-8B89-77C84300D82E}"/>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Feedstock Considerations</a:t>
            </a:r>
          </a:p>
        </p:txBody>
      </p:sp>
      <p:sp>
        <p:nvSpPr>
          <p:cNvPr id="11" name="Subtitle 2">
            <a:extLst>
              <a:ext uri="{FF2B5EF4-FFF2-40B4-BE49-F238E27FC236}">
                <a16:creationId xmlns:a16="http://schemas.microsoft.com/office/drawing/2014/main" id="{C0F2E4CA-4C14-4203-A54E-DEFECFD6DB7C}"/>
              </a:ext>
            </a:extLst>
          </p:cNvPr>
          <p:cNvSpPr txBox="1">
            <a:spLocks/>
          </p:cNvSpPr>
          <p:nvPr/>
        </p:nvSpPr>
        <p:spPr>
          <a:xfrm>
            <a:off x="308344" y="988823"/>
            <a:ext cx="8591107" cy="465265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v"/>
            </a:pPr>
            <a:r>
              <a:rPr lang="en-US" dirty="0"/>
              <a:t>Percent biobased content not an indicator of biodegradation under field conditions: PLA and PHA require high temperatures for biodegradation</a:t>
            </a:r>
            <a:br>
              <a:rPr lang="en-US" dirty="0"/>
            </a:br>
            <a:endParaRPr lang="en-US" dirty="0"/>
          </a:p>
          <a:p>
            <a:pPr marL="342900" lvl="0" indent="-342900" algn="l">
              <a:buClr>
                <a:srgbClr val="C00000"/>
              </a:buClr>
              <a:buFont typeface="Wingdings" panose="05000000000000000000" pitchFamily="2" charset="2"/>
              <a:buChar char="v"/>
            </a:pPr>
            <a:r>
              <a:rPr lang="en-US" dirty="0"/>
              <a:t>Manufacturing plastic mulch (including BDMs) involves the addition of plasticizers, fillers (e.g., CaCO</a:t>
            </a:r>
            <a:r>
              <a:rPr lang="en-US" baseline="-25000" dirty="0"/>
              <a:t>3</a:t>
            </a:r>
            <a:r>
              <a:rPr lang="en-US" dirty="0"/>
              <a:t>), lubricants, nucleating agents, stabilizers and colorants/dyes</a:t>
            </a:r>
            <a:br>
              <a:rPr lang="en-US" dirty="0"/>
            </a:br>
            <a:endParaRPr lang="en-US" dirty="0"/>
          </a:p>
          <a:p>
            <a:pPr marL="342900" lvl="0" indent="-342900" algn="l">
              <a:buClr>
                <a:srgbClr val="C00000"/>
              </a:buClr>
              <a:buFont typeface="Wingdings" panose="05000000000000000000" pitchFamily="2" charset="2"/>
              <a:buChar char="v"/>
            </a:pPr>
            <a:r>
              <a:rPr lang="en-US" dirty="0"/>
              <a:t>The additives used in commercial plastic BDMs may or may not be produced from GMOs</a:t>
            </a:r>
            <a:br>
              <a:rPr lang="en-US" dirty="0"/>
            </a:br>
            <a:endParaRPr lang="en-US" dirty="0"/>
          </a:p>
          <a:p>
            <a:pPr marL="342900" lvl="0" indent="-342900" algn="l">
              <a:buClr>
                <a:srgbClr val="C00000"/>
              </a:buClr>
              <a:buFont typeface="Wingdings" panose="05000000000000000000" pitchFamily="2" charset="2"/>
              <a:buChar char="v"/>
            </a:pPr>
            <a:r>
              <a:rPr lang="en-US" dirty="0"/>
              <a:t>Most commercially available PLA and PHA are produced through fermentation using GM yeast and bacteria for increased productivity</a:t>
            </a:r>
            <a:br>
              <a:rPr lang="en-US" dirty="0"/>
            </a:br>
            <a:endParaRPr lang="en-US" dirty="0"/>
          </a:p>
          <a:p>
            <a:pPr marL="342900" lvl="0" indent="-342900" algn="l">
              <a:buClr>
                <a:srgbClr val="C00000"/>
              </a:buClr>
              <a:buFont typeface="Wingdings" panose="05000000000000000000" pitchFamily="2" charset="2"/>
              <a:buChar char="v"/>
            </a:pPr>
            <a:r>
              <a:rPr lang="en-US" dirty="0"/>
              <a:t>Biobased mulches are not tested for the presence of GMOs: DNA degraded following fermentation and processing and not discernable using tests</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206435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9F2B22AE-043F-4AB0-904D-5B49B3399C00}"/>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Standards for Biodegradation</a:t>
            </a:r>
          </a:p>
        </p:txBody>
      </p:sp>
      <p:sp>
        <p:nvSpPr>
          <p:cNvPr id="11" name="Subtitle 2">
            <a:extLst>
              <a:ext uri="{FF2B5EF4-FFF2-40B4-BE49-F238E27FC236}">
                <a16:creationId xmlns:a16="http://schemas.microsoft.com/office/drawing/2014/main" id="{CDD09BA9-10A2-453E-BABA-5D699B5DDB4E}"/>
              </a:ext>
            </a:extLst>
          </p:cNvPr>
          <p:cNvSpPr txBox="1">
            <a:spLocks/>
          </p:cNvSpPr>
          <p:nvPr/>
        </p:nvSpPr>
        <p:spPr>
          <a:xfrm>
            <a:off x="308344" y="1030648"/>
            <a:ext cx="8591107" cy="451166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v"/>
            </a:pPr>
            <a:r>
              <a:rPr lang="en-US" dirty="0"/>
              <a:t>Intended to ensure BDM quality and integrity in agriculture</a:t>
            </a:r>
            <a:br>
              <a:rPr lang="en-US" dirty="0"/>
            </a:br>
            <a:endParaRPr lang="en-US" dirty="0"/>
          </a:p>
          <a:p>
            <a:pPr marL="342900" lvl="0" indent="-342900" algn="l">
              <a:buClr>
                <a:srgbClr val="FF0000"/>
              </a:buClr>
              <a:buFont typeface="Wingdings" panose="05000000000000000000" pitchFamily="2" charset="2"/>
              <a:buChar char="v"/>
            </a:pPr>
            <a:r>
              <a:rPr lang="en-US" dirty="0"/>
              <a:t>Exclude materials that claim to be biodegradable but are not fully metabolized by microbes, which results in plastic fragments in soils, causing pollution</a:t>
            </a:r>
            <a:br>
              <a:rPr lang="en-US" dirty="0"/>
            </a:br>
            <a:endParaRPr lang="en-US" dirty="0"/>
          </a:p>
          <a:p>
            <a:pPr marL="342900" lvl="0" indent="-342900" algn="l">
              <a:buClr>
                <a:srgbClr val="FF0000"/>
              </a:buClr>
              <a:buFont typeface="Wingdings" panose="05000000000000000000" pitchFamily="2" charset="2"/>
              <a:buChar char="v"/>
            </a:pPr>
            <a:r>
              <a:rPr lang="en-US" dirty="0"/>
              <a:t>Composting standard the first critical test of biodegradability, if BDM is not compostable, it will likely not biodegrade under field conditions</a:t>
            </a:r>
            <a:br>
              <a:rPr lang="en-US" dirty="0"/>
            </a:br>
            <a:endParaRPr lang="en-US" dirty="0"/>
          </a:p>
          <a:p>
            <a:pPr marL="342900" lvl="0" indent="-342900" algn="l">
              <a:buClr>
                <a:srgbClr val="FF0000"/>
              </a:buClr>
              <a:buFont typeface="Wingdings" panose="05000000000000000000" pitchFamily="2" charset="2"/>
              <a:buChar char="v"/>
            </a:pPr>
            <a:r>
              <a:rPr lang="en-US" dirty="0"/>
              <a:t>Standards do not guarantee a particular degree of performance in the field, as this depends on production system (crop, climate, soils, etc.), and mulch formulation and thickness</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34649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0F3619D1-8F4B-4A3E-8425-805C72CAA323}"/>
              </a:ext>
            </a:extLst>
          </p:cNvPr>
          <p:cNvSpPr>
            <a:spLocks noGrp="1"/>
          </p:cNvSpPr>
          <p:nvPr>
            <p:ph type="subTitle" idx="1"/>
          </p:nvPr>
        </p:nvSpPr>
        <p:spPr>
          <a:xfrm>
            <a:off x="1" y="-8387"/>
            <a:ext cx="9144000" cy="679506"/>
          </a:xfrm>
          <a:solidFill>
            <a:srgbClr val="C00000"/>
          </a:solidFill>
        </p:spPr>
        <p:txBody>
          <a:bodyPr>
            <a:noAutofit/>
          </a:bodyPr>
          <a:lstStyle/>
          <a:p>
            <a:r>
              <a:rPr lang="en-US" sz="4000" b="1" dirty="0">
                <a:solidFill>
                  <a:schemeClr val="bg1"/>
                </a:solidFill>
              </a:rPr>
              <a:t>BDM Standards</a:t>
            </a:r>
          </a:p>
        </p:txBody>
      </p:sp>
      <p:graphicFrame>
        <p:nvGraphicFramePr>
          <p:cNvPr id="11" name="Table 10">
            <a:extLst>
              <a:ext uri="{FF2B5EF4-FFF2-40B4-BE49-F238E27FC236}">
                <a16:creationId xmlns:a16="http://schemas.microsoft.com/office/drawing/2014/main" id="{D9130EC1-8513-4611-B0AA-9784DB5E1468}"/>
              </a:ext>
            </a:extLst>
          </p:cNvPr>
          <p:cNvGraphicFramePr>
            <a:graphicFrameLocks noGrp="1"/>
          </p:cNvGraphicFramePr>
          <p:nvPr>
            <p:extLst>
              <p:ext uri="{D42A27DB-BD31-4B8C-83A1-F6EECF244321}">
                <p14:modId xmlns:p14="http://schemas.microsoft.com/office/powerpoint/2010/main" val="3856933212"/>
              </p:ext>
            </p:extLst>
          </p:nvPr>
        </p:nvGraphicFramePr>
        <p:xfrm>
          <a:off x="106326" y="687853"/>
          <a:ext cx="8963241" cy="5176111"/>
        </p:xfrm>
        <a:graphic>
          <a:graphicData uri="http://schemas.openxmlformats.org/drawingml/2006/table">
            <a:tbl>
              <a:tblPr firstRow="1" firstCol="1" bandRow="1">
                <a:tableStyleId>{93296810-A885-4BE3-A3E7-6D5BEEA58F35}</a:tableStyleId>
              </a:tblPr>
              <a:tblGrid>
                <a:gridCol w="2606894">
                  <a:extLst>
                    <a:ext uri="{9D8B030D-6E8A-4147-A177-3AD203B41FA5}">
                      <a16:colId xmlns:a16="http://schemas.microsoft.com/office/drawing/2014/main" val="20000"/>
                    </a:ext>
                  </a:extLst>
                </a:gridCol>
                <a:gridCol w="3114274">
                  <a:extLst>
                    <a:ext uri="{9D8B030D-6E8A-4147-A177-3AD203B41FA5}">
                      <a16:colId xmlns:a16="http://schemas.microsoft.com/office/drawing/2014/main" val="20001"/>
                    </a:ext>
                  </a:extLst>
                </a:gridCol>
                <a:gridCol w="3242073">
                  <a:extLst>
                    <a:ext uri="{9D8B030D-6E8A-4147-A177-3AD203B41FA5}">
                      <a16:colId xmlns:a16="http://schemas.microsoft.com/office/drawing/2014/main" val="20002"/>
                    </a:ext>
                  </a:extLst>
                </a:gridCol>
              </a:tblGrid>
              <a:tr h="292674">
                <a:tc>
                  <a:txBody>
                    <a:bodyPr/>
                    <a:lstStyle/>
                    <a:p>
                      <a:pPr marL="0" marR="0" algn="ctr">
                        <a:lnSpc>
                          <a:spcPct val="107000"/>
                        </a:lnSpc>
                        <a:spcBef>
                          <a:spcPts val="0"/>
                        </a:spcBef>
                        <a:spcAft>
                          <a:spcPts val="0"/>
                        </a:spcAft>
                      </a:pPr>
                      <a:r>
                        <a:rPr lang="en-US" sz="1400" dirty="0">
                          <a:effectLst/>
                        </a:rPr>
                        <a:t>Standard Organization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tc>
                <a:tc>
                  <a:txBody>
                    <a:bodyPr/>
                    <a:lstStyle/>
                    <a:p>
                      <a:pPr marL="0" marR="0" algn="ctr">
                        <a:lnSpc>
                          <a:spcPct val="107000"/>
                        </a:lnSpc>
                        <a:spcBef>
                          <a:spcPts val="0"/>
                        </a:spcBef>
                        <a:spcAft>
                          <a:spcPts val="0"/>
                        </a:spcAft>
                      </a:pPr>
                      <a:r>
                        <a:rPr lang="en-US" sz="1400" dirty="0">
                          <a:effectLst/>
                        </a:rPr>
                        <a:t> Standard Name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tc>
                <a:tc>
                  <a:txBody>
                    <a:bodyPr/>
                    <a:lstStyle/>
                    <a:p>
                      <a:pPr marL="0" marR="0" algn="ctr">
                        <a:lnSpc>
                          <a:spcPct val="107000"/>
                        </a:lnSpc>
                        <a:spcBef>
                          <a:spcPts val="0"/>
                        </a:spcBef>
                        <a:spcAft>
                          <a:spcPts val="0"/>
                        </a:spcAft>
                      </a:pPr>
                      <a:r>
                        <a:rPr lang="en-US" sz="1400" dirty="0">
                          <a:effectLst/>
                        </a:rPr>
                        <a:t>Comments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tc>
                <a:extLst>
                  <a:ext uri="{0D108BD9-81ED-4DB2-BD59-A6C34878D82A}">
                    <a16:rowId xmlns:a16="http://schemas.microsoft.com/office/drawing/2014/main" val="10000"/>
                  </a:ext>
                </a:extLst>
              </a:tr>
              <a:tr h="794106">
                <a:tc>
                  <a:txBody>
                    <a:bodyPr/>
                    <a:lstStyle/>
                    <a:p>
                      <a:pPr marL="0" marR="0" algn="l">
                        <a:lnSpc>
                          <a:spcPct val="107000"/>
                        </a:lnSpc>
                        <a:spcBef>
                          <a:spcPts val="0"/>
                        </a:spcBef>
                        <a:spcAft>
                          <a:spcPts val="0"/>
                        </a:spcAft>
                      </a:pPr>
                      <a:endParaRPr lang="en-US" sz="1200" dirty="0">
                        <a:solidFill>
                          <a:srgbClr val="002060"/>
                        </a:solidFill>
                        <a:effectLst/>
                      </a:endParaRPr>
                    </a:p>
                    <a:p>
                      <a:pPr marL="0" marR="0" algn="l">
                        <a:lnSpc>
                          <a:spcPct val="107000"/>
                        </a:lnSpc>
                        <a:spcBef>
                          <a:spcPts val="0"/>
                        </a:spcBef>
                        <a:spcAft>
                          <a:spcPts val="0"/>
                        </a:spcAft>
                      </a:pPr>
                      <a:r>
                        <a:rPr lang="en-US" sz="1200" dirty="0">
                          <a:solidFill>
                            <a:srgbClr val="002060"/>
                          </a:solidFill>
                          <a:effectLst/>
                        </a:rPr>
                        <a:t>European Committee for Standardization (CEN)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EN 17033 </a:t>
                      </a:r>
                      <a:r>
                        <a:rPr lang="en-US" sz="1200" dirty="0">
                          <a:effectLst/>
                        </a:rPr>
                        <a:t>(2018) Plastics–Biodegradable Mulch Films for Use in Agriculture and Horticulture– Requirements and Test Methods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indent="0" algn="l">
                        <a:lnSpc>
                          <a:spcPct val="107000"/>
                        </a:lnSpc>
                        <a:spcBef>
                          <a:spcPts val="0"/>
                        </a:spcBef>
                        <a:spcAft>
                          <a:spcPts val="0"/>
                        </a:spcAft>
                      </a:pPr>
                      <a:r>
                        <a:rPr lang="en-US" sz="1200" dirty="0">
                          <a:effectLst/>
                        </a:rPr>
                        <a:t>First international standard directly pertaining to biodegradable mulches by an international organization</a:t>
                      </a:r>
                    </a:p>
                  </a:txBody>
                  <a:tcPr marL="62809" marR="62809" marT="0" marB="0" anchor="ctr"/>
                </a:tc>
                <a:extLst>
                  <a:ext uri="{0D108BD9-81ED-4DB2-BD59-A6C34878D82A}">
                    <a16:rowId xmlns:a16="http://schemas.microsoft.com/office/drawing/2014/main" val="10001"/>
                  </a:ext>
                </a:extLst>
              </a:tr>
              <a:tr h="834852">
                <a:tc>
                  <a:txBody>
                    <a:bodyPr/>
                    <a:lstStyle/>
                    <a:p>
                      <a:pPr marL="0" marR="0">
                        <a:lnSpc>
                          <a:spcPct val="107000"/>
                        </a:lnSpc>
                        <a:spcBef>
                          <a:spcPts val="0"/>
                        </a:spcBef>
                        <a:spcAft>
                          <a:spcPts val="0"/>
                        </a:spcAft>
                      </a:pPr>
                      <a:endParaRPr lang="en-US" sz="1200" dirty="0">
                        <a:solidFill>
                          <a:srgbClr val="002060"/>
                        </a:solidFill>
                        <a:effectLst/>
                      </a:endParaRPr>
                    </a:p>
                    <a:p>
                      <a:pPr marL="0" marR="0">
                        <a:lnSpc>
                          <a:spcPct val="107000"/>
                        </a:lnSpc>
                        <a:spcBef>
                          <a:spcPts val="0"/>
                        </a:spcBef>
                        <a:spcAft>
                          <a:spcPts val="0"/>
                        </a:spcAft>
                      </a:pPr>
                      <a:r>
                        <a:rPr lang="en-US" sz="1200" dirty="0">
                          <a:solidFill>
                            <a:srgbClr val="002060"/>
                          </a:solidFill>
                          <a:effectLst/>
                        </a:rPr>
                        <a:t>Association </a:t>
                      </a:r>
                      <a:r>
                        <a:rPr lang="en-US" sz="1200" dirty="0" err="1">
                          <a:solidFill>
                            <a:srgbClr val="002060"/>
                          </a:solidFill>
                          <a:effectLst/>
                        </a:rPr>
                        <a:t>Francaise</a:t>
                      </a:r>
                      <a:r>
                        <a:rPr lang="en-US" sz="1200" dirty="0">
                          <a:solidFill>
                            <a:srgbClr val="002060"/>
                          </a:solidFill>
                          <a:effectLst/>
                        </a:rPr>
                        <a:t> de </a:t>
                      </a:r>
                      <a:r>
                        <a:rPr lang="en-US" sz="1200" dirty="0" err="1">
                          <a:solidFill>
                            <a:srgbClr val="002060"/>
                          </a:solidFill>
                          <a:effectLst/>
                        </a:rPr>
                        <a:t>Normalisation</a:t>
                      </a:r>
                      <a:r>
                        <a:rPr lang="en-US" sz="1200" dirty="0">
                          <a:solidFill>
                            <a:srgbClr val="002060"/>
                          </a:solidFill>
                          <a:effectLst/>
                        </a:rPr>
                        <a:t> (AFNOR)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NFU 52-001 </a:t>
                      </a:r>
                      <a:r>
                        <a:rPr lang="en-US" sz="1200" dirty="0">
                          <a:effectLst/>
                        </a:rPr>
                        <a:t>(2005) Biodegradable Mulches for Use in Agriculture and Horticulture - Mulching Products - Requirements and Test Methods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l">
                        <a:lnSpc>
                          <a:spcPct val="107000"/>
                        </a:lnSpc>
                        <a:spcBef>
                          <a:spcPts val="0"/>
                        </a:spcBef>
                        <a:spcAft>
                          <a:spcPts val="0"/>
                        </a:spcAft>
                      </a:pPr>
                      <a:r>
                        <a:rPr lang="en-US" sz="1200" dirty="0">
                          <a:effectLst/>
                        </a:rPr>
                        <a:t>French standard pertaining to biodegradable mulches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2"/>
                  </a:ext>
                </a:extLst>
              </a:tr>
              <a:tr h="988217">
                <a:tc>
                  <a:txBody>
                    <a:bodyPr/>
                    <a:lstStyle/>
                    <a:p>
                      <a:pPr marL="0" marR="0">
                        <a:lnSpc>
                          <a:spcPct val="107000"/>
                        </a:lnSpc>
                        <a:spcBef>
                          <a:spcPts val="0"/>
                        </a:spcBef>
                        <a:spcAft>
                          <a:spcPts val="0"/>
                        </a:spcAft>
                      </a:pPr>
                      <a:endParaRPr lang="en-US" sz="1200" dirty="0">
                        <a:solidFill>
                          <a:srgbClr val="002060"/>
                        </a:solidFill>
                        <a:effectLst/>
                      </a:endParaRPr>
                    </a:p>
                    <a:p>
                      <a:pPr marL="0" marR="0">
                        <a:lnSpc>
                          <a:spcPct val="107000"/>
                        </a:lnSpc>
                        <a:spcBef>
                          <a:spcPts val="0"/>
                        </a:spcBef>
                        <a:spcAft>
                          <a:spcPts val="0"/>
                        </a:spcAft>
                      </a:pPr>
                      <a:r>
                        <a:rPr lang="en-US" sz="1200" dirty="0" err="1">
                          <a:solidFill>
                            <a:srgbClr val="002060"/>
                          </a:solidFill>
                          <a:effectLst/>
                        </a:rPr>
                        <a:t>Ente</a:t>
                      </a:r>
                      <a:r>
                        <a:rPr lang="en-US" sz="1200" dirty="0">
                          <a:solidFill>
                            <a:srgbClr val="002060"/>
                          </a:solidFill>
                          <a:effectLst/>
                        </a:rPr>
                        <a:t> Nazionale </a:t>
                      </a:r>
                      <a:r>
                        <a:rPr lang="en-US" sz="1200" dirty="0" err="1">
                          <a:solidFill>
                            <a:srgbClr val="002060"/>
                          </a:solidFill>
                          <a:effectLst/>
                        </a:rPr>
                        <a:t>Italiano</a:t>
                      </a:r>
                      <a:r>
                        <a:rPr lang="en-US" sz="1200" dirty="0">
                          <a:solidFill>
                            <a:srgbClr val="002060"/>
                          </a:solidFill>
                          <a:effectLst/>
                        </a:rPr>
                        <a:t> di </a:t>
                      </a:r>
                      <a:r>
                        <a:rPr lang="en-US" sz="1200" dirty="0" err="1">
                          <a:solidFill>
                            <a:srgbClr val="002060"/>
                          </a:solidFill>
                          <a:effectLst/>
                        </a:rPr>
                        <a:t>Unificazione</a:t>
                      </a:r>
                      <a:r>
                        <a:rPr lang="en-US" sz="1200" dirty="0">
                          <a:solidFill>
                            <a:srgbClr val="002060"/>
                          </a:solidFill>
                          <a:effectLst/>
                        </a:rPr>
                        <a:t> (UNI)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UNI 11495 </a:t>
                      </a:r>
                      <a:r>
                        <a:rPr lang="en-US" sz="1200" dirty="0">
                          <a:effectLst/>
                        </a:rPr>
                        <a:t>(2013) Biodegradable Thermoplastic Materials for Use in Agriculture and Horticulture - Mulching Films - Requirements and Test Methods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l">
                        <a:lnSpc>
                          <a:spcPct val="107000"/>
                        </a:lnSpc>
                        <a:spcBef>
                          <a:spcPts val="0"/>
                        </a:spcBef>
                        <a:spcAft>
                          <a:spcPts val="0"/>
                        </a:spcAft>
                      </a:pPr>
                      <a:r>
                        <a:rPr lang="en-US" sz="1200" dirty="0">
                          <a:effectLst/>
                        </a:rPr>
                        <a:t>Italian standard pertaining to biodegradable mulches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3"/>
                  </a:ext>
                </a:extLst>
              </a:tr>
              <a:tr h="988217">
                <a:tc>
                  <a:txBody>
                    <a:bodyPr/>
                    <a:lstStyle/>
                    <a:p>
                      <a:pPr marL="0" marR="0">
                        <a:lnSpc>
                          <a:spcPct val="107000"/>
                        </a:lnSpc>
                        <a:spcBef>
                          <a:spcPts val="0"/>
                        </a:spcBef>
                        <a:spcAft>
                          <a:spcPts val="0"/>
                        </a:spcAft>
                      </a:pPr>
                      <a:endParaRPr lang="en-US" sz="1200" dirty="0">
                        <a:solidFill>
                          <a:srgbClr val="002060"/>
                        </a:solidFill>
                        <a:effectLst/>
                      </a:endParaRPr>
                    </a:p>
                    <a:p>
                      <a:pPr marL="0" marR="0">
                        <a:lnSpc>
                          <a:spcPct val="107000"/>
                        </a:lnSpc>
                        <a:spcBef>
                          <a:spcPts val="0"/>
                        </a:spcBef>
                        <a:spcAft>
                          <a:spcPts val="0"/>
                        </a:spcAft>
                      </a:pPr>
                      <a:endParaRPr lang="en-US" sz="1200" dirty="0">
                        <a:solidFill>
                          <a:srgbClr val="002060"/>
                        </a:solidFill>
                        <a:effectLst/>
                      </a:endParaRPr>
                    </a:p>
                    <a:p>
                      <a:pPr marL="0" marR="0">
                        <a:lnSpc>
                          <a:spcPct val="107000"/>
                        </a:lnSpc>
                        <a:spcBef>
                          <a:spcPts val="0"/>
                        </a:spcBef>
                        <a:spcAft>
                          <a:spcPts val="0"/>
                        </a:spcAft>
                      </a:pPr>
                      <a:r>
                        <a:rPr lang="en-US" sz="1200" dirty="0">
                          <a:solidFill>
                            <a:srgbClr val="002060"/>
                          </a:solidFill>
                          <a:effectLst/>
                        </a:rPr>
                        <a:t>ASTM, International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ASTM D6400 </a:t>
                      </a:r>
                      <a:r>
                        <a:rPr lang="en-US" sz="1200" dirty="0">
                          <a:effectLst/>
                        </a:rPr>
                        <a:t>(2012) Standard Specification for Labeling of Plastics Designed to be Aerobically Composted in Municipal or Industrial Facilities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l">
                        <a:lnSpc>
                          <a:spcPct val="107000"/>
                        </a:lnSpc>
                        <a:spcBef>
                          <a:spcPts val="0"/>
                        </a:spcBef>
                        <a:spcAft>
                          <a:spcPts val="0"/>
                        </a:spcAft>
                      </a:pPr>
                      <a:r>
                        <a:rPr lang="en-US" sz="1200" dirty="0">
                          <a:effectLst/>
                        </a:rPr>
                        <a:t>Pertains directly to biodegradation under industrial composting conditions, and is often misrepresented</a:t>
                      </a:r>
                      <a:r>
                        <a:rPr lang="en-US" sz="1200" baseline="300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4"/>
                  </a:ext>
                </a:extLst>
              </a:tr>
              <a:tr h="618409">
                <a:tc>
                  <a:txBody>
                    <a:bodyPr/>
                    <a:lstStyle/>
                    <a:p>
                      <a:pPr marL="0" marR="0">
                        <a:lnSpc>
                          <a:spcPct val="107000"/>
                        </a:lnSpc>
                        <a:spcBef>
                          <a:spcPts val="0"/>
                        </a:spcBef>
                        <a:spcAft>
                          <a:spcPts val="0"/>
                        </a:spcAft>
                      </a:pPr>
                      <a:endParaRPr lang="en-US" sz="1200" dirty="0">
                        <a:solidFill>
                          <a:srgbClr val="002060"/>
                        </a:solidFill>
                        <a:effectLst/>
                      </a:endParaRPr>
                    </a:p>
                    <a:p>
                      <a:pPr marL="0" marR="0">
                        <a:lnSpc>
                          <a:spcPct val="107000"/>
                        </a:lnSpc>
                        <a:spcBef>
                          <a:spcPts val="0"/>
                        </a:spcBef>
                        <a:spcAft>
                          <a:spcPts val="0"/>
                        </a:spcAft>
                      </a:pPr>
                      <a:r>
                        <a:rPr lang="en-US" sz="1200" dirty="0">
                          <a:solidFill>
                            <a:srgbClr val="002060"/>
                          </a:solidFill>
                          <a:effectLst/>
                        </a:rPr>
                        <a:t>TUV Austria (formerly </a:t>
                      </a:r>
                      <a:r>
                        <a:rPr lang="en-US" sz="1200" dirty="0" err="1">
                          <a:solidFill>
                            <a:srgbClr val="002060"/>
                          </a:solidFill>
                          <a:effectLst/>
                        </a:rPr>
                        <a:t>Vincotte</a:t>
                      </a:r>
                      <a:r>
                        <a:rPr lang="en-US" sz="1200" dirty="0">
                          <a:solidFill>
                            <a:srgbClr val="002060"/>
                          </a:solidFill>
                          <a:effectLst/>
                        </a:rPr>
                        <a:t>)</a:t>
                      </a:r>
                      <a:r>
                        <a:rPr lang="en-US" sz="1200" baseline="30000" dirty="0">
                          <a:solidFill>
                            <a:srgbClr val="002060"/>
                          </a:solidFill>
                          <a:effectLst/>
                        </a:rPr>
                        <a:t>2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solidFill>
                      <a:srgbClr val="A8D08C"/>
                    </a:solidFill>
                  </a:tcPr>
                </a:tc>
                <a:tc>
                  <a:txBody>
                    <a:bodyPr/>
                    <a:lstStyle/>
                    <a:p>
                      <a:pPr marL="0" marR="0" algn="l">
                        <a:lnSpc>
                          <a:spcPct val="107000"/>
                        </a:lnSpc>
                        <a:spcBef>
                          <a:spcPts val="0"/>
                        </a:spcBef>
                        <a:spcAft>
                          <a:spcPts val="0"/>
                        </a:spcAft>
                      </a:pPr>
                      <a:r>
                        <a:rPr lang="en-US" sz="1200" b="1" dirty="0">
                          <a:solidFill>
                            <a:schemeClr val="accent5">
                              <a:lumMod val="50000"/>
                            </a:schemeClr>
                          </a:solidFill>
                          <a:effectLst/>
                        </a:rPr>
                        <a:t>OK Biodegradable SOIL </a:t>
                      </a:r>
                      <a:r>
                        <a:rPr lang="en-US" sz="1200" dirty="0">
                          <a:effectLst/>
                        </a:rPr>
                        <a:t>(label)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tc>
                  <a:txBody>
                    <a:bodyPr/>
                    <a:lstStyle/>
                    <a:p>
                      <a:pPr marL="0" marR="0" algn="l">
                        <a:lnSpc>
                          <a:spcPct val="107000"/>
                        </a:lnSpc>
                        <a:spcBef>
                          <a:spcPts val="0"/>
                        </a:spcBef>
                        <a:spcAft>
                          <a:spcPts val="0"/>
                        </a:spcAft>
                      </a:pPr>
                      <a:r>
                        <a:rPr lang="en-US" sz="1200" dirty="0">
                          <a:effectLst/>
                        </a:rPr>
                        <a:t>Certifies that plastic materials will biodegrade fully and will not promote ecotoxicity in the soil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tc>
                <a:extLst>
                  <a:ext uri="{0D108BD9-81ED-4DB2-BD59-A6C34878D82A}">
                    <a16:rowId xmlns:a16="http://schemas.microsoft.com/office/drawing/2014/main" val="10005"/>
                  </a:ext>
                </a:extLst>
              </a:tr>
              <a:tr h="247364">
                <a:tc gridSpan="3">
                  <a:txBody>
                    <a:bodyPr/>
                    <a:lstStyle/>
                    <a:p>
                      <a:pPr marL="0" marR="0">
                        <a:lnSpc>
                          <a:spcPct val="107000"/>
                        </a:lnSpc>
                        <a:spcBef>
                          <a:spcPts val="0"/>
                        </a:spcBef>
                        <a:spcAft>
                          <a:spcPts val="0"/>
                        </a:spcAft>
                      </a:pPr>
                      <a:r>
                        <a:rPr lang="en-US" sz="1000" baseline="30000" dirty="0">
                          <a:solidFill>
                            <a:schemeClr val="tx1"/>
                          </a:solidFill>
                          <a:effectLst/>
                        </a:rPr>
                        <a:t>1 </a:t>
                      </a:r>
                      <a:r>
                        <a:rPr lang="en-US" sz="1000" b="0" dirty="0">
                          <a:solidFill>
                            <a:schemeClr val="tx1"/>
                          </a:solidFill>
                          <a:effectLst/>
                        </a:rPr>
                        <a:t>ISO (International Organization for Standardization) has equivalent standards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C5E0B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12272">
                <a:tc gridSpan="3">
                  <a:txBody>
                    <a:bodyPr/>
                    <a:lstStyle/>
                    <a:p>
                      <a:pPr marL="0" marR="0">
                        <a:lnSpc>
                          <a:spcPct val="107000"/>
                        </a:lnSpc>
                        <a:spcBef>
                          <a:spcPts val="0"/>
                        </a:spcBef>
                        <a:spcAft>
                          <a:spcPts val="0"/>
                        </a:spcAft>
                      </a:pPr>
                      <a:r>
                        <a:rPr lang="en-US" sz="1000" baseline="30000" dirty="0">
                          <a:solidFill>
                            <a:schemeClr val="tx1"/>
                          </a:solidFill>
                          <a:effectLst/>
                        </a:rPr>
                        <a:t> 2</a:t>
                      </a:r>
                      <a:r>
                        <a:rPr lang="en-US" sz="1000" dirty="0">
                          <a:solidFill>
                            <a:schemeClr val="tx1"/>
                          </a:solidFill>
                          <a:effectLst/>
                        </a:rPr>
                        <a:t> </a:t>
                      </a:r>
                      <a:r>
                        <a:rPr lang="en-US" sz="1000" b="0" dirty="0">
                          <a:solidFill>
                            <a:schemeClr val="tx1"/>
                          </a:solidFill>
                          <a:effectLst/>
                        </a:rPr>
                        <a:t>TUV Austria is not a standards organization but is a certification body authorized by European Bioplastics, an association representing the interest of the European bioplastics industry.</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09" marR="62809" marT="0" marB="0" anchor="ctr">
                    <a:solidFill>
                      <a:srgbClr val="C5E0B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Rectangle 1"/>
          <p:cNvSpPr/>
          <p:nvPr/>
        </p:nvSpPr>
        <p:spPr>
          <a:xfrm>
            <a:off x="6724308" y="5666969"/>
            <a:ext cx="2326278" cy="246221"/>
          </a:xfrm>
          <a:prstGeom prst="rect">
            <a:avLst/>
          </a:prstGeom>
          <a:solidFill>
            <a:schemeClr val="bg1"/>
          </a:solidFill>
          <a:ln>
            <a:solidFill>
              <a:schemeClr val="tx1"/>
            </a:solidFill>
          </a:ln>
        </p:spPr>
        <p:txBody>
          <a:bodyPr wrap="none">
            <a:spAutoFit/>
          </a:bodyPr>
          <a:lstStyle/>
          <a:p>
            <a:r>
              <a:rPr lang="en-US" sz="1000" b="1" dirty="0"/>
              <a:t>Source: </a:t>
            </a:r>
            <a:r>
              <a:rPr lang="en-US" sz="1000" dirty="0"/>
              <a:t>Dentzman and Hayes (2019)</a:t>
            </a:r>
          </a:p>
        </p:txBody>
      </p:sp>
      <p:pic>
        <p:nvPicPr>
          <p:cNvPr id="12" name="Picture 2" descr="Image result for western sare logo">
            <a:extLst>
              <a:ext uri="{FF2B5EF4-FFF2-40B4-BE49-F238E27FC236}">
                <a16:creationId xmlns:a16="http://schemas.microsoft.com/office/drawing/2014/main" id="{0F2E02D1-F0A9-4B10-B68A-EA6014200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2"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washington state university logo">
            <a:extLst>
              <a:ext uri="{FF2B5EF4-FFF2-40B4-BE49-F238E27FC236}">
                <a16:creationId xmlns:a16="http://schemas.microsoft.com/office/drawing/2014/main" id="{45732DE2-8CF7-420C-8B6A-D657902531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6EB348-3FFC-4DC6-AF82-0B7FF08EE8E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626" y="5989693"/>
            <a:ext cx="609904" cy="843028"/>
          </a:xfrm>
          <a:prstGeom prst="rect">
            <a:avLst/>
          </a:prstGeom>
        </p:spPr>
      </p:pic>
      <p:sp>
        <p:nvSpPr>
          <p:cNvPr id="17" name="TextBox 16">
            <a:extLst>
              <a:ext uri="{FF2B5EF4-FFF2-40B4-BE49-F238E27FC236}">
                <a16:creationId xmlns:a16="http://schemas.microsoft.com/office/drawing/2014/main" id="{586EB348-3FFC-4DC6-AF82-0B7FF08EE8EF}"/>
              </a:ext>
            </a:extLst>
          </p:cNvPr>
          <p:cNvSpPr txBox="1"/>
          <p:nvPr/>
        </p:nvSpPr>
        <p:spPr>
          <a:xfrm>
            <a:off x="1932518" y="6529858"/>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50579" y="6092454"/>
            <a:ext cx="1302831" cy="646640"/>
          </a:xfrm>
          <a:prstGeom prst="rect">
            <a:avLst/>
          </a:prstGeom>
        </p:spPr>
      </p:pic>
    </p:spTree>
    <p:extLst>
      <p:ext uri="{BB962C8B-B14F-4D97-AF65-F5344CB8AC3E}">
        <p14:creationId xmlns:p14="http://schemas.microsoft.com/office/powerpoint/2010/main" val="220204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106&quot;&gt;&lt;property id=&quot;20148&quot; value=&quot;5&quot;/&gt;&lt;property id=&quot;20300&quot; value=&quot;Slide 10&quot;/&gt;&lt;property id=&quot;20307&quot; value=&quot;266&quot;/&gt;&lt;/object&gt;&lt;object type=&quot;3&quot; unique_id=&quot;10107&quot;&gt;&lt;property id=&quot;20148&quot; value=&quot;5&quot;/&gt;&lt;property id=&quot;20300&quot; value=&quot;Slide 3&quot;/&gt;&lt;property id=&quot;20307&quot; value=&quot;267&quot;/&gt;&lt;/object&gt;&lt;object type=&quot;3&quot; unique_id=&quot;10109&quot;&gt;&lt;property id=&quot;20148&quot; value=&quot;5&quot;/&gt;&lt;property id=&quot;20300&quot; value=&quot;Slide 9&quot;/&gt;&lt;property id=&quot;20307&quot; value=&quot;265&quot;/&gt;&lt;/object&gt;&lt;object type=&quot;3&quot; unique_id=&quot;10110&quot;&gt;&lt;property id=&quot;20148&quot; value=&quot;5&quot;/&gt;&lt;property id=&quot;20300&quot; value=&quot;Slide 8&quot;/&gt;&lt;property id=&quot;20307&quot; value=&quot;264&quot;/&gt;&lt;/object&gt;&lt;object type=&quot;3&quot; unique_id=&quot;10267&quot;&gt;&lt;property id=&quot;20148&quot; value=&quot;5&quot;/&gt;&lt;property id=&quot;20300&quot; value=&quot;Slide 5&quot;/&gt;&lt;property id=&quot;20307&quot; value=&quot;269&quot;/&gt;&lt;/object&gt;&lt;object type=&quot;3&quot; unique_id=&quot;26996&quot;&gt;&lt;property id=&quot;20148&quot; value=&quot;5&quot;/&gt;&lt;property id=&quot;20300&quot; value=&quot;Slide 7&quot;/&gt;&lt;property id=&quot;20307&quot; value=&quot;271&quot;/&gt;&lt;/object&gt;&lt;object type=&quot;3&quot; unique_id=&quot;27340&quot;&gt;&lt;property id=&quot;20148&quot; value=&quot;5&quot;/&gt;&lt;property id=&quot;20300&quot; value=&quot;Slide 2&quot;/&gt;&lt;property id=&quot;20307&quot; value=&quot;263&quot;/&gt;&lt;/object&gt;&lt;object type=&quot;3&quot; unique_id=&quot;27341&quot;&gt;&lt;property id=&quot;20148&quot; value=&quot;5&quot;/&gt;&lt;property id=&quot;20300&quot; value=&quot;Slide 4&quot;/&gt;&lt;property id=&quot;20307&quot; value=&quot;272&quot;/&gt;&lt;/object&gt;&lt;object type=&quot;3&quot; unique_id=&quot;27342&quot;&gt;&lt;property id=&quot;20148&quot; value=&quot;5&quot;/&gt;&lt;property id=&quot;20300&quot; value=&quot;Slide 6&quot;/&gt;&lt;property id=&quot;20307&quot; value=&quot;270&quot;/&gt;&lt;/object&gt;&lt;/object&gt;&lt;object type=&quot;8&quot; unique_id=&quot;10014&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1571</TotalTime>
  <Words>3645</Words>
  <Application>Microsoft Office PowerPoint</Application>
  <PresentationFormat>On-screen Show (4:3)</PresentationFormat>
  <Paragraphs>271</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Huan</dc:creator>
  <cp:lastModifiedBy>Miles, Carol Ann</cp:lastModifiedBy>
  <cp:revision>156</cp:revision>
  <cp:lastPrinted>2020-01-24T22:00:38Z</cp:lastPrinted>
  <dcterms:created xsi:type="dcterms:W3CDTF">2019-11-22T20:56:08Z</dcterms:created>
  <dcterms:modified xsi:type="dcterms:W3CDTF">2021-01-23T21:56:03Z</dcterms:modified>
</cp:coreProperties>
</file>