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handoutMasterIdLst>
    <p:handoutMasterId r:id="rId13"/>
  </p:handoutMasterIdLst>
  <p:sldIdLst>
    <p:sldId id="257" r:id="rId2"/>
    <p:sldId id="287" r:id="rId3"/>
    <p:sldId id="290" r:id="rId4"/>
    <p:sldId id="288" r:id="rId5"/>
    <p:sldId id="289" r:id="rId6"/>
    <p:sldId id="279" r:id="rId7"/>
    <p:sldId id="284" r:id="rId8"/>
    <p:sldId id="265" r:id="rId9"/>
    <p:sldId id="262" r:id="rId10"/>
    <p:sldId id="261" r:id="rId11"/>
  </p:sldIdLst>
  <p:sldSz cx="9144000" cy="6858000" type="screen4x3"/>
  <p:notesSz cx="7023100" cy="9309100"/>
  <p:custDataLst>
    <p:tags r:id="rId14"/>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hang, Huan" initials="ZH"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272" autoAdjust="0"/>
    <p:restoredTop sz="94211"/>
  </p:normalViewPr>
  <p:slideViewPr>
    <p:cSldViewPr snapToGrid="0">
      <p:cViewPr varScale="1">
        <p:scale>
          <a:sx n="64" d="100"/>
          <a:sy n="64" d="100"/>
        </p:scale>
        <p:origin x="1536" y="6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ED84A38A-08FC-4710-B1C7-28A44B30B967}" type="datetimeFigureOut">
              <a:rPr lang="en-US" smtClean="0"/>
              <a:t>10/26/2020</a:t>
            </a:fld>
            <a:endParaRPr lang="en-US"/>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E1E43313-73A3-47D4-A3ED-987A94E88D42}" type="slidenum">
              <a:rPr lang="en-US" smtClean="0"/>
              <a:t>‹#›</a:t>
            </a:fld>
            <a:endParaRPr lang="en-US"/>
          </a:p>
        </p:txBody>
      </p:sp>
    </p:spTree>
    <p:extLst>
      <p:ext uri="{BB962C8B-B14F-4D97-AF65-F5344CB8AC3E}">
        <p14:creationId xmlns:p14="http://schemas.microsoft.com/office/powerpoint/2010/main" val="28289092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68F434F8-4741-D045-94F8-A6D90911E41B}" type="datetimeFigureOut">
              <a:rPr lang="en-US" smtClean="0"/>
              <a:t>10/26/2020</a:t>
            </a:fld>
            <a:endParaRPr lang="en-US"/>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001F3C80-264B-2C49-A40C-8EBD705FC967}" type="slidenum">
              <a:rPr lang="en-US" smtClean="0"/>
              <a:t>‹#›</a:t>
            </a:fld>
            <a:endParaRPr lang="en-US"/>
          </a:p>
        </p:txBody>
      </p:sp>
    </p:spTree>
    <p:extLst>
      <p:ext uri="{BB962C8B-B14F-4D97-AF65-F5344CB8AC3E}">
        <p14:creationId xmlns:p14="http://schemas.microsoft.com/office/powerpoint/2010/main" val="9735894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just">
              <a:lnSpc>
                <a:spcPct val="110000"/>
              </a:lnSpc>
              <a:spcBef>
                <a:spcPts val="0"/>
              </a:spcBef>
              <a:spcAft>
                <a:spcPts val="0"/>
              </a:spcAft>
            </a:pPr>
            <a:r>
              <a:rPr lang="en-US" sz="1800" kern="1400" dirty="0">
                <a:ln>
                  <a:noFill/>
                </a:ln>
                <a:solidFill>
                  <a:srgbClr val="000000"/>
                </a:solidFill>
                <a:effectLst/>
                <a:latin typeface="Georgia" panose="02040502050405020303" pitchFamily="18" charset="0"/>
              </a:rPr>
              <a:t>     This presentation provides information on the use of soil-biodegradable mulch (BDM) for weed control, effect of different colors of plastic mulch on light and weed control, how percent soil exposure (PSE) relates to weed growth, and comparison between polyethylene (PE) mulch and BDM in terms of weed control and crop yield. </a:t>
            </a:r>
            <a:endParaRPr lang="en-US" sz="1800" kern="1400" dirty="0">
              <a:ln>
                <a:noFill/>
              </a:ln>
              <a:solidFill>
                <a:srgbClr val="000000"/>
              </a:solidFill>
              <a:effectLst/>
              <a:latin typeface="Calibri" panose="020F0502020204030204" pitchFamily="34" charset="0"/>
            </a:endParaRPr>
          </a:p>
          <a:p>
            <a:pPr marL="0" marR="0" indent="0" algn="l">
              <a:lnSpc>
                <a:spcPct val="119000"/>
              </a:lnSpc>
              <a:spcBef>
                <a:spcPts val="0"/>
              </a:spcBef>
              <a:spcAft>
                <a:spcPts val="600"/>
              </a:spcAft>
            </a:pPr>
            <a:r>
              <a:rPr lang="en-US" sz="1800" kern="1400" dirty="0">
                <a:ln>
                  <a:noFill/>
                </a:ln>
                <a:solidFill>
                  <a:srgbClr val="000000"/>
                </a:solidFill>
                <a:effectLst/>
                <a:latin typeface="Calibri" panose="020F0502020204030204" pitchFamily="34" charset="0"/>
              </a:rPr>
              <a:t> </a:t>
            </a:r>
          </a:p>
          <a:p>
            <a:endParaRPr lang="en-US" dirty="0"/>
          </a:p>
        </p:txBody>
      </p:sp>
      <p:sp>
        <p:nvSpPr>
          <p:cNvPr id="4" name="Slide Number Placeholder 3"/>
          <p:cNvSpPr>
            <a:spLocks noGrp="1"/>
          </p:cNvSpPr>
          <p:nvPr>
            <p:ph type="sldNum" sz="quarter" idx="10"/>
          </p:nvPr>
        </p:nvSpPr>
        <p:spPr/>
        <p:txBody>
          <a:bodyPr/>
          <a:lstStyle/>
          <a:p>
            <a:fld id="{001F3C80-264B-2C49-A40C-8EBD705FC967}" type="slidenum">
              <a:rPr lang="en-US" smtClean="0"/>
              <a:t>1</a:t>
            </a:fld>
            <a:endParaRPr lang="en-US"/>
          </a:p>
        </p:txBody>
      </p:sp>
    </p:spTree>
    <p:extLst>
      <p:ext uri="{BB962C8B-B14F-4D97-AF65-F5344CB8AC3E}">
        <p14:creationId xmlns:p14="http://schemas.microsoft.com/office/powerpoint/2010/main" val="15551021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1F3C80-264B-2C49-A40C-8EBD705FC967}" type="slidenum">
              <a:rPr lang="en-US" smtClean="0"/>
              <a:t>10</a:t>
            </a:fld>
            <a:endParaRPr lang="en-US"/>
          </a:p>
        </p:txBody>
      </p:sp>
    </p:spTree>
    <p:extLst>
      <p:ext uri="{BB962C8B-B14F-4D97-AF65-F5344CB8AC3E}">
        <p14:creationId xmlns:p14="http://schemas.microsoft.com/office/powerpoint/2010/main" val="4858688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just">
              <a:lnSpc>
                <a:spcPct val="110000"/>
              </a:lnSpc>
              <a:spcBef>
                <a:spcPts val="0"/>
              </a:spcBef>
              <a:spcAft>
                <a:spcPts val="0"/>
              </a:spcAft>
            </a:pPr>
            <a:r>
              <a:rPr lang="en-US" sz="1800" kern="1400" dirty="0">
                <a:ln>
                  <a:noFill/>
                </a:ln>
                <a:solidFill>
                  <a:srgbClr val="000000"/>
                </a:solidFill>
                <a:effectLst/>
                <a:latin typeface="Georgia" panose="02040502050405020303" pitchFamily="18" charset="0"/>
              </a:rPr>
              <a:t>      Weed control is the primary function of mulch. Weeds compete with the main crop for nutrients, water, and light which causes adverse effects on crop growth.  PE mulch is very effective for weed control, but what about BDMs?</a:t>
            </a:r>
            <a:endParaRPr lang="en-US" sz="1800" kern="1400" dirty="0">
              <a:ln>
                <a:noFill/>
              </a:ln>
              <a:solidFill>
                <a:srgbClr val="000000"/>
              </a:solidFill>
              <a:effectLst/>
              <a:latin typeface="Calibri" panose="020F0502020204030204" pitchFamily="34" charset="0"/>
            </a:endParaRPr>
          </a:p>
          <a:p>
            <a:pPr marL="0" marR="0" indent="0" algn="l">
              <a:lnSpc>
                <a:spcPct val="119000"/>
              </a:lnSpc>
              <a:spcBef>
                <a:spcPts val="0"/>
              </a:spcBef>
              <a:spcAft>
                <a:spcPts val="600"/>
              </a:spcAft>
            </a:pPr>
            <a:r>
              <a:rPr lang="en-US" sz="1800" kern="1400" dirty="0">
                <a:ln>
                  <a:noFill/>
                </a:ln>
                <a:solidFill>
                  <a:srgbClr val="000000"/>
                </a:solidFill>
                <a:effectLst/>
                <a:latin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400" dirty="0">
                <a:ln>
                  <a:noFill/>
                </a:ln>
                <a:solidFill>
                  <a:srgbClr val="000000"/>
                </a:solidFill>
                <a:effectLst/>
                <a:latin typeface="Georgia" panose="02040502050405020303" pitchFamily="18" charset="0"/>
              </a:rPr>
              <a:t> </a:t>
            </a:r>
            <a:endParaRPr lang="en-US" sz="1800" kern="1400" dirty="0">
              <a:ln>
                <a:noFill/>
              </a:ln>
              <a:solidFill>
                <a:srgbClr val="000000"/>
              </a:solidFill>
              <a:effectLst/>
              <a:latin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fld id="{001F3C80-264B-2C49-A40C-8EBD705FC967}" type="slidenum">
              <a:rPr lang="en-US" smtClean="0"/>
              <a:t>2</a:t>
            </a:fld>
            <a:endParaRPr lang="en-US"/>
          </a:p>
        </p:txBody>
      </p:sp>
    </p:spTree>
    <p:extLst>
      <p:ext uri="{BB962C8B-B14F-4D97-AF65-F5344CB8AC3E}">
        <p14:creationId xmlns:p14="http://schemas.microsoft.com/office/powerpoint/2010/main" val="16710163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just">
              <a:lnSpc>
                <a:spcPct val="110000"/>
              </a:lnSpc>
              <a:spcBef>
                <a:spcPts val="0"/>
              </a:spcBef>
              <a:spcAft>
                <a:spcPts val="0"/>
              </a:spcAft>
            </a:pPr>
            <a:r>
              <a:rPr lang="en-US" sz="1800" kern="1400" dirty="0">
                <a:ln>
                  <a:noFill/>
                </a:ln>
                <a:solidFill>
                  <a:srgbClr val="000000"/>
                </a:solidFill>
                <a:effectLst/>
                <a:latin typeface="Georgia" panose="02040502050405020303" pitchFamily="18" charset="0"/>
              </a:rPr>
              <a:t>      This table (Table 1) shows the comparison of the effect of different colors of plastic on light and weed control. For example,  black plastic mulch has low light reflectivity, high light absorptivity and low light transmission, thus it provides excellent weed suppression. Clear plastic mulch provides poor weed suppression because of high light transmission. Mulches that selectively filter out light in the photosynthetically active radiation (PAR) range are called infrared transmitting (IRT) mulches. IRT mulches tend to transmit high percentages of light at longer wavelengths (&gt;900 nm) and allow for greater soil warming while reducing light available for weed growth.</a:t>
            </a:r>
            <a:endParaRPr lang="en-US" sz="1800" kern="1400" dirty="0">
              <a:ln>
                <a:noFill/>
              </a:ln>
              <a:solidFill>
                <a:srgbClr val="000000"/>
              </a:solidFill>
              <a:effectLst/>
              <a:latin typeface="Calibri" panose="020F0502020204030204" pitchFamily="34" charset="0"/>
            </a:endParaRPr>
          </a:p>
          <a:p>
            <a:pPr marL="0" marR="0" indent="0" algn="l">
              <a:lnSpc>
                <a:spcPct val="119000"/>
              </a:lnSpc>
              <a:spcBef>
                <a:spcPts val="0"/>
              </a:spcBef>
              <a:spcAft>
                <a:spcPts val="600"/>
              </a:spcAft>
            </a:pPr>
            <a:r>
              <a:rPr lang="en-US" sz="1800" kern="1400" dirty="0">
                <a:ln>
                  <a:noFill/>
                </a:ln>
                <a:solidFill>
                  <a:srgbClr val="000000"/>
                </a:solidFill>
                <a:effectLst/>
                <a:latin typeface="Calibri" panose="020F0502020204030204" pitchFamily="34" charset="0"/>
              </a:rPr>
              <a:t> </a:t>
            </a:r>
          </a:p>
          <a:p>
            <a:endParaRPr lang="en-US" dirty="0"/>
          </a:p>
        </p:txBody>
      </p:sp>
      <p:sp>
        <p:nvSpPr>
          <p:cNvPr id="4" name="Slide Number Placeholder 3"/>
          <p:cNvSpPr>
            <a:spLocks noGrp="1"/>
          </p:cNvSpPr>
          <p:nvPr>
            <p:ph type="sldNum" sz="quarter" idx="10"/>
          </p:nvPr>
        </p:nvSpPr>
        <p:spPr/>
        <p:txBody>
          <a:bodyPr/>
          <a:lstStyle/>
          <a:p>
            <a:fld id="{001F3C80-264B-2C49-A40C-8EBD705FC967}" type="slidenum">
              <a:rPr lang="en-US" smtClean="0"/>
              <a:t>3</a:t>
            </a:fld>
            <a:endParaRPr lang="en-US"/>
          </a:p>
        </p:txBody>
      </p:sp>
    </p:spTree>
    <p:extLst>
      <p:ext uri="{BB962C8B-B14F-4D97-AF65-F5344CB8AC3E}">
        <p14:creationId xmlns:p14="http://schemas.microsoft.com/office/powerpoint/2010/main" val="6968775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just">
              <a:lnSpc>
                <a:spcPct val="110000"/>
              </a:lnSpc>
              <a:spcBef>
                <a:spcPts val="0"/>
              </a:spcBef>
              <a:spcAft>
                <a:spcPts val="0"/>
              </a:spcAft>
            </a:pPr>
            <a:r>
              <a:rPr lang="en-US" sz="1800" kern="1400" dirty="0">
                <a:ln>
                  <a:noFill/>
                </a:ln>
                <a:solidFill>
                  <a:srgbClr val="000000"/>
                </a:solidFill>
                <a:effectLst/>
                <a:latin typeface="Georgia" panose="02040502050405020303" pitchFamily="18" charset="0"/>
              </a:rPr>
              <a:t>      The graphs (Fig. 1) show the percent soil exposure (PSE) during the pumpkin growing season of about 16 weeks in Mount Vernon, WA in 2018 and 2019. When the mulch deteriorates, the soil gets exposed and there is potential for weed growth. 0% PSE denotes completely intact mulch while 100% PSE denotes completely deteriorated mulch. Ratings were in  1% increments up to 20% PSE, and in 5% increments thereafter. PSE was highest for Clear </a:t>
            </a:r>
            <a:r>
              <a:rPr lang="en-US" sz="1800" kern="1400" dirty="0" err="1">
                <a:ln>
                  <a:noFill/>
                </a:ln>
                <a:solidFill>
                  <a:srgbClr val="000000"/>
                </a:solidFill>
                <a:effectLst/>
                <a:latin typeface="Georgia" panose="02040502050405020303" pitchFamily="18" charset="0"/>
              </a:rPr>
              <a:t>Organix</a:t>
            </a:r>
            <a:r>
              <a:rPr lang="en-US" sz="1800" kern="1400" dirty="0">
                <a:ln>
                  <a:noFill/>
                </a:ln>
                <a:solidFill>
                  <a:srgbClr val="000000"/>
                </a:solidFill>
                <a:effectLst/>
                <a:latin typeface="Georgia" panose="02040502050405020303" pitchFamily="18" charset="0"/>
              </a:rPr>
              <a:t> mulch in both years (63% in 2018, and 74% in 2019). All other BDMs reached a maximum of 10% PSE in 2018 and 15% in 2019. </a:t>
            </a:r>
            <a:endParaRPr lang="en-US" sz="1800" kern="1400" dirty="0">
              <a:ln>
                <a:noFill/>
              </a:ln>
              <a:solidFill>
                <a:srgbClr val="000000"/>
              </a:solidFill>
              <a:effectLst/>
              <a:latin typeface="Calibri" panose="020F0502020204030204" pitchFamily="34" charset="0"/>
            </a:endParaRPr>
          </a:p>
          <a:p>
            <a:pPr marL="0" marR="0" indent="0" algn="l">
              <a:lnSpc>
                <a:spcPct val="119000"/>
              </a:lnSpc>
              <a:spcBef>
                <a:spcPts val="0"/>
              </a:spcBef>
              <a:spcAft>
                <a:spcPts val="600"/>
              </a:spcAft>
            </a:pPr>
            <a:r>
              <a:rPr lang="en-US" sz="1800" kern="1400" dirty="0">
                <a:ln>
                  <a:noFill/>
                </a:ln>
                <a:solidFill>
                  <a:srgbClr val="000000"/>
                </a:solidFill>
                <a:effectLst/>
                <a:latin typeface="Calibri" panose="020F0502020204030204" pitchFamily="34" charset="0"/>
              </a:rPr>
              <a:t> </a:t>
            </a:r>
          </a:p>
          <a:p>
            <a:endParaRPr lang="en-US" dirty="0"/>
          </a:p>
        </p:txBody>
      </p:sp>
      <p:sp>
        <p:nvSpPr>
          <p:cNvPr id="4" name="Slide Number Placeholder 3"/>
          <p:cNvSpPr>
            <a:spLocks noGrp="1"/>
          </p:cNvSpPr>
          <p:nvPr>
            <p:ph type="sldNum" sz="quarter" idx="10"/>
          </p:nvPr>
        </p:nvSpPr>
        <p:spPr/>
        <p:txBody>
          <a:bodyPr/>
          <a:lstStyle/>
          <a:p>
            <a:fld id="{001F3C80-264B-2C49-A40C-8EBD705FC967}" type="slidenum">
              <a:rPr lang="en-US" smtClean="0"/>
              <a:t>4</a:t>
            </a:fld>
            <a:endParaRPr lang="en-US"/>
          </a:p>
        </p:txBody>
      </p:sp>
    </p:spTree>
    <p:extLst>
      <p:ext uri="{BB962C8B-B14F-4D97-AF65-F5344CB8AC3E}">
        <p14:creationId xmlns:p14="http://schemas.microsoft.com/office/powerpoint/2010/main" val="42008248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just">
              <a:lnSpc>
                <a:spcPct val="110000"/>
              </a:lnSpc>
              <a:spcBef>
                <a:spcPts val="0"/>
              </a:spcBef>
              <a:spcAft>
                <a:spcPts val="0"/>
              </a:spcAft>
            </a:pPr>
            <a:r>
              <a:rPr lang="en-US" sz="1800" kern="1400" dirty="0">
                <a:ln>
                  <a:noFill/>
                </a:ln>
                <a:solidFill>
                  <a:srgbClr val="000000"/>
                </a:solidFill>
                <a:effectLst/>
                <a:latin typeface="Georgia" panose="02040502050405020303" pitchFamily="18" charset="0"/>
              </a:rPr>
              <a:t>      This table (Table 2) shows the weed population per m</a:t>
            </a:r>
            <a:r>
              <a:rPr lang="en-US" sz="1800" kern="1400" baseline="30000" dirty="0">
                <a:ln>
                  <a:noFill/>
                </a:ln>
                <a:solidFill>
                  <a:srgbClr val="000000"/>
                </a:solidFill>
                <a:effectLst/>
                <a:latin typeface="Georgia" panose="02040502050405020303" pitchFamily="18" charset="0"/>
              </a:rPr>
              <a:t>2</a:t>
            </a:r>
            <a:r>
              <a:rPr lang="en-US" sz="1800" kern="1400" dirty="0">
                <a:ln>
                  <a:noFill/>
                </a:ln>
                <a:solidFill>
                  <a:srgbClr val="000000"/>
                </a:solidFill>
                <a:effectLst/>
                <a:latin typeface="Georgia" panose="02040502050405020303" pitchFamily="18" charset="0"/>
              </a:rPr>
              <a:t> under mulch at three different times, early season, mid-season, and late season in 2018 and 2019. Weed number was low for all the treatments except Clear </a:t>
            </a:r>
            <a:r>
              <a:rPr lang="en-US" sz="1800" kern="1400" dirty="0" err="1">
                <a:ln>
                  <a:noFill/>
                </a:ln>
                <a:solidFill>
                  <a:srgbClr val="000000"/>
                </a:solidFill>
                <a:effectLst/>
                <a:latin typeface="Georgia" panose="02040502050405020303" pitchFamily="18" charset="0"/>
              </a:rPr>
              <a:t>Organix</a:t>
            </a:r>
            <a:r>
              <a:rPr lang="en-US" sz="1800" kern="1400" dirty="0">
                <a:ln>
                  <a:noFill/>
                </a:ln>
                <a:solidFill>
                  <a:srgbClr val="000000"/>
                </a:solidFill>
                <a:effectLst/>
                <a:latin typeface="Georgia" panose="02040502050405020303" pitchFamily="18" charset="0"/>
              </a:rPr>
              <a:t> mulch (COX) in 2018 and 2019 plus Clear polyethylene mulch (CPE) in 2019. Weed growth occurred beneath the clear plastic mulch treatments because they allowed light transmission. However, weeds continued to grow in Clear </a:t>
            </a:r>
            <a:r>
              <a:rPr lang="en-US" sz="1800" kern="1400" dirty="0" err="1">
                <a:ln>
                  <a:noFill/>
                </a:ln>
                <a:solidFill>
                  <a:srgbClr val="000000"/>
                </a:solidFill>
                <a:effectLst/>
                <a:latin typeface="Georgia" panose="02040502050405020303" pitchFamily="18" charset="0"/>
              </a:rPr>
              <a:t>Organix</a:t>
            </a:r>
            <a:r>
              <a:rPr lang="en-US" sz="1800" kern="1400" dirty="0">
                <a:ln>
                  <a:noFill/>
                </a:ln>
                <a:solidFill>
                  <a:srgbClr val="000000"/>
                </a:solidFill>
                <a:effectLst/>
                <a:latin typeface="Georgia" panose="02040502050405020303" pitchFamily="18" charset="0"/>
              </a:rPr>
              <a:t> mulch (COX) due to splitting early in the season. The higher weed number in Clear polyethylene mulch (CPE) in 2019 was likely due to higher soil moisture than in 2018. Weed growth in late season was due to mulch deterioration. Other BDM treatments provided effective weed control similar to black polyethylene mulch.</a:t>
            </a:r>
            <a:endParaRPr lang="en-US" sz="1800" kern="1400" dirty="0">
              <a:ln>
                <a:noFill/>
              </a:ln>
              <a:solidFill>
                <a:srgbClr val="000000"/>
              </a:solidFill>
              <a:effectLst/>
              <a:latin typeface="Calibri" panose="020F0502020204030204" pitchFamily="34" charset="0"/>
            </a:endParaRPr>
          </a:p>
          <a:p>
            <a:pPr marL="0" marR="0" indent="0" algn="l">
              <a:lnSpc>
                <a:spcPct val="119000"/>
              </a:lnSpc>
              <a:spcBef>
                <a:spcPts val="0"/>
              </a:spcBef>
              <a:spcAft>
                <a:spcPts val="600"/>
              </a:spcAft>
            </a:pPr>
            <a:r>
              <a:rPr lang="en-US" sz="1800" kern="1400" dirty="0">
                <a:ln>
                  <a:noFill/>
                </a:ln>
                <a:solidFill>
                  <a:srgbClr val="000000"/>
                </a:solidFill>
                <a:effectLst/>
                <a:latin typeface="Calibri" panose="020F0502020204030204" pitchFamily="34" charset="0"/>
              </a:rPr>
              <a:t> </a:t>
            </a:r>
          </a:p>
          <a:p>
            <a:endParaRPr lang="en-US" dirty="0"/>
          </a:p>
        </p:txBody>
      </p:sp>
      <p:sp>
        <p:nvSpPr>
          <p:cNvPr id="4" name="Slide Number Placeholder 3"/>
          <p:cNvSpPr>
            <a:spLocks noGrp="1"/>
          </p:cNvSpPr>
          <p:nvPr>
            <p:ph type="sldNum" sz="quarter" idx="5"/>
          </p:nvPr>
        </p:nvSpPr>
        <p:spPr/>
        <p:txBody>
          <a:bodyPr/>
          <a:lstStyle/>
          <a:p>
            <a:fld id="{001F3C80-264B-2C49-A40C-8EBD705FC967}" type="slidenum">
              <a:rPr lang="en-US" smtClean="0"/>
              <a:t>5</a:t>
            </a:fld>
            <a:endParaRPr lang="en-US"/>
          </a:p>
        </p:txBody>
      </p:sp>
    </p:spTree>
    <p:extLst>
      <p:ext uri="{BB962C8B-B14F-4D97-AF65-F5344CB8AC3E}">
        <p14:creationId xmlns:p14="http://schemas.microsoft.com/office/powerpoint/2010/main" val="9595250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just">
              <a:lnSpc>
                <a:spcPct val="110000"/>
              </a:lnSpc>
              <a:spcBef>
                <a:spcPts val="0"/>
              </a:spcBef>
              <a:spcAft>
                <a:spcPts val="0"/>
              </a:spcAft>
            </a:pPr>
            <a:r>
              <a:rPr lang="en-US" sz="1800" kern="1400" dirty="0">
                <a:ln>
                  <a:noFill/>
                </a:ln>
                <a:solidFill>
                  <a:srgbClr val="000000"/>
                </a:solidFill>
                <a:effectLst/>
                <a:latin typeface="Georgia" panose="02040502050405020303" pitchFamily="18" charset="0"/>
              </a:rPr>
              <a:t>      This (Fig. 2) is how Black </a:t>
            </a:r>
            <a:r>
              <a:rPr lang="en-US" sz="1800" kern="1400" dirty="0" err="1">
                <a:ln>
                  <a:noFill/>
                </a:ln>
                <a:solidFill>
                  <a:srgbClr val="000000"/>
                </a:solidFill>
                <a:effectLst/>
                <a:latin typeface="Georgia" panose="02040502050405020303" pitchFamily="18" charset="0"/>
              </a:rPr>
              <a:t>Organix</a:t>
            </a:r>
            <a:r>
              <a:rPr lang="en-US" sz="1800" kern="1400" dirty="0">
                <a:ln>
                  <a:noFill/>
                </a:ln>
                <a:solidFill>
                  <a:srgbClr val="000000"/>
                </a:solidFill>
                <a:effectLst/>
                <a:latin typeface="Georgia" panose="02040502050405020303" pitchFamily="18" charset="0"/>
              </a:rPr>
              <a:t> mulch (BOX) and Black polyethylene mulch (BPE) look in July 2019 and October 2019 in pumpkin. They are both intact with essentially no weeds.</a:t>
            </a:r>
            <a:endParaRPr lang="en-US" sz="1800" kern="1400" dirty="0">
              <a:ln>
                <a:noFill/>
              </a:ln>
              <a:solidFill>
                <a:srgbClr val="000000"/>
              </a:solidFill>
              <a:effectLst/>
              <a:latin typeface="Calibri" panose="020F0502020204030204" pitchFamily="34" charset="0"/>
            </a:endParaRPr>
          </a:p>
          <a:p>
            <a:pPr marL="0" marR="0" indent="0" algn="l">
              <a:lnSpc>
                <a:spcPct val="119000"/>
              </a:lnSpc>
              <a:spcBef>
                <a:spcPts val="0"/>
              </a:spcBef>
              <a:spcAft>
                <a:spcPts val="600"/>
              </a:spcAft>
            </a:pPr>
            <a:r>
              <a:rPr lang="en-US" sz="1800" kern="1400" dirty="0">
                <a:ln>
                  <a:noFill/>
                </a:ln>
                <a:solidFill>
                  <a:srgbClr val="000000"/>
                </a:solidFill>
                <a:effectLst/>
                <a:latin typeface="Calibri" panose="020F0502020204030204" pitchFamily="34" charset="0"/>
              </a:rPr>
              <a:t> </a:t>
            </a:r>
          </a:p>
          <a:p>
            <a:endParaRPr lang="en-US" dirty="0"/>
          </a:p>
        </p:txBody>
      </p:sp>
      <p:sp>
        <p:nvSpPr>
          <p:cNvPr id="4" name="Slide Number Placeholder 3"/>
          <p:cNvSpPr>
            <a:spLocks noGrp="1"/>
          </p:cNvSpPr>
          <p:nvPr>
            <p:ph type="sldNum" sz="quarter" idx="5"/>
          </p:nvPr>
        </p:nvSpPr>
        <p:spPr/>
        <p:txBody>
          <a:bodyPr/>
          <a:lstStyle/>
          <a:p>
            <a:fld id="{001F3C80-264B-2C49-A40C-8EBD705FC967}" type="slidenum">
              <a:rPr lang="en-US" smtClean="0"/>
              <a:t>6</a:t>
            </a:fld>
            <a:endParaRPr lang="en-US"/>
          </a:p>
        </p:txBody>
      </p:sp>
    </p:spTree>
    <p:extLst>
      <p:ext uri="{BB962C8B-B14F-4D97-AF65-F5344CB8AC3E}">
        <p14:creationId xmlns:p14="http://schemas.microsoft.com/office/powerpoint/2010/main" val="19579378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just">
              <a:lnSpc>
                <a:spcPct val="110000"/>
              </a:lnSpc>
              <a:spcBef>
                <a:spcPts val="0"/>
              </a:spcBef>
              <a:spcAft>
                <a:spcPts val="0"/>
              </a:spcAft>
            </a:pPr>
            <a:r>
              <a:rPr lang="en-US" sz="1800" kern="1400" dirty="0">
                <a:ln>
                  <a:noFill/>
                </a:ln>
                <a:solidFill>
                  <a:srgbClr val="000000"/>
                </a:solidFill>
                <a:effectLst/>
                <a:latin typeface="Georgia" panose="02040502050405020303" pitchFamily="18" charset="0"/>
              </a:rPr>
              <a:t>This graph (Fig. 3) represents the PSE for a period of 1 year during raspberry production in Lynden, WA. At 16 weeks, BDM deterioration was about 8% on average, similar as with pumpkin. But 1 year after application, all the black plastic BDMs reached about 90% PSE while PE mulch remained almost completely intact. </a:t>
            </a:r>
            <a:endParaRPr lang="en-US" sz="1800" kern="1400" dirty="0">
              <a:ln>
                <a:noFill/>
              </a:ln>
              <a:solidFill>
                <a:srgbClr val="000000"/>
              </a:solidFill>
              <a:effectLst/>
              <a:latin typeface="Calibri" panose="020F0502020204030204" pitchFamily="34" charset="0"/>
            </a:endParaRPr>
          </a:p>
          <a:p>
            <a:pPr marL="0" marR="0" indent="0" algn="l">
              <a:lnSpc>
                <a:spcPct val="119000"/>
              </a:lnSpc>
              <a:spcBef>
                <a:spcPts val="0"/>
              </a:spcBef>
              <a:spcAft>
                <a:spcPts val="600"/>
              </a:spcAft>
            </a:pPr>
            <a:r>
              <a:rPr lang="en-US" sz="1800" kern="1400" dirty="0">
                <a:ln>
                  <a:noFill/>
                </a:ln>
                <a:solidFill>
                  <a:srgbClr val="000000"/>
                </a:solidFill>
                <a:effectLst/>
                <a:latin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400" dirty="0">
              <a:ln>
                <a:noFill/>
              </a:ln>
              <a:solidFill>
                <a:srgbClr val="000000"/>
              </a:solidFill>
              <a:effectLst/>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001F3C80-264B-2C49-A40C-8EBD705FC967}" type="slidenum">
              <a:rPr lang="en-US" smtClean="0"/>
              <a:t>7</a:t>
            </a:fld>
            <a:endParaRPr lang="en-US"/>
          </a:p>
        </p:txBody>
      </p:sp>
    </p:spTree>
    <p:extLst>
      <p:ext uri="{BB962C8B-B14F-4D97-AF65-F5344CB8AC3E}">
        <p14:creationId xmlns:p14="http://schemas.microsoft.com/office/powerpoint/2010/main" val="38219838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2385" marR="0" indent="-282385" algn="just">
              <a:lnSpc>
                <a:spcPct val="119000"/>
              </a:lnSpc>
              <a:spcBef>
                <a:spcPts val="0"/>
              </a:spcBef>
              <a:spcAft>
                <a:spcPts val="600"/>
              </a:spcAft>
            </a:pPr>
            <a:r>
              <a:rPr lang="en-US" sz="1800" kern="1400" dirty="0">
                <a:ln>
                  <a:noFill/>
                </a:ln>
                <a:solidFill>
                  <a:srgbClr val="000000"/>
                </a:solidFill>
                <a:effectLst/>
                <a:latin typeface="Georgia" panose="02040502050405020303" pitchFamily="18" charset="0"/>
              </a:rPr>
              <a:t>        This (Fig. 4) is how BDM and PE mulch look in June 2017 and December 2017 in raspberry. BDM is deteriorated and has weed growth while PE mulch is intact with no weeds.                                                          </a:t>
            </a:r>
            <a:endParaRPr lang="en-US" sz="1800" kern="1400" dirty="0">
              <a:ln>
                <a:noFill/>
              </a:ln>
              <a:solidFill>
                <a:srgbClr val="000000"/>
              </a:solidFill>
              <a:effectLst/>
              <a:latin typeface="Calibri" panose="020F0502020204030204" pitchFamily="34" charset="0"/>
            </a:endParaRPr>
          </a:p>
          <a:p>
            <a:pPr marL="0" marR="0" indent="0" algn="l">
              <a:lnSpc>
                <a:spcPct val="119000"/>
              </a:lnSpc>
              <a:spcBef>
                <a:spcPts val="0"/>
              </a:spcBef>
              <a:spcAft>
                <a:spcPts val="600"/>
              </a:spcAft>
            </a:pPr>
            <a:r>
              <a:rPr lang="en-US" sz="1800" kern="1400" dirty="0">
                <a:ln>
                  <a:noFill/>
                </a:ln>
                <a:solidFill>
                  <a:srgbClr val="000000"/>
                </a:solidFill>
                <a:effectLst/>
                <a:latin typeface="Calibri" panose="020F0502020204030204" pitchFamily="34" charset="0"/>
              </a:rPr>
              <a:t> </a:t>
            </a:r>
          </a:p>
          <a:p>
            <a:endParaRPr lang="en-US" dirty="0"/>
          </a:p>
        </p:txBody>
      </p:sp>
      <p:sp>
        <p:nvSpPr>
          <p:cNvPr id="4" name="Slide Number Placeholder 3"/>
          <p:cNvSpPr>
            <a:spLocks noGrp="1"/>
          </p:cNvSpPr>
          <p:nvPr>
            <p:ph type="sldNum" sz="quarter" idx="5"/>
          </p:nvPr>
        </p:nvSpPr>
        <p:spPr/>
        <p:txBody>
          <a:bodyPr/>
          <a:lstStyle/>
          <a:p>
            <a:fld id="{001F3C80-264B-2C49-A40C-8EBD705FC967}" type="slidenum">
              <a:rPr lang="en-US" smtClean="0"/>
              <a:t>8</a:t>
            </a:fld>
            <a:endParaRPr lang="en-US"/>
          </a:p>
        </p:txBody>
      </p:sp>
    </p:spTree>
    <p:extLst>
      <p:ext uri="{BB962C8B-B14F-4D97-AF65-F5344CB8AC3E}">
        <p14:creationId xmlns:p14="http://schemas.microsoft.com/office/powerpoint/2010/main" val="76223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5768" marR="0" indent="-225768" algn="just">
              <a:lnSpc>
                <a:spcPct val="119000"/>
              </a:lnSpc>
              <a:spcBef>
                <a:spcPts val="0"/>
              </a:spcBef>
              <a:spcAft>
                <a:spcPts val="600"/>
              </a:spcAft>
            </a:pPr>
            <a:r>
              <a:rPr lang="en-US" sz="1800" kern="1400" dirty="0">
                <a:ln>
                  <a:noFill/>
                </a:ln>
                <a:solidFill>
                  <a:srgbClr val="000000"/>
                </a:solidFill>
                <a:effectLst/>
                <a:latin typeface="Georgia" panose="02040502050405020303" pitchFamily="18" charset="0"/>
              </a:rPr>
              <a:t>     This table (Table 3) represents crop production with BDMs. In the same pumpkin study, fruit yield and weed control were comparable between black plastic BDMs and PE mulch. Yield is greater compared with bare ground and essentially the same as with PE mulch in other crops. Weed control varies between BDM and PE mulch depending on crop and location. BDMs tend to deteriorate after 12 weeks and while this leads to some weed growth, it tends to be late enough that it has little impact on yield. Thus overall, BDM has shown comparable horticultural benefits with PE mulch in research results.</a:t>
            </a:r>
            <a:endParaRPr lang="en-US" sz="1800" kern="1400" dirty="0">
              <a:ln>
                <a:noFill/>
              </a:ln>
              <a:solidFill>
                <a:srgbClr val="000000"/>
              </a:solidFill>
              <a:effectLst/>
              <a:latin typeface="Calibri" panose="020F0502020204030204" pitchFamily="34" charset="0"/>
            </a:endParaRPr>
          </a:p>
          <a:p>
            <a:pPr marL="0" marR="0" indent="0" algn="l">
              <a:lnSpc>
                <a:spcPct val="119000"/>
              </a:lnSpc>
              <a:spcBef>
                <a:spcPts val="0"/>
              </a:spcBef>
              <a:spcAft>
                <a:spcPts val="600"/>
              </a:spcAft>
            </a:pPr>
            <a:r>
              <a:rPr lang="en-US" sz="1800" kern="1400" dirty="0">
                <a:ln>
                  <a:noFill/>
                </a:ln>
                <a:solidFill>
                  <a:srgbClr val="000000"/>
                </a:solidFill>
                <a:effectLst/>
                <a:latin typeface="Calibri" panose="020F0502020204030204" pitchFamily="34" charset="0"/>
              </a:rPr>
              <a:t> </a:t>
            </a:r>
          </a:p>
          <a:p>
            <a:endParaRPr lang="en-US" dirty="0"/>
          </a:p>
        </p:txBody>
      </p:sp>
      <p:sp>
        <p:nvSpPr>
          <p:cNvPr id="4" name="Slide Number Placeholder 3"/>
          <p:cNvSpPr>
            <a:spLocks noGrp="1"/>
          </p:cNvSpPr>
          <p:nvPr>
            <p:ph type="sldNum" sz="quarter" idx="5"/>
          </p:nvPr>
        </p:nvSpPr>
        <p:spPr/>
        <p:txBody>
          <a:bodyPr/>
          <a:lstStyle/>
          <a:p>
            <a:fld id="{001F3C80-264B-2C49-A40C-8EBD705FC967}" type="slidenum">
              <a:rPr lang="en-US" smtClean="0"/>
              <a:t>9</a:t>
            </a:fld>
            <a:endParaRPr lang="en-US"/>
          </a:p>
        </p:txBody>
      </p:sp>
    </p:spTree>
    <p:extLst>
      <p:ext uri="{BB962C8B-B14F-4D97-AF65-F5344CB8AC3E}">
        <p14:creationId xmlns:p14="http://schemas.microsoft.com/office/powerpoint/2010/main" val="20640363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FC5323F-1C05-47A1-B3FC-1422C9F2AC2F}" type="datetimeFigureOut">
              <a:rPr lang="en-US" smtClean="0"/>
              <a:t>10/26/2020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5F54B-3805-4B90-AEE4-63E7DA1B145A}" type="slidenum">
              <a:rPr lang="en-US" smtClean="0"/>
              <a:t>‹#›</a:t>
            </a:fld>
            <a:endParaRPr lang="en-US"/>
          </a:p>
        </p:txBody>
      </p:sp>
    </p:spTree>
    <p:extLst>
      <p:ext uri="{BB962C8B-B14F-4D97-AF65-F5344CB8AC3E}">
        <p14:creationId xmlns:p14="http://schemas.microsoft.com/office/powerpoint/2010/main" val="34040970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FC5323F-1C05-47A1-B3FC-1422C9F2AC2F}" type="datetimeFigureOut">
              <a:rPr lang="en-US" smtClean="0"/>
              <a:t>10/26/2020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5F54B-3805-4B90-AEE4-63E7DA1B145A}" type="slidenum">
              <a:rPr lang="en-US" smtClean="0"/>
              <a:t>‹#›</a:t>
            </a:fld>
            <a:endParaRPr lang="en-US"/>
          </a:p>
        </p:txBody>
      </p:sp>
    </p:spTree>
    <p:extLst>
      <p:ext uri="{BB962C8B-B14F-4D97-AF65-F5344CB8AC3E}">
        <p14:creationId xmlns:p14="http://schemas.microsoft.com/office/powerpoint/2010/main" val="28395118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FC5323F-1C05-47A1-B3FC-1422C9F2AC2F}" type="datetimeFigureOut">
              <a:rPr lang="en-US" smtClean="0"/>
              <a:t>10/26/2020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5F54B-3805-4B90-AEE4-63E7DA1B145A}" type="slidenum">
              <a:rPr lang="en-US" smtClean="0"/>
              <a:t>‹#›</a:t>
            </a:fld>
            <a:endParaRPr lang="en-US"/>
          </a:p>
        </p:txBody>
      </p:sp>
    </p:spTree>
    <p:extLst>
      <p:ext uri="{BB962C8B-B14F-4D97-AF65-F5344CB8AC3E}">
        <p14:creationId xmlns:p14="http://schemas.microsoft.com/office/powerpoint/2010/main" val="3459858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FC5323F-1C05-47A1-B3FC-1422C9F2AC2F}" type="datetimeFigureOut">
              <a:rPr lang="en-US" smtClean="0"/>
              <a:t>10/26/2020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5F54B-3805-4B90-AEE4-63E7DA1B145A}" type="slidenum">
              <a:rPr lang="en-US" smtClean="0"/>
              <a:t>‹#›</a:t>
            </a:fld>
            <a:endParaRPr lang="en-US"/>
          </a:p>
        </p:txBody>
      </p:sp>
    </p:spTree>
    <p:extLst>
      <p:ext uri="{BB962C8B-B14F-4D97-AF65-F5344CB8AC3E}">
        <p14:creationId xmlns:p14="http://schemas.microsoft.com/office/powerpoint/2010/main" val="19598139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FC5323F-1C05-47A1-B3FC-1422C9F2AC2F}" type="datetimeFigureOut">
              <a:rPr lang="en-US" smtClean="0"/>
              <a:t>10/26/2020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5F54B-3805-4B90-AEE4-63E7DA1B145A}" type="slidenum">
              <a:rPr lang="en-US" smtClean="0"/>
              <a:t>‹#›</a:t>
            </a:fld>
            <a:endParaRPr lang="en-US"/>
          </a:p>
        </p:txBody>
      </p:sp>
    </p:spTree>
    <p:extLst>
      <p:ext uri="{BB962C8B-B14F-4D97-AF65-F5344CB8AC3E}">
        <p14:creationId xmlns:p14="http://schemas.microsoft.com/office/powerpoint/2010/main" val="15177307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FC5323F-1C05-47A1-B3FC-1422C9F2AC2F}" type="datetimeFigureOut">
              <a:rPr lang="en-US" smtClean="0"/>
              <a:t>10/26/2020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65F54B-3805-4B90-AEE4-63E7DA1B145A}" type="slidenum">
              <a:rPr lang="en-US" smtClean="0"/>
              <a:t>‹#›</a:t>
            </a:fld>
            <a:endParaRPr lang="en-US"/>
          </a:p>
        </p:txBody>
      </p:sp>
    </p:spTree>
    <p:extLst>
      <p:ext uri="{BB962C8B-B14F-4D97-AF65-F5344CB8AC3E}">
        <p14:creationId xmlns:p14="http://schemas.microsoft.com/office/powerpoint/2010/main" val="12907290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C5323F-1C05-47A1-B3FC-1422C9F2AC2F}" type="datetimeFigureOut">
              <a:rPr lang="en-US" smtClean="0"/>
              <a:t>10/26/2020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65F54B-3805-4B90-AEE4-63E7DA1B145A}" type="slidenum">
              <a:rPr lang="en-US" smtClean="0"/>
              <a:t>‹#›</a:t>
            </a:fld>
            <a:endParaRPr lang="en-US"/>
          </a:p>
        </p:txBody>
      </p:sp>
    </p:spTree>
    <p:extLst>
      <p:ext uri="{BB962C8B-B14F-4D97-AF65-F5344CB8AC3E}">
        <p14:creationId xmlns:p14="http://schemas.microsoft.com/office/powerpoint/2010/main" val="33077686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FC5323F-1C05-47A1-B3FC-1422C9F2AC2F}" type="datetimeFigureOut">
              <a:rPr lang="en-US" smtClean="0"/>
              <a:t>10/26/2020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65F54B-3805-4B90-AEE4-63E7DA1B145A}" type="slidenum">
              <a:rPr lang="en-US" smtClean="0"/>
              <a:t>‹#›</a:t>
            </a:fld>
            <a:endParaRPr lang="en-US"/>
          </a:p>
        </p:txBody>
      </p:sp>
    </p:spTree>
    <p:extLst>
      <p:ext uri="{BB962C8B-B14F-4D97-AF65-F5344CB8AC3E}">
        <p14:creationId xmlns:p14="http://schemas.microsoft.com/office/powerpoint/2010/main" val="351870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C5323F-1C05-47A1-B3FC-1422C9F2AC2F}" type="datetimeFigureOut">
              <a:rPr lang="en-US" smtClean="0"/>
              <a:t>10/26/2020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65F54B-3805-4B90-AEE4-63E7DA1B145A}" type="slidenum">
              <a:rPr lang="en-US" smtClean="0"/>
              <a:t>‹#›</a:t>
            </a:fld>
            <a:endParaRPr lang="en-US"/>
          </a:p>
        </p:txBody>
      </p:sp>
    </p:spTree>
    <p:extLst>
      <p:ext uri="{BB962C8B-B14F-4D97-AF65-F5344CB8AC3E}">
        <p14:creationId xmlns:p14="http://schemas.microsoft.com/office/powerpoint/2010/main" val="1739071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FC5323F-1C05-47A1-B3FC-1422C9F2AC2F}" type="datetimeFigureOut">
              <a:rPr lang="en-US" smtClean="0"/>
              <a:t>10/26/2020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65F54B-3805-4B90-AEE4-63E7DA1B145A}" type="slidenum">
              <a:rPr lang="en-US" smtClean="0"/>
              <a:t>‹#›</a:t>
            </a:fld>
            <a:endParaRPr lang="en-US"/>
          </a:p>
        </p:txBody>
      </p:sp>
    </p:spTree>
    <p:extLst>
      <p:ext uri="{BB962C8B-B14F-4D97-AF65-F5344CB8AC3E}">
        <p14:creationId xmlns:p14="http://schemas.microsoft.com/office/powerpoint/2010/main" val="24493372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FC5323F-1C05-47A1-B3FC-1422C9F2AC2F}" type="datetimeFigureOut">
              <a:rPr lang="en-US" smtClean="0"/>
              <a:t>10/26/2020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65F54B-3805-4B90-AEE4-63E7DA1B145A}" type="slidenum">
              <a:rPr lang="en-US" smtClean="0"/>
              <a:t>‹#›</a:t>
            </a:fld>
            <a:endParaRPr lang="en-US"/>
          </a:p>
        </p:txBody>
      </p:sp>
    </p:spTree>
    <p:extLst>
      <p:ext uri="{BB962C8B-B14F-4D97-AF65-F5344CB8AC3E}">
        <p14:creationId xmlns:p14="http://schemas.microsoft.com/office/powerpoint/2010/main" val="5352108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C5323F-1C05-47A1-B3FC-1422C9F2AC2F}" type="datetimeFigureOut">
              <a:rPr lang="en-US" smtClean="0"/>
              <a:t>10/26/2020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65F54B-3805-4B90-AEE4-63E7DA1B145A}" type="slidenum">
              <a:rPr lang="en-US" smtClean="0"/>
              <a:t>‹#›</a:t>
            </a:fld>
            <a:endParaRPr lang="en-US"/>
          </a:p>
        </p:txBody>
      </p:sp>
    </p:spTree>
    <p:extLst>
      <p:ext uri="{BB962C8B-B14F-4D97-AF65-F5344CB8AC3E}">
        <p14:creationId xmlns:p14="http://schemas.microsoft.com/office/powerpoint/2010/main" val="21403008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1.jpeg"/><Relationship Id="rId7"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smallfruits.wsu.edu/" TargetMode="Externa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hyperlink" Target="https://doi.org/10.21273/HORTSCI12630-17" TargetMode="External"/><Relationship Id="rId3" Type="http://schemas.openxmlformats.org/officeDocument/2006/relationships/image" Target="../media/image2.jpeg"/><Relationship Id="rId7"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hyperlink" Target="https://smallfruits.wsu.edu/" TargetMode="External"/><Relationship Id="rId10" Type="http://schemas.openxmlformats.org/officeDocument/2006/relationships/hyperlink" Target="https://doi.org/10.21273/HORTSCI15017-20" TargetMode="External"/><Relationship Id="rId4" Type="http://schemas.openxmlformats.org/officeDocument/2006/relationships/image" Target="../media/image3.png"/><Relationship Id="rId9" Type="http://schemas.openxmlformats.org/officeDocument/2006/relationships/hyperlink" Target="https://www.youtube.com/watch?v=W5J-P_32MGQ&amp;feature=youtu.be"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6.jpeg"/><Relationship Id="rId7"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hyperlink" Target="https://smallfruits.wsu.edu/" TargetMode="External"/><Relationship Id="rId5" Type="http://schemas.openxmlformats.org/officeDocument/2006/relationships/image" Target="../media/image3.pn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hyperlink" Target="https://smallfruits.wsu.edu/" TargetMode="Externa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hyperlink" Target="https://smallfruits.wsu.edu/" TargetMode="External"/><Relationship Id="rId3" Type="http://schemas.openxmlformats.org/officeDocument/2006/relationships/image" Target="../media/image8.PNG"/><Relationship Id="rId7"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0.PNG"/><Relationship Id="rId10" Type="http://schemas.openxmlformats.org/officeDocument/2006/relationships/image" Target="../media/image5.jpeg"/><Relationship Id="rId4" Type="http://schemas.openxmlformats.org/officeDocument/2006/relationships/image" Target="../media/image9.PNG"/><Relationship Id="rId9" Type="http://schemas.openxmlformats.org/officeDocument/2006/relationships/image" Target="../media/image4.jpeg"/></Relationships>
</file>

<file path=ppt/slides/_rels/slide5.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11.png"/><Relationship Id="rId7"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smallfruits.wsu.edu/" TargetMode="External"/><Relationship Id="rId5" Type="http://schemas.openxmlformats.org/officeDocument/2006/relationships/image" Target="../media/image3.png"/><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hyperlink" Target="https://smallfruits.wsu.edu/" TargetMode="Externa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8E0E37F-D971-4225-8FDF-AC727969C302}"/>
              </a:ext>
            </a:extLst>
          </p:cNvPr>
          <p:cNvSpPr>
            <a:spLocks noGrp="1"/>
          </p:cNvSpPr>
          <p:nvPr>
            <p:ph type="subTitle" idx="1"/>
          </p:nvPr>
        </p:nvSpPr>
        <p:spPr>
          <a:xfrm>
            <a:off x="1017448" y="4062152"/>
            <a:ext cx="6868486" cy="626012"/>
          </a:xfrm>
        </p:spPr>
        <p:txBody>
          <a:bodyPr>
            <a:noAutofit/>
          </a:bodyPr>
          <a:lstStyle/>
          <a:p>
            <a:r>
              <a:rPr lang="en-US" altLang="zh-CN" sz="4000" b="1" dirty="0">
                <a:solidFill>
                  <a:srgbClr val="C00000"/>
                </a:solidFill>
              </a:rPr>
              <a:t>Weed</a:t>
            </a:r>
            <a:r>
              <a:rPr lang="zh-CN" altLang="en-US" sz="4000" b="1" dirty="0">
                <a:solidFill>
                  <a:srgbClr val="C00000"/>
                </a:solidFill>
              </a:rPr>
              <a:t> </a:t>
            </a:r>
            <a:r>
              <a:rPr lang="en-US" altLang="zh-CN" sz="4000" b="1" dirty="0">
                <a:solidFill>
                  <a:srgbClr val="C00000"/>
                </a:solidFill>
              </a:rPr>
              <a:t>Control</a:t>
            </a:r>
            <a:endParaRPr lang="en-US" sz="4000" b="1" dirty="0">
              <a:solidFill>
                <a:srgbClr val="C00000"/>
              </a:solidFill>
            </a:endParaRPr>
          </a:p>
        </p:txBody>
      </p:sp>
      <p:cxnSp>
        <p:nvCxnSpPr>
          <p:cNvPr id="5" name="Straight Connector 4">
            <a:extLst>
              <a:ext uri="{FF2B5EF4-FFF2-40B4-BE49-F238E27FC236}">
                <a16:creationId xmlns:a16="http://schemas.microsoft.com/office/drawing/2014/main" id="{E2EDE5D7-38B6-4673-B423-CD87297DB393}"/>
              </a:ext>
            </a:extLst>
          </p:cNvPr>
          <p:cNvCxnSpPr>
            <a:cxnSpLocks/>
          </p:cNvCxnSpPr>
          <p:nvPr/>
        </p:nvCxnSpPr>
        <p:spPr>
          <a:xfrm>
            <a:off x="1" y="838494"/>
            <a:ext cx="9143999"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E5BC79F2-B18F-4CBC-A6C2-01643A61299B}"/>
              </a:ext>
            </a:extLst>
          </p:cNvPr>
          <p:cNvCxnSpPr/>
          <p:nvPr/>
        </p:nvCxnSpPr>
        <p:spPr>
          <a:xfrm>
            <a:off x="0" y="5943968"/>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Subtitle 2">
            <a:extLst>
              <a:ext uri="{FF2B5EF4-FFF2-40B4-BE49-F238E27FC236}">
                <a16:creationId xmlns:a16="http://schemas.microsoft.com/office/drawing/2014/main" id="{2F9EAEC5-3734-45F2-83E0-7A1332FEFC6D}"/>
              </a:ext>
            </a:extLst>
          </p:cNvPr>
          <p:cNvSpPr txBox="1">
            <a:spLocks/>
          </p:cNvSpPr>
          <p:nvPr/>
        </p:nvSpPr>
        <p:spPr>
          <a:xfrm>
            <a:off x="150121" y="4931386"/>
            <a:ext cx="8694075" cy="853883"/>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ltLang="zh-CN" dirty="0"/>
              <a:t>Srijana Shrestha, Huan</a:t>
            </a:r>
            <a:r>
              <a:rPr lang="zh-CN" altLang="en-US" dirty="0"/>
              <a:t> </a:t>
            </a:r>
            <a:r>
              <a:rPr lang="en-US" altLang="zh-CN" dirty="0"/>
              <a:t>Zhang, Lisa</a:t>
            </a:r>
            <a:r>
              <a:rPr lang="zh-CN" altLang="en-US" dirty="0"/>
              <a:t> </a:t>
            </a:r>
            <a:r>
              <a:rPr lang="en-US" altLang="zh-CN" dirty="0"/>
              <a:t>DeVetter, and Carol Miles</a:t>
            </a:r>
          </a:p>
          <a:p>
            <a:r>
              <a:rPr lang="en-US" altLang="zh-CN" dirty="0">
                <a:solidFill>
                  <a:schemeClr val="accent1"/>
                </a:solidFill>
              </a:rPr>
              <a:t>Washington</a:t>
            </a:r>
            <a:r>
              <a:rPr lang="zh-CN" altLang="en-US" dirty="0">
                <a:solidFill>
                  <a:schemeClr val="accent1"/>
                </a:solidFill>
              </a:rPr>
              <a:t> </a:t>
            </a:r>
            <a:r>
              <a:rPr lang="en-US" altLang="zh-CN" dirty="0">
                <a:solidFill>
                  <a:schemeClr val="accent1"/>
                </a:solidFill>
              </a:rPr>
              <a:t>State</a:t>
            </a:r>
            <a:r>
              <a:rPr lang="zh-CN" altLang="en-US" dirty="0">
                <a:solidFill>
                  <a:schemeClr val="accent1"/>
                </a:solidFill>
              </a:rPr>
              <a:t> </a:t>
            </a:r>
            <a:r>
              <a:rPr lang="en-US" altLang="zh-CN" dirty="0">
                <a:solidFill>
                  <a:schemeClr val="accent1"/>
                </a:solidFill>
              </a:rPr>
              <a:t>University</a:t>
            </a:r>
            <a:r>
              <a:rPr lang="zh-CN" altLang="en-US" dirty="0">
                <a:solidFill>
                  <a:schemeClr val="accent1"/>
                </a:solidFill>
              </a:rPr>
              <a:t> </a:t>
            </a:r>
            <a:endParaRPr lang="en-US" dirty="0">
              <a:solidFill>
                <a:schemeClr val="accent1"/>
              </a:solidFill>
            </a:endParaRPr>
          </a:p>
        </p:txBody>
      </p:sp>
      <p:sp>
        <p:nvSpPr>
          <p:cNvPr id="12" name="Subtitle 2">
            <a:extLst>
              <a:ext uri="{FF2B5EF4-FFF2-40B4-BE49-F238E27FC236}">
                <a16:creationId xmlns:a16="http://schemas.microsoft.com/office/drawing/2014/main" id="{2F9EAEC5-3734-45F2-83E0-7A1332FEFC6D}"/>
              </a:ext>
            </a:extLst>
          </p:cNvPr>
          <p:cNvSpPr txBox="1">
            <a:spLocks/>
          </p:cNvSpPr>
          <p:nvPr/>
        </p:nvSpPr>
        <p:spPr>
          <a:xfrm>
            <a:off x="-69012" y="253910"/>
            <a:ext cx="9282021" cy="82780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ltLang="zh-CN" sz="2800"/>
              <a:t>Soil-Biodegradable</a:t>
            </a:r>
            <a:r>
              <a:rPr lang="zh-CN" altLang="en-US" sz="2800" dirty="0"/>
              <a:t> </a:t>
            </a:r>
            <a:r>
              <a:rPr lang="en-US" altLang="zh-CN" sz="2800" dirty="0"/>
              <a:t>Plastic</a:t>
            </a:r>
            <a:r>
              <a:rPr lang="zh-CN" altLang="en-US" sz="2800" dirty="0"/>
              <a:t> </a:t>
            </a:r>
            <a:r>
              <a:rPr lang="en-US" altLang="zh-CN" sz="2800" dirty="0"/>
              <a:t>Mulch</a:t>
            </a:r>
            <a:r>
              <a:rPr lang="zh-CN" altLang="en-US" sz="2800" dirty="0"/>
              <a:t> </a:t>
            </a:r>
            <a:r>
              <a:rPr lang="en-US" altLang="zh-CN" sz="2800" dirty="0"/>
              <a:t>Professional</a:t>
            </a:r>
            <a:r>
              <a:rPr lang="zh-CN" altLang="en-US" sz="2800" dirty="0"/>
              <a:t> </a:t>
            </a:r>
            <a:r>
              <a:rPr lang="en-US" altLang="zh-CN" sz="2800" dirty="0"/>
              <a:t>Training</a:t>
            </a:r>
            <a:endParaRPr lang="en-US" sz="2800" dirty="0"/>
          </a:p>
        </p:txBody>
      </p:sp>
      <p:pic>
        <p:nvPicPr>
          <p:cNvPr id="13" name="Picture 12"/>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91528" y="1231670"/>
            <a:ext cx="3000405" cy="2549877"/>
          </a:xfrm>
          <a:prstGeom prst="rect">
            <a:avLst/>
          </a:prstGeom>
          <a:noFill/>
          <a:ln>
            <a:solidFill>
              <a:schemeClr val="tx1"/>
            </a:solidFill>
          </a:ln>
        </p:spPr>
      </p:pic>
      <p:pic>
        <p:nvPicPr>
          <p:cNvPr id="19" name="Picture 2" descr="Image result for western sare logo">
            <a:extLst>
              <a:ext uri="{FF2B5EF4-FFF2-40B4-BE49-F238E27FC236}">
                <a16:creationId xmlns:a16="http://schemas.microsoft.com/office/drawing/2014/main" id="{62D49D74-8F9E-48A8-A6A9-F2F2F282C11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0121" y="6004021"/>
            <a:ext cx="897529" cy="81276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Image result for washington state university logo">
            <a:extLst>
              <a:ext uri="{FF2B5EF4-FFF2-40B4-BE49-F238E27FC236}">
                <a16:creationId xmlns:a16="http://schemas.microsoft.com/office/drawing/2014/main" id="{21FCE6C2-65FD-45B9-943E-A9A56E613A5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37891" y="6033325"/>
            <a:ext cx="1979219" cy="824675"/>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996749F6-6456-460B-BF3E-62C998AFEE33}"/>
              </a:ext>
            </a:extLst>
          </p:cNvPr>
          <p:cNvSpPr txBox="1"/>
          <p:nvPr/>
        </p:nvSpPr>
        <p:spPr>
          <a:xfrm>
            <a:off x="6697016" y="6550223"/>
            <a:ext cx="2486162" cy="307777"/>
          </a:xfrm>
          <a:prstGeom prst="rect">
            <a:avLst/>
          </a:prstGeom>
          <a:noFill/>
        </p:spPr>
        <p:txBody>
          <a:bodyPr wrap="square" rtlCol="0">
            <a:spAutoFit/>
          </a:bodyPr>
          <a:lstStyle/>
          <a:p>
            <a:r>
              <a:rPr lang="en-US" sz="1400" b="1" u="sng" dirty="0">
                <a:hlinkClick r:id="rId6"/>
              </a:rPr>
              <a:t>https://smallfruits.wsu.edu</a:t>
            </a:r>
            <a:endParaRPr lang="en-US" sz="1400" b="1" i="1" u="sng" dirty="0">
              <a:latin typeface="Arial" panose="020B0604020202020204" pitchFamily="34" charset="0"/>
              <a:cs typeface="Arial" panose="020B0604020202020204" pitchFamily="34" charset="0"/>
            </a:endParaRPr>
          </a:p>
        </p:txBody>
      </p:sp>
      <p:pic>
        <p:nvPicPr>
          <p:cNvPr id="22" name="Picture 21">
            <a:extLst>
              <a:ext uri="{FF2B5EF4-FFF2-40B4-BE49-F238E27FC236}">
                <a16:creationId xmlns:a16="http://schemas.microsoft.com/office/drawing/2014/main" id="{0000291F-B496-4CBB-9C6A-A1A67270810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08118" y="5989693"/>
            <a:ext cx="609904" cy="843028"/>
          </a:xfrm>
          <a:prstGeom prst="rect">
            <a:avLst/>
          </a:prstGeom>
        </p:spPr>
      </p:pic>
      <p:sp>
        <p:nvSpPr>
          <p:cNvPr id="23" name="TextBox 22">
            <a:extLst>
              <a:ext uri="{FF2B5EF4-FFF2-40B4-BE49-F238E27FC236}">
                <a16:creationId xmlns:a16="http://schemas.microsoft.com/office/drawing/2014/main" id="{00143596-2558-4D52-A741-6BB3D6EC867F}"/>
              </a:ext>
            </a:extLst>
          </p:cNvPr>
          <p:cNvSpPr txBox="1"/>
          <p:nvPr/>
        </p:nvSpPr>
        <p:spPr>
          <a:xfrm>
            <a:off x="1849010" y="6529858"/>
            <a:ext cx="2486162" cy="307777"/>
          </a:xfrm>
          <a:prstGeom prst="rect">
            <a:avLst/>
          </a:prstGeom>
          <a:noFill/>
        </p:spPr>
        <p:txBody>
          <a:bodyPr wrap="square" rtlCol="0">
            <a:spAutoFit/>
          </a:bodyPr>
          <a:lstStyle/>
          <a:p>
            <a:r>
              <a:rPr lang="en-US" sz="1400" b="1" u="sng" dirty="0">
                <a:hlinkClick r:id="rId6"/>
              </a:rPr>
              <a:t>biodegradablemulch.org</a:t>
            </a:r>
            <a:endParaRPr lang="en-US" sz="1400" b="1" i="1" u="sng" dirty="0">
              <a:latin typeface="Arial" panose="020B0604020202020204" pitchFamily="34" charset="0"/>
              <a:cs typeface="Arial" panose="020B0604020202020204" pitchFamily="34" charset="0"/>
            </a:endParaRPr>
          </a:p>
        </p:txBody>
      </p:sp>
      <p:pic>
        <p:nvPicPr>
          <p:cNvPr id="24" name="Picture 23">
            <a:extLst>
              <a:ext uri="{FF2B5EF4-FFF2-40B4-BE49-F238E27FC236}">
                <a16:creationId xmlns:a16="http://schemas.microsoft.com/office/drawing/2014/main" id="{590CCC8F-0C90-4870-B53C-440DB981B06F}"/>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4409483" y="6113002"/>
            <a:ext cx="1302831" cy="646640"/>
          </a:xfrm>
          <a:prstGeom prst="rect">
            <a:avLst/>
          </a:prstGeom>
        </p:spPr>
      </p:pic>
    </p:spTree>
    <p:extLst>
      <p:ext uri="{BB962C8B-B14F-4D97-AF65-F5344CB8AC3E}">
        <p14:creationId xmlns:p14="http://schemas.microsoft.com/office/powerpoint/2010/main" val="23504556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8E0E37F-D971-4225-8FDF-AC727969C302}"/>
              </a:ext>
            </a:extLst>
          </p:cNvPr>
          <p:cNvSpPr>
            <a:spLocks noGrp="1"/>
          </p:cNvSpPr>
          <p:nvPr>
            <p:ph type="subTitle" idx="1"/>
          </p:nvPr>
        </p:nvSpPr>
        <p:spPr>
          <a:xfrm>
            <a:off x="1" y="-8387"/>
            <a:ext cx="9144000" cy="679506"/>
          </a:xfrm>
          <a:solidFill>
            <a:srgbClr val="C00000"/>
          </a:solidFill>
        </p:spPr>
        <p:txBody>
          <a:bodyPr anchor="ctr">
            <a:noAutofit/>
          </a:bodyPr>
          <a:lstStyle/>
          <a:p>
            <a:r>
              <a:rPr lang="en-US" altLang="zh-CN" sz="4000" b="1" dirty="0">
                <a:solidFill>
                  <a:schemeClr val="bg1"/>
                </a:solidFill>
              </a:rPr>
              <a:t>Resources</a:t>
            </a:r>
            <a:endParaRPr lang="en-US" sz="4000" b="1" dirty="0">
              <a:solidFill>
                <a:schemeClr val="bg1"/>
              </a:solidFill>
            </a:endParaRPr>
          </a:p>
        </p:txBody>
      </p:sp>
      <p:cxnSp>
        <p:nvCxnSpPr>
          <p:cNvPr id="6" name="Straight Connector 5">
            <a:extLst>
              <a:ext uri="{FF2B5EF4-FFF2-40B4-BE49-F238E27FC236}">
                <a16:creationId xmlns:a16="http://schemas.microsoft.com/office/drawing/2014/main" id="{E5BC79F2-B18F-4CBC-A6C2-01643A61299B}"/>
              </a:ext>
            </a:extLst>
          </p:cNvPr>
          <p:cNvCxnSpPr/>
          <p:nvPr/>
        </p:nvCxnSpPr>
        <p:spPr>
          <a:xfrm>
            <a:off x="0" y="5901837"/>
            <a:ext cx="9144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10" name="Picture 2" descr="Image result for western sare logo">
            <a:extLst>
              <a:ext uri="{FF2B5EF4-FFF2-40B4-BE49-F238E27FC236}">
                <a16:creationId xmlns:a16="http://schemas.microsoft.com/office/drawing/2014/main" id="{00EFF045-AC48-4B48-8728-491132D8F6D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0121" y="6004021"/>
            <a:ext cx="897529" cy="81276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Image result for washington state university logo">
            <a:extLst>
              <a:ext uri="{FF2B5EF4-FFF2-40B4-BE49-F238E27FC236}">
                <a16:creationId xmlns:a16="http://schemas.microsoft.com/office/drawing/2014/main" id="{7F70346C-2A32-449F-87B2-B457B95B7FE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37891" y="6033325"/>
            <a:ext cx="1979219" cy="824675"/>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E0F53E1A-E58B-45CB-AF97-F2BE96C27102}"/>
              </a:ext>
            </a:extLst>
          </p:cNvPr>
          <p:cNvSpPr txBox="1"/>
          <p:nvPr/>
        </p:nvSpPr>
        <p:spPr>
          <a:xfrm>
            <a:off x="6697016" y="6550223"/>
            <a:ext cx="2486162" cy="307777"/>
          </a:xfrm>
          <a:prstGeom prst="rect">
            <a:avLst/>
          </a:prstGeom>
          <a:noFill/>
        </p:spPr>
        <p:txBody>
          <a:bodyPr wrap="square" rtlCol="0">
            <a:spAutoFit/>
          </a:bodyPr>
          <a:lstStyle/>
          <a:p>
            <a:r>
              <a:rPr lang="en-US" sz="1400" b="1" u="sng" dirty="0">
                <a:hlinkClick r:id="rId5"/>
              </a:rPr>
              <a:t>https://smallfruits.wsu.edu</a:t>
            </a:r>
            <a:endParaRPr lang="en-US" sz="1400" b="1" i="1" u="sng" dirty="0">
              <a:latin typeface="Arial" panose="020B0604020202020204" pitchFamily="34" charset="0"/>
              <a:cs typeface="Arial" panose="020B0604020202020204" pitchFamily="34" charset="0"/>
            </a:endParaRPr>
          </a:p>
        </p:txBody>
      </p:sp>
      <p:pic>
        <p:nvPicPr>
          <p:cNvPr id="18" name="Picture 17">
            <a:extLst>
              <a:ext uri="{FF2B5EF4-FFF2-40B4-BE49-F238E27FC236}">
                <a16:creationId xmlns:a16="http://schemas.microsoft.com/office/drawing/2014/main" id="{7A08D3C9-B63B-488F-9FBF-D5981407231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08118" y="5989693"/>
            <a:ext cx="609904" cy="843028"/>
          </a:xfrm>
          <a:prstGeom prst="rect">
            <a:avLst/>
          </a:prstGeom>
        </p:spPr>
      </p:pic>
      <p:sp>
        <p:nvSpPr>
          <p:cNvPr id="19" name="TextBox 18">
            <a:extLst>
              <a:ext uri="{FF2B5EF4-FFF2-40B4-BE49-F238E27FC236}">
                <a16:creationId xmlns:a16="http://schemas.microsoft.com/office/drawing/2014/main" id="{494A937C-E821-4922-BAE5-1CB96E1DDB79}"/>
              </a:ext>
            </a:extLst>
          </p:cNvPr>
          <p:cNvSpPr txBox="1"/>
          <p:nvPr/>
        </p:nvSpPr>
        <p:spPr>
          <a:xfrm>
            <a:off x="1849010" y="6529858"/>
            <a:ext cx="2486162" cy="307777"/>
          </a:xfrm>
          <a:prstGeom prst="rect">
            <a:avLst/>
          </a:prstGeom>
          <a:noFill/>
        </p:spPr>
        <p:txBody>
          <a:bodyPr wrap="square" rtlCol="0">
            <a:spAutoFit/>
          </a:bodyPr>
          <a:lstStyle/>
          <a:p>
            <a:r>
              <a:rPr lang="en-US" sz="1400" b="1" u="sng" dirty="0">
                <a:hlinkClick r:id="rId5"/>
              </a:rPr>
              <a:t>biodegradablemulch.org</a:t>
            </a:r>
            <a:endParaRPr lang="en-US" sz="1400" b="1" i="1" u="sng" dirty="0">
              <a:latin typeface="Arial" panose="020B0604020202020204" pitchFamily="34" charset="0"/>
              <a:cs typeface="Arial" panose="020B0604020202020204" pitchFamily="34" charset="0"/>
            </a:endParaRPr>
          </a:p>
        </p:txBody>
      </p:sp>
      <p:pic>
        <p:nvPicPr>
          <p:cNvPr id="20" name="Picture 19">
            <a:extLst>
              <a:ext uri="{FF2B5EF4-FFF2-40B4-BE49-F238E27FC236}">
                <a16:creationId xmlns:a16="http://schemas.microsoft.com/office/drawing/2014/main" id="{63D293BD-EB3A-4A58-92D2-E2E08A184B62}"/>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4409483" y="6113002"/>
            <a:ext cx="1302831" cy="646640"/>
          </a:xfrm>
          <a:prstGeom prst="rect">
            <a:avLst/>
          </a:prstGeom>
        </p:spPr>
      </p:pic>
      <p:sp>
        <p:nvSpPr>
          <p:cNvPr id="2" name="Rectangle 1">
            <a:extLst>
              <a:ext uri="{FF2B5EF4-FFF2-40B4-BE49-F238E27FC236}">
                <a16:creationId xmlns:a16="http://schemas.microsoft.com/office/drawing/2014/main" id="{0DC39660-F4E6-4DAA-9344-788410F5B96D}"/>
              </a:ext>
            </a:extLst>
          </p:cNvPr>
          <p:cNvSpPr/>
          <p:nvPr/>
        </p:nvSpPr>
        <p:spPr>
          <a:xfrm>
            <a:off x="210065" y="856358"/>
            <a:ext cx="8747122" cy="5323637"/>
          </a:xfrm>
          <a:prstGeom prst="rect">
            <a:avLst/>
          </a:prstGeom>
        </p:spPr>
        <p:txBody>
          <a:bodyPr wrap="square">
            <a:spAutoFit/>
          </a:bodyPr>
          <a:lstStyle/>
          <a:p>
            <a:pPr marL="344488" indent="-344488">
              <a:lnSpc>
                <a:spcPct val="150000"/>
              </a:lnSpc>
              <a:buClr>
                <a:srgbClr val="FF0000"/>
              </a:buClr>
              <a:buSzPct val="150000"/>
              <a:buFont typeface="Arial" panose="020B0604020202020204" pitchFamily="34" charset="0"/>
              <a:buChar char="•"/>
              <a:tabLst>
                <a:tab pos="228600" algn="l"/>
              </a:tabLst>
            </a:pPr>
            <a:r>
              <a:rPr lang="en-US" sz="1400" dirty="0"/>
              <a:t>DeVetter, L.W., H. Zhang, S. Ghimire, S. Watkinson, and C.A. Miles. 2017. Plastic biodegradable mulches reduce weeds and promote crop growth in day-neutral strawberry in western Washington. </a:t>
            </a:r>
            <a:r>
              <a:rPr lang="en-US" sz="1400" dirty="0" err="1"/>
              <a:t>HortScience</a:t>
            </a:r>
            <a:r>
              <a:rPr lang="en-US" sz="1400" dirty="0"/>
              <a:t> 52:1700-1706.  </a:t>
            </a:r>
          </a:p>
          <a:p>
            <a:pPr marL="344488" marR="0" lvl="0" indent="-344488">
              <a:lnSpc>
                <a:spcPct val="150000"/>
              </a:lnSpc>
              <a:spcBef>
                <a:spcPts val="0"/>
              </a:spcBef>
              <a:spcAft>
                <a:spcPts val="0"/>
              </a:spcAft>
              <a:buClr>
                <a:srgbClr val="FF0000"/>
              </a:buClr>
              <a:buSzPct val="150000"/>
              <a:buFont typeface="Arial" panose="020B0604020202020204" pitchFamily="34" charset="0"/>
              <a:buChar char="•"/>
              <a:tabLst>
                <a:tab pos="228600" algn="l"/>
              </a:tabLst>
            </a:pPr>
            <a:r>
              <a:rPr lang="en-US" sz="1400" dirty="0"/>
              <a:t>Ghimire, S., E. Scheenstra, and C.A. Miles. 2020. Soil-biodegradable mulches for growth and yield of sweet corn in Mediterranean-type climate. </a:t>
            </a:r>
            <a:r>
              <a:rPr lang="en-US" sz="1400" dirty="0" err="1"/>
              <a:t>HortScience</a:t>
            </a:r>
            <a:r>
              <a:rPr lang="en-US" sz="1400" dirty="0"/>
              <a:t> 55:317-325.</a:t>
            </a:r>
          </a:p>
          <a:p>
            <a:pPr marL="342900" marR="0" lvl="0" indent="-342900">
              <a:lnSpc>
                <a:spcPct val="150000"/>
              </a:lnSpc>
              <a:spcBef>
                <a:spcPts val="0"/>
              </a:spcBef>
              <a:spcAft>
                <a:spcPts val="0"/>
              </a:spcAft>
              <a:buClr>
                <a:srgbClr val="FF0000"/>
              </a:buClr>
              <a:buFont typeface="Symbol" charset="2"/>
              <a:buChar char=""/>
              <a:tabLst>
                <a:tab pos="228600" algn="l"/>
              </a:tabLst>
            </a:pPr>
            <a:r>
              <a:rPr lang="en-US" sz="1400" dirty="0"/>
              <a:t>Ghimire, S., A.L. </a:t>
            </a:r>
            <a:r>
              <a:rPr lang="en-US" sz="1400" dirty="0" err="1"/>
              <a:t>Wszelaki</a:t>
            </a:r>
            <a:r>
              <a:rPr lang="en-US" sz="1400" dirty="0"/>
              <a:t>, J.C. Moore, D.A. Inglis, and C. Miles. 2018. The use of biodegradable mulches in pie pumpkin crop production in two diverse climates. </a:t>
            </a:r>
            <a:r>
              <a:rPr lang="en-US" sz="1400" dirty="0" err="1"/>
              <a:t>HortScience</a:t>
            </a:r>
            <a:r>
              <a:rPr lang="en-US" sz="1400" dirty="0"/>
              <a:t> 53:288-294. </a:t>
            </a:r>
            <a:r>
              <a:rPr lang="en-US" sz="1400" u="sng" dirty="0">
                <a:hlinkClick r:id="rId8"/>
              </a:rPr>
              <a:t>https://doi.org/10.21273/HORTSCI12630-17</a:t>
            </a:r>
            <a:r>
              <a:rPr lang="en-US" sz="1400" i="1" dirty="0"/>
              <a:t>.</a:t>
            </a:r>
            <a:endParaRPr lang="en-US" sz="300" dirty="0"/>
          </a:p>
          <a:p>
            <a:pPr marL="342900" marR="0" lvl="0" indent="-342900">
              <a:lnSpc>
                <a:spcPct val="150000"/>
              </a:lnSpc>
              <a:spcBef>
                <a:spcPts val="0"/>
              </a:spcBef>
              <a:spcAft>
                <a:spcPts val="0"/>
              </a:spcAft>
              <a:buClr>
                <a:srgbClr val="FF0000"/>
              </a:buClr>
              <a:buFont typeface="Symbol" charset="2"/>
              <a:buChar char=""/>
              <a:tabLst>
                <a:tab pos="228600" algn="l"/>
              </a:tabLst>
            </a:pPr>
            <a:r>
              <a:rPr lang="en-US" sz="1400" dirty="0"/>
              <a:t>Moore, J. C. and </a:t>
            </a:r>
            <a:r>
              <a:rPr lang="en-US" sz="1400" dirty="0" err="1"/>
              <a:t>Wszelaki</a:t>
            </a:r>
            <a:r>
              <a:rPr lang="en-US" sz="1400" dirty="0"/>
              <a:t>, A. L. (2019). The use of biodegradable mulches in pepper production in the Southeastern United States. </a:t>
            </a:r>
            <a:r>
              <a:rPr lang="en-US" sz="1400" i="1" dirty="0" err="1"/>
              <a:t>HortScience</a:t>
            </a:r>
            <a:r>
              <a:rPr lang="en-US" sz="1400" i="1" dirty="0"/>
              <a:t> </a:t>
            </a:r>
            <a:r>
              <a:rPr lang="en-US" sz="1400" dirty="0"/>
              <a:t>54:1031–1038.</a:t>
            </a:r>
          </a:p>
          <a:p>
            <a:pPr marL="342900" indent="-342900">
              <a:lnSpc>
                <a:spcPct val="150000"/>
              </a:lnSpc>
              <a:buClr>
                <a:srgbClr val="FF0000"/>
              </a:buClr>
              <a:buFont typeface="Symbol" charset="2"/>
              <a:buChar char=""/>
              <a:tabLst>
                <a:tab pos="228600" algn="l"/>
              </a:tabLst>
            </a:pPr>
            <a:r>
              <a:rPr lang="en-US" sz="1400" b="1" dirty="0">
                <a:ea typeface="Arial" charset="0"/>
                <a:cs typeface="Arial" charset="0"/>
              </a:rPr>
              <a:t>Video</a:t>
            </a:r>
            <a:r>
              <a:rPr lang="en-US" sz="1400" dirty="0">
                <a:ea typeface="Arial" charset="0"/>
                <a:cs typeface="Arial" charset="0"/>
              </a:rPr>
              <a:t> – 2019 SFC Raspberry Talk (start at 10 minutes) </a:t>
            </a:r>
            <a:r>
              <a:rPr lang="en-US" sz="1400" u="sng" dirty="0">
                <a:solidFill>
                  <a:srgbClr val="0563C1"/>
                </a:solidFill>
                <a:ea typeface="Arial" charset="0"/>
                <a:cs typeface="Arial" charset="0"/>
                <a:hlinkClick r:id="rId9"/>
              </a:rPr>
              <a:t>https://www.youtube.com/watch?v=W5J-P_32MGQ&amp;feature=youtu.be</a:t>
            </a:r>
            <a:endParaRPr lang="en-US" sz="1400" u="sng" dirty="0">
              <a:solidFill>
                <a:srgbClr val="0563C1"/>
              </a:solidFill>
              <a:ea typeface="Arial" charset="0"/>
              <a:cs typeface="Arial" charset="0"/>
            </a:endParaRPr>
          </a:p>
          <a:p>
            <a:pPr marL="342900" indent="-342900">
              <a:lnSpc>
                <a:spcPct val="150000"/>
              </a:lnSpc>
              <a:buClr>
                <a:srgbClr val="FF0000"/>
              </a:buClr>
              <a:buFont typeface="Symbol" charset="2"/>
              <a:buChar char=""/>
              <a:tabLst>
                <a:tab pos="228600" algn="l"/>
              </a:tabLst>
            </a:pPr>
            <a:r>
              <a:rPr lang="en-US" sz="1400" dirty="0"/>
              <a:t>Zhang, H., L.W. DeVetter, E. Scheenstra, and C. Miles. 2020. Weed pressure, yield, and adhesion of soil-biodegradable mulches with pie pumpkin (</a:t>
            </a:r>
            <a:r>
              <a:rPr lang="en-US" sz="1400" i="1" dirty="0"/>
              <a:t>Cucurbita pepo</a:t>
            </a:r>
            <a:r>
              <a:rPr lang="en-US" sz="1400" dirty="0"/>
              <a:t>). </a:t>
            </a:r>
            <a:r>
              <a:rPr lang="en-US" sz="1400" dirty="0" err="1"/>
              <a:t>HortScience</a:t>
            </a:r>
            <a:r>
              <a:rPr lang="en-US" sz="1400" dirty="0"/>
              <a:t> 55: 1014-1021 </a:t>
            </a:r>
            <a:r>
              <a:rPr lang="en-US" sz="1400" dirty="0">
                <a:hlinkClick r:id="rId10"/>
              </a:rPr>
              <a:t>https://doi.org/10.21273/HORTSCI15017-20</a:t>
            </a:r>
            <a:endParaRPr lang="en-US" sz="300" dirty="0"/>
          </a:p>
          <a:p>
            <a:pPr>
              <a:lnSpc>
                <a:spcPct val="150000"/>
              </a:lnSpc>
              <a:buClr>
                <a:srgbClr val="FF0000"/>
              </a:buClr>
              <a:tabLst>
                <a:tab pos="228600" algn="l"/>
              </a:tabLst>
            </a:pPr>
            <a:endParaRPr lang="en-US" sz="1400" dirty="0"/>
          </a:p>
          <a:p>
            <a:pPr marL="342900" marR="0" lvl="0" indent="-342900">
              <a:lnSpc>
                <a:spcPct val="150000"/>
              </a:lnSpc>
              <a:spcBef>
                <a:spcPts val="0"/>
              </a:spcBef>
              <a:spcAft>
                <a:spcPts val="0"/>
              </a:spcAft>
              <a:buClr>
                <a:srgbClr val="FF0000"/>
              </a:buClr>
              <a:buFont typeface="Symbol" charset="2"/>
              <a:buChar char=""/>
              <a:tabLst>
                <a:tab pos="228600" algn="l"/>
              </a:tabLst>
            </a:pPr>
            <a:endParaRPr lang="en-US" sz="300" dirty="0"/>
          </a:p>
        </p:txBody>
      </p:sp>
    </p:spTree>
    <p:extLst>
      <p:ext uri="{BB962C8B-B14F-4D97-AF65-F5344CB8AC3E}">
        <p14:creationId xmlns:p14="http://schemas.microsoft.com/office/powerpoint/2010/main" val="2890271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8E0E37F-D971-4225-8FDF-AC727969C302}"/>
              </a:ext>
            </a:extLst>
          </p:cNvPr>
          <p:cNvSpPr>
            <a:spLocks noGrp="1"/>
          </p:cNvSpPr>
          <p:nvPr>
            <p:ph type="subTitle" idx="1"/>
          </p:nvPr>
        </p:nvSpPr>
        <p:spPr>
          <a:xfrm>
            <a:off x="1" y="-8387"/>
            <a:ext cx="9144000" cy="679506"/>
          </a:xfrm>
          <a:solidFill>
            <a:srgbClr val="C00000"/>
          </a:solidFill>
        </p:spPr>
        <p:txBody>
          <a:bodyPr anchor="ctr">
            <a:noAutofit/>
          </a:bodyPr>
          <a:lstStyle/>
          <a:p>
            <a:r>
              <a:rPr lang="en-US" sz="4000" b="1" dirty="0">
                <a:solidFill>
                  <a:schemeClr val="bg1"/>
                </a:solidFill>
              </a:rPr>
              <a:t>Crop-weed Competition and Mulch</a:t>
            </a:r>
          </a:p>
        </p:txBody>
      </p:sp>
      <p:cxnSp>
        <p:nvCxnSpPr>
          <p:cNvPr id="6" name="Straight Connector 5">
            <a:extLst>
              <a:ext uri="{FF2B5EF4-FFF2-40B4-BE49-F238E27FC236}">
                <a16:creationId xmlns:a16="http://schemas.microsoft.com/office/drawing/2014/main" id="{E5BC79F2-B18F-4CBC-A6C2-01643A61299B}"/>
              </a:ext>
            </a:extLst>
          </p:cNvPr>
          <p:cNvCxnSpPr/>
          <p:nvPr/>
        </p:nvCxnSpPr>
        <p:spPr>
          <a:xfrm>
            <a:off x="0" y="5901837"/>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106327" y="866514"/>
            <a:ext cx="3468982" cy="4216539"/>
          </a:xfrm>
          <a:prstGeom prst="rect">
            <a:avLst/>
          </a:prstGeom>
        </p:spPr>
        <p:txBody>
          <a:bodyPr wrap="square">
            <a:spAutoFit/>
          </a:bodyPr>
          <a:lstStyle/>
          <a:p>
            <a:pPr marL="342900" marR="0" lvl="0" indent="-342900" defTabSz="914400" eaLnBrk="1" fontAlgn="auto" latinLnBrk="0" hangingPunct="1">
              <a:lnSpc>
                <a:spcPct val="150000"/>
              </a:lnSpc>
              <a:spcBef>
                <a:spcPts val="0"/>
              </a:spcBef>
              <a:buClr>
                <a:srgbClr val="FF0000"/>
              </a:buClr>
              <a:buSzTx/>
              <a:buFont typeface="Wingdings" panose="05000000000000000000" pitchFamily="2" charset="2"/>
              <a:buChar char="v"/>
              <a:tabLst/>
              <a:defRPr/>
            </a:pPr>
            <a:r>
              <a:rPr lang="en-US" sz="2400" dirty="0">
                <a:latin typeface="Arial" charset="0"/>
                <a:ea typeface="Arial" charset="0"/>
                <a:cs typeface="Arial" charset="0"/>
              </a:rPr>
              <a:t>Weeds compete for:</a:t>
            </a:r>
          </a:p>
          <a:p>
            <a:pPr marL="630238" marR="0" lvl="0" indent="-285750" defTabSz="914400" eaLnBrk="1" fontAlgn="auto" latinLnBrk="0" hangingPunct="1">
              <a:spcBef>
                <a:spcPts val="0"/>
              </a:spcBef>
              <a:buClr>
                <a:srgbClr val="009900"/>
              </a:buClr>
              <a:buSzTx/>
              <a:buFont typeface="Arial" panose="020B0604020202020204" pitchFamily="34" charset="0"/>
              <a:buChar char="•"/>
              <a:tabLst/>
              <a:defRPr/>
            </a:pPr>
            <a:r>
              <a:rPr lang="en-US" sz="2400">
                <a:latin typeface="Arial" charset="0"/>
                <a:ea typeface="Arial" charset="0"/>
                <a:cs typeface="Arial" charset="0"/>
              </a:rPr>
              <a:t>Nutrients</a:t>
            </a:r>
            <a:br>
              <a:rPr lang="en-US" sz="2400" dirty="0">
                <a:latin typeface="Arial" charset="0"/>
                <a:ea typeface="Arial" charset="0"/>
                <a:cs typeface="Arial" charset="0"/>
              </a:rPr>
            </a:br>
            <a:endParaRPr lang="en-US" sz="1600" dirty="0">
              <a:latin typeface="Arial" charset="0"/>
              <a:ea typeface="Arial" charset="0"/>
              <a:cs typeface="Arial" charset="0"/>
            </a:endParaRPr>
          </a:p>
          <a:p>
            <a:pPr marL="630238" marR="0" lvl="0" indent="-285750" defTabSz="914400" eaLnBrk="1" fontAlgn="auto" latinLnBrk="0" hangingPunct="1">
              <a:spcBef>
                <a:spcPts val="0"/>
              </a:spcBef>
              <a:buClr>
                <a:srgbClr val="009900"/>
              </a:buClr>
              <a:buSzTx/>
              <a:buFont typeface="Arial" panose="020B0604020202020204" pitchFamily="34" charset="0"/>
              <a:buChar char="•"/>
              <a:tabLst/>
              <a:defRPr/>
            </a:pPr>
            <a:r>
              <a:rPr lang="en-US" sz="2400" dirty="0">
                <a:latin typeface="Arial" charset="0"/>
                <a:ea typeface="Arial" charset="0"/>
                <a:cs typeface="Arial" charset="0"/>
              </a:rPr>
              <a:t>Water </a:t>
            </a:r>
            <a:br>
              <a:rPr lang="en-US" sz="2400" dirty="0">
                <a:latin typeface="Arial" charset="0"/>
                <a:ea typeface="Arial" charset="0"/>
                <a:cs typeface="Arial" charset="0"/>
              </a:rPr>
            </a:br>
            <a:endParaRPr lang="en-US" sz="1600" dirty="0">
              <a:latin typeface="Arial" charset="0"/>
              <a:ea typeface="Arial" charset="0"/>
              <a:cs typeface="Arial" charset="0"/>
            </a:endParaRPr>
          </a:p>
          <a:p>
            <a:pPr marL="630238" marR="0" lvl="0" indent="-285750" defTabSz="914400" eaLnBrk="1" fontAlgn="auto" latinLnBrk="0" hangingPunct="1">
              <a:spcBef>
                <a:spcPts val="0"/>
              </a:spcBef>
              <a:buClr>
                <a:srgbClr val="009900"/>
              </a:buClr>
              <a:buSzTx/>
              <a:buFont typeface="Arial" panose="020B0604020202020204" pitchFamily="34" charset="0"/>
              <a:buChar char="•"/>
              <a:tabLst/>
              <a:defRPr/>
            </a:pPr>
            <a:r>
              <a:rPr lang="en-US" sz="2400" dirty="0">
                <a:latin typeface="Arial" charset="0"/>
                <a:ea typeface="Arial" charset="0"/>
                <a:cs typeface="Arial" charset="0"/>
              </a:rPr>
              <a:t>Light</a:t>
            </a:r>
            <a:br>
              <a:rPr lang="en-US" sz="2400" dirty="0">
                <a:latin typeface="Arial" charset="0"/>
                <a:ea typeface="Arial" charset="0"/>
                <a:cs typeface="Arial" charset="0"/>
              </a:rPr>
            </a:br>
            <a:endParaRPr lang="en-US" sz="1600" dirty="0">
              <a:latin typeface="Arial" charset="0"/>
              <a:ea typeface="Arial" charset="0"/>
              <a:cs typeface="Arial" charset="0"/>
            </a:endParaRPr>
          </a:p>
          <a:p>
            <a:pPr marL="342900" marR="0" lvl="0" indent="-342900" defTabSz="914400" eaLnBrk="1" fontAlgn="auto" latinLnBrk="0" hangingPunct="1">
              <a:spcBef>
                <a:spcPts val="0"/>
              </a:spcBef>
              <a:buClr>
                <a:srgbClr val="FF0000"/>
              </a:buClr>
              <a:buSzTx/>
              <a:buFont typeface="Wingdings" panose="05000000000000000000" pitchFamily="2" charset="2"/>
              <a:buChar char="v"/>
              <a:tabLst/>
              <a:defRPr/>
            </a:pPr>
            <a:r>
              <a:rPr lang="en-US" sz="2400" dirty="0">
                <a:latin typeface="Arial" charset="0"/>
                <a:ea typeface="Arial" charset="0"/>
                <a:cs typeface="Arial" charset="0"/>
              </a:rPr>
              <a:t>Polyethylene (PE) mulch is good at controlling weeds </a:t>
            </a:r>
            <a:br>
              <a:rPr lang="en-US" sz="2400" dirty="0">
                <a:latin typeface="Arial" charset="0"/>
                <a:ea typeface="Arial" charset="0"/>
                <a:cs typeface="Arial" charset="0"/>
              </a:rPr>
            </a:br>
            <a:endParaRPr lang="en-US" sz="1600" dirty="0">
              <a:latin typeface="Arial" charset="0"/>
              <a:ea typeface="Arial" charset="0"/>
              <a:cs typeface="Arial" charset="0"/>
            </a:endParaRPr>
          </a:p>
          <a:p>
            <a:pPr marL="342900" marR="0" lvl="0" indent="-342900" defTabSz="914400" eaLnBrk="1" fontAlgn="auto" latinLnBrk="0" hangingPunct="1">
              <a:spcBef>
                <a:spcPts val="0"/>
              </a:spcBef>
              <a:buClr>
                <a:srgbClr val="FF0000"/>
              </a:buClr>
              <a:buSzTx/>
              <a:buFont typeface="Wingdings" panose="05000000000000000000" pitchFamily="2" charset="2"/>
              <a:buChar char="v"/>
              <a:tabLst/>
              <a:defRPr/>
            </a:pPr>
            <a:r>
              <a:rPr lang="en-US" sz="2400" dirty="0">
                <a:latin typeface="Arial" charset="0"/>
                <a:ea typeface="Arial" charset="0"/>
                <a:cs typeface="Arial" charset="0"/>
              </a:rPr>
              <a:t>What about BDMs? </a:t>
            </a:r>
          </a:p>
        </p:txBody>
      </p:sp>
      <p:pic>
        <p:nvPicPr>
          <p:cNvPr id="13" name="Picture 12" descr="C:\Users\Huan\AppData\Local\Microsoft\Windows\INetCache\Content.Word\IMG_0931.jpg">
            <a:extLst>
              <a:ext uri="{FF2B5EF4-FFF2-40B4-BE49-F238E27FC236}">
                <a16:creationId xmlns:a16="http://schemas.microsoft.com/office/drawing/2014/main" id="{CC047CC8-F43E-45BB-B707-F0BB25B2B2CC}"/>
              </a:ext>
            </a:extLst>
          </p:cNvPr>
          <p:cNvPicPr/>
          <p:nvPr/>
        </p:nvPicPr>
        <p:blipFill rotWithShape="1">
          <a:blip r:embed="rId3" cstate="print">
            <a:extLst>
              <a:ext uri="{28A0092B-C50C-407E-A947-70E740481C1C}">
                <a14:useLocalDpi xmlns:a14="http://schemas.microsoft.com/office/drawing/2010/main" val="0"/>
              </a:ext>
            </a:extLst>
          </a:blip>
          <a:srcRect l="5950" t="4104" r="27079" b="158"/>
          <a:stretch/>
        </p:blipFill>
        <p:spPr bwMode="auto">
          <a:xfrm rot="5400000">
            <a:off x="3838243" y="542864"/>
            <a:ext cx="5124287" cy="5487227"/>
          </a:xfrm>
          <a:prstGeom prst="rect">
            <a:avLst/>
          </a:prstGeom>
          <a:noFill/>
          <a:ln w="9525" cap="flat" cmpd="sng" algn="ctr">
            <a:solidFill>
              <a:schemeClr val="tx1"/>
            </a:solidFill>
            <a:prstDash val="solid"/>
            <a:round/>
            <a:headEnd type="none" w="med" len="med"/>
            <a:tailEnd type="none" w="med" len="med"/>
          </a:ln>
          <a:extLst>
            <a:ext uri="{53640926-AAD7-44D8-BBD7-CCE9431645EC}">
              <a14:shadowObscured xmlns:a14="http://schemas.microsoft.com/office/drawing/2010/main"/>
            </a:ext>
          </a:extLst>
        </p:spPr>
      </p:pic>
      <p:pic>
        <p:nvPicPr>
          <p:cNvPr id="11" name="Picture 2" descr="Image result for western sare logo">
            <a:extLst>
              <a:ext uri="{FF2B5EF4-FFF2-40B4-BE49-F238E27FC236}">
                <a16:creationId xmlns:a16="http://schemas.microsoft.com/office/drawing/2014/main" id="{3C01F0FE-1BDB-4A10-8AF0-D5A15B09F4E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0121" y="6004021"/>
            <a:ext cx="897529" cy="81276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Image result for washington state university logo">
            <a:extLst>
              <a:ext uri="{FF2B5EF4-FFF2-40B4-BE49-F238E27FC236}">
                <a16:creationId xmlns:a16="http://schemas.microsoft.com/office/drawing/2014/main" id="{60F7BDDE-8625-419E-B111-75AE8C59855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37891" y="6033325"/>
            <a:ext cx="1979219" cy="824675"/>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F2163136-840E-4B41-AE18-7029B612F6E8}"/>
              </a:ext>
            </a:extLst>
          </p:cNvPr>
          <p:cNvSpPr txBox="1"/>
          <p:nvPr/>
        </p:nvSpPr>
        <p:spPr>
          <a:xfrm>
            <a:off x="6697016" y="6550223"/>
            <a:ext cx="2486162" cy="307777"/>
          </a:xfrm>
          <a:prstGeom prst="rect">
            <a:avLst/>
          </a:prstGeom>
          <a:noFill/>
        </p:spPr>
        <p:txBody>
          <a:bodyPr wrap="square" rtlCol="0">
            <a:spAutoFit/>
          </a:bodyPr>
          <a:lstStyle/>
          <a:p>
            <a:r>
              <a:rPr lang="en-US" sz="1400" b="1" u="sng" dirty="0">
                <a:hlinkClick r:id="rId6"/>
              </a:rPr>
              <a:t>https://smallfruits.wsu.edu</a:t>
            </a:r>
            <a:endParaRPr lang="en-US" sz="1400" b="1" i="1" u="sng" dirty="0">
              <a:latin typeface="Arial" panose="020B0604020202020204" pitchFamily="34" charset="0"/>
              <a:cs typeface="Arial" panose="020B0604020202020204" pitchFamily="34" charset="0"/>
            </a:endParaRPr>
          </a:p>
        </p:txBody>
      </p:sp>
      <p:pic>
        <p:nvPicPr>
          <p:cNvPr id="19" name="Picture 18">
            <a:extLst>
              <a:ext uri="{FF2B5EF4-FFF2-40B4-BE49-F238E27FC236}">
                <a16:creationId xmlns:a16="http://schemas.microsoft.com/office/drawing/2014/main" id="{C0B6200A-FDE0-484B-9074-BC2946C71AD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08118" y="5989693"/>
            <a:ext cx="609904" cy="843028"/>
          </a:xfrm>
          <a:prstGeom prst="rect">
            <a:avLst/>
          </a:prstGeom>
        </p:spPr>
      </p:pic>
      <p:sp>
        <p:nvSpPr>
          <p:cNvPr id="20" name="TextBox 19">
            <a:extLst>
              <a:ext uri="{FF2B5EF4-FFF2-40B4-BE49-F238E27FC236}">
                <a16:creationId xmlns:a16="http://schemas.microsoft.com/office/drawing/2014/main" id="{0D8BF3BA-AAD3-4C23-BC9F-05BCF8B9AF58}"/>
              </a:ext>
            </a:extLst>
          </p:cNvPr>
          <p:cNvSpPr txBox="1"/>
          <p:nvPr/>
        </p:nvSpPr>
        <p:spPr>
          <a:xfrm>
            <a:off x="1849010" y="6529858"/>
            <a:ext cx="2486162" cy="307777"/>
          </a:xfrm>
          <a:prstGeom prst="rect">
            <a:avLst/>
          </a:prstGeom>
          <a:noFill/>
        </p:spPr>
        <p:txBody>
          <a:bodyPr wrap="square" rtlCol="0">
            <a:spAutoFit/>
          </a:bodyPr>
          <a:lstStyle/>
          <a:p>
            <a:r>
              <a:rPr lang="en-US" sz="1400" b="1" u="sng" dirty="0">
                <a:hlinkClick r:id="rId6"/>
              </a:rPr>
              <a:t>biodegradablemulch.org</a:t>
            </a:r>
            <a:endParaRPr lang="en-US" sz="1400" b="1" i="1" u="sng" dirty="0">
              <a:latin typeface="Arial" panose="020B0604020202020204" pitchFamily="34" charset="0"/>
              <a:cs typeface="Arial" panose="020B0604020202020204" pitchFamily="34" charset="0"/>
            </a:endParaRPr>
          </a:p>
        </p:txBody>
      </p:sp>
      <p:pic>
        <p:nvPicPr>
          <p:cNvPr id="21" name="Picture 20">
            <a:extLst>
              <a:ext uri="{FF2B5EF4-FFF2-40B4-BE49-F238E27FC236}">
                <a16:creationId xmlns:a16="http://schemas.microsoft.com/office/drawing/2014/main" id="{F01B7522-C540-4931-925B-9FBE710DDB3A}"/>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4409483" y="6113002"/>
            <a:ext cx="1302831" cy="646640"/>
          </a:xfrm>
          <a:prstGeom prst="rect">
            <a:avLst/>
          </a:prstGeom>
        </p:spPr>
      </p:pic>
    </p:spTree>
    <p:extLst>
      <p:ext uri="{BB962C8B-B14F-4D97-AF65-F5344CB8AC3E}">
        <p14:creationId xmlns:p14="http://schemas.microsoft.com/office/powerpoint/2010/main" val="22495852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8E0E37F-D971-4225-8FDF-AC727969C302}"/>
              </a:ext>
            </a:extLst>
          </p:cNvPr>
          <p:cNvSpPr>
            <a:spLocks noGrp="1"/>
          </p:cNvSpPr>
          <p:nvPr>
            <p:ph type="subTitle" idx="1"/>
          </p:nvPr>
        </p:nvSpPr>
        <p:spPr>
          <a:xfrm>
            <a:off x="1" y="-8387"/>
            <a:ext cx="9144000" cy="679506"/>
          </a:xfrm>
          <a:solidFill>
            <a:srgbClr val="C00000"/>
          </a:solidFill>
        </p:spPr>
        <p:txBody>
          <a:bodyPr anchor="ctr">
            <a:noAutofit/>
          </a:bodyPr>
          <a:lstStyle/>
          <a:p>
            <a:r>
              <a:rPr lang="en-US" sz="4000" b="1" dirty="0">
                <a:solidFill>
                  <a:schemeClr val="bg1"/>
                </a:solidFill>
              </a:rPr>
              <a:t> Light and Weed Control</a:t>
            </a:r>
          </a:p>
        </p:txBody>
      </p:sp>
      <p:cxnSp>
        <p:nvCxnSpPr>
          <p:cNvPr id="6" name="Straight Connector 5">
            <a:extLst>
              <a:ext uri="{FF2B5EF4-FFF2-40B4-BE49-F238E27FC236}">
                <a16:creationId xmlns:a16="http://schemas.microsoft.com/office/drawing/2014/main" id="{E5BC79F2-B18F-4CBC-A6C2-01643A61299B}"/>
              </a:ext>
            </a:extLst>
          </p:cNvPr>
          <p:cNvCxnSpPr/>
          <p:nvPr/>
        </p:nvCxnSpPr>
        <p:spPr>
          <a:xfrm>
            <a:off x="0" y="5901837"/>
            <a:ext cx="9144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11" name="Picture 2" descr="Image result for western sare logo">
            <a:extLst>
              <a:ext uri="{FF2B5EF4-FFF2-40B4-BE49-F238E27FC236}">
                <a16:creationId xmlns:a16="http://schemas.microsoft.com/office/drawing/2014/main" id="{3C01F0FE-1BDB-4A10-8AF0-D5A15B09F4E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0121" y="6004021"/>
            <a:ext cx="897529" cy="81276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Image result for washington state university logo">
            <a:extLst>
              <a:ext uri="{FF2B5EF4-FFF2-40B4-BE49-F238E27FC236}">
                <a16:creationId xmlns:a16="http://schemas.microsoft.com/office/drawing/2014/main" id="{60F7BDDE-8625-419E-B111-75AE8C59855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37891" y="6033325"/>
            <a:ext cx="1979219" cy="824675"/>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F2163136-840E-4B41-AE18-7029B612F6E8}"/>
              </a:ext>
            </a:extLst>
          </p:cNvPr>
          <p:cNvSpPr txBox="1"/>
          <p:nvPr/>
        </p:nvSpPr>
        <p:spPr>
          <a:xfrm>
            <a:off x="6697016" y="6550223"/>
            <a:ext cx="2486162" cy="307777"/>
          </a:xfrm>
          <a:prstGeom prst="rect">
            <a:avLst/>
          </a:prstGeom>
          <a:noFill/>
        </p:spPr>
        <p:txBody>
          <a:bodyPr wrap="square" rtlCol="0">
            <a:spAutoFit/>
          </a:bodyPr>
          <a:lstStyle/>
          <a:p>
            <a:r>
              <a:rPr lang="en-US" sz="1400" b="1" u="sng" dirty="0">
                <a:hlinkClick r:id="rId5"/>
              </a:rPr>
              <a:t>https://smallfruits.wsu.edu</a:t>
            </a:r>
            <a:endParaRPr lang="en-US" sz="1400" b="1" i="1" u="sng" dirty="0">
              <a:latin typeface="Arial" panose="020B0604020202020204" pitchFamily="34" charset="0"/>
              <a:cs typeface="Arial" panose="020B0604020202020204" pitchFamily="34" charset="0"/>
            </a:endParaRPr>
          </a:p>
        </p:txBody>
      </p:sp>
      <p:pic>
        <p:nvPicPr>
          <p:cNvPr id="19" name="Picture 18">
            <a:extLst>
              <a:ext uri="{FF2B5EF4-FFF2-40B4-BE49-F238E27FC236}">
                <a16:creationId xmlns:a16="http://schemas.microsoft.com/office/drawing/2014/main" id="{C0B6200A-FDE0-484B-9074-BC2946C71AD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08118" y="5989693"/>
            <a:ext cx="609904" cy="843028"/>
          </a:xfrm>
          <a:prstGeom prst="rect">
            <a:avLst/>
          </a:prstGeom>
        </p:spPr>
      </p:pic>
      <p:sp>
        <p:nvSpPr>
          <p:cNvPr id="20" name="TextBox 19">
            <a:extLst>
              <a:ext uri="{FF2B5EF4-FFF2-40B4-BE49-F238E27FC236}">
                <a16:creationId xmlns:a16="http://schemas.microsoft.com/office/drawing/2014/main" id="{0D8BF3BA-AAD3-4C23-BC9F-05BCF8B9AF58}"/>
              </a:ext>
            </a:extLst>
          </p:cNvPr>
          <p:cNvSpPr txBox="1"/>
          <p:nvPr/>
        </p:nvSpPr>
        <p:spPr>
          <a:xfrm>
            <a:off x="1849010" y="6529858"/>
            <a:ext cx="2486162" cy="307777"/>
          </a:xfrm>
          <a:prstGeom prst="rect">
            <a:avLst/>
          </a:prstGeom>
          <a:noFill/>
        </p:spPr>
        <p:txBody>
          <a:bodyPr wrap="square" rtlCol="0">
            <a:spAutoFit/>
          </a:bodyPr>
          <a:lstStyle/>
          <a:p>
            <a:r>
              <a:rPr lang="en-US" sz="1400" b="1" u="sng" dirty="0">
                <a:hlinkClick r:id="rId5"/>
              </a:rPr>
              <a:t>biodegradablemulch.org</a:t>
            </a:r>
            <a:endParaRPr lang="en-US" sz="1400" b="1" i="1" u="sng" dirty="0">
              <a:latin typeface="Arial" panose="020B0604020202020204" pitchFamily="34" charset="0"/>
              <a:cs typeface="Arial" panose="020B0604020202020204" pitchFamily="34" charset="0"/>
            </a:endParaRPr>
          </a:p>
        </p:txBody>
      </p:sp>
      <p:pic>
        <p:nvPicPr>
          <p:cNvPr id="21" name="Picture 20">
            <a:extLst>
              <a:ext uri="{FF2B5EF4-FFF2-40B4-BE49-F238E27FC236}">
                <a16:creationId xmlns:a16="http://schemas.microsoft.com/office/drawing/2014/main" id="{F01B7522-C540-4931-925B-9FBE710DDB3A}"/>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4409483" y="6113002"/>
            <a:ext cx="1302831" cy="646640"/>
          </a:xfrm>
          <a:prstGeom prst="rect">
            <a:avLst/>
          </a:prstGeom>
        </p:spPr>
      </p:pic>
      <p:pic>
        <p:nvPicPr>
          <p:cNvPr id="14" name="Content Placeholder 4" descr="A screenshot of a social media post&#10;&#10;Description automatically generated">
            <a:extLst>
              <a:ext uri="{FF2B5EF4-FFF2-40B4-BE49-F238E27FC236}">
                <a16:creationId xmlns:a16="http://schemas.microsoft.com/office/drawing/2014/main" id="{686CAA3B-E4BD-4DF3-9685-1344B4FEA943}"/>
              </a:ext>
            </a:extLst>
          </p:cNvPr>
          <p:cNvPicPr>
            <a:picLocks noChangeAspect="1"/>
          </p:cNvPicPr>
          <p:nvPr/>
        </p:nvPicPr>
        <p:blipFill rotWithShape="1">
          <a:blip r:embed="rId8">
            <a:extLst>
              <a:ext uri="{28A0092B-C50C-407E-A947-70E740481C1C}">
                <a14:useLocalDpi xmlns:a14="http://schemas.microsoft.com/office/drawing/2010/main" val="0"/>
              </a:ext>
            </a:extLst>
          </a:blip>
          <a:srcRect t="18681" r="1465" b="11382"/>
          <a:stretch/>
        </p:blipFill>
        <p:spPr>
          <a:xfrm>
            <a:off x="0" y="1847650"/>
            <a:ext cx="9144000" cy="2855366"/>
          </a:xfrm>
          <a:prstGeom prst="rect">
            <a:avLst/>
          </a:prstGeom>
        </p:spPr>
      </p:pic>
      <p:sp>
        <p:nvSpPr>
          <p:cNvPr id="4" name="TextBox 3">
            <a:extLst>
              <a:ext uri="{FF2B5EF4-FFF2-40B4-BE49-F238E27FC236}">
                <a16:creationId xmlns:a16="http://schemas.microsoft.com/office/drawing/2014/main" id="{02E6A9B4-3629-48CF-9592-B825EF9FBA59}"/>
              </a:ext>
            </a:extLst>
          </p:cNvPr>
          <p:cNvSpPr txBox="1"/>
          <p:nvPr/>
        </p:nvSpPr>
        <p:spPr>
          <a:xfrm>
            <a:off x="467580" y="1070090"/>
            <a:ext cx="8511527" cy="707886"/>
          </a:xfrm>
          <a:prstGeom prst="rect">
            <a:avLst/>
          </a:prstGeom>
          <a:noFill/>
        </p:spPr>
        <p:txBody>
          <a:bodyPr wrap="square" rtlCol="0">
            <a:spAutoFit/>
          </a:bodyPr>
          <a:lstStyle/>
          <a:p>
            <a:r>
              <a:rPr lang="en-US" sz="2000" dirty="0"/>
              <a:t>Comparison of the effect of different colors of plastic on soil temperature, light and weed control </a:t>
            </a:r>
          </a:p>
        </p:txBody>
      </p:sp>
      <p:sp>
        <p:nvSpPr>
          <p:cNvPr id="5" name="TextBox 4">
            <a:extLst>
              <a:ext uri="{FF2B5EF4-FFF2-40B4-BE49-F238E27FC236}">
                <a16:creationId xmlns:a16="http://schemas.microsoft.com/office/drawing/2014/main" id="{D0B7CD20-1753-4468-ACA5-52B0F3E9F2F8}"/>
              </a:ext>
            </a:extLst>
          </p:cNvPr>
          <p:cNvSpPr txBox="1"/>
          <p:nvPr/>
        </p:nvSpPr>
        <p:spPr>
          <a:xfrm>
            <a:off x="1433543" y="4865710"/>
            <a:ext cx="7374194" cy="307777"/>
          </a:xfrm>
          <a:prstGeom prst="rect">
            <a:avLst/>
          </a:prstGeom>
          <a:noFill/>
        </p:spPr>
        <p:txBody>
          <a:bodyPr wrap="square" rtlCol="0">
            <a:spAutoFit/>
          </a:bodyPr>
          <a:lstStyle/>
          <a:p>
            <a:pPr algn="r"/>
            <a:r>
              <a:rPr lang="en-US" sz="1400" dirty="0" err="1"/>
              <a:t>Angima</a:t>
            </a:r>
            <a:r>
              <a:rPr lang="en-US" sz="1400" dirty="0"/>
              <a:t>, 2009; Penn State Extension, 2015; Sanders, 2001</a:t>
            </a:r>
          </a:p>
        </p:txBody>
      </p:sp>
    </p:spTree>
    <p:extLst>
      <p:ext uri="{BB962C8B-B14F-4D97-AF65-F5344CB8AC3E}">
        <p14:creationId xmlns:p14="http://schemas.microsoft.com/office/powerpoint/2010/main" val="9594406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Subtitle 2">
            <a:extLst>
              <a:ext uri="{FF2B5EF4-FFF2-40B4-BE49-F238E27FC236}">
                <a16:creationId xmlns:a16="http://schemas.microsoft.com/office/drawing/2014/main" id="{65D40AEA-E262-4FF2-AF28-E25C3A5BC339}"/>
              </a:ext>
            </a:extLst>
          </p:cNvPr>
          <p:cNvSpPr txBox="1">
            <a:spLocks/>
          </p:cNvSpPr>
          <p:nvPr/>
        </p:nvSpPr>
        <p:spPr>
          <a:xfrm>
            <a:off x="1" y="-8387"/>
            <a:ext cx="9144000" cy="679506"/>
          </a:xfrm>
          <a:prstGeom prst="rect">
            <a:avLst/>
          </a:prstGeom>
          <a:solidFill>
            <a:srgbClr val="C00000"/>
          </a:solidFill>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b="1" dirty="0">
                <a:solidFill>
                  <a:schemeClr val="bg1"/>
                </a:solidFill>
              </a:rPr>
              <a:t>Percent Soil Exposure (PSE) in Pumpkin</a:t>
            </a:r>
          </a:p>
        </p:txBody>
      </p:sp>
      <p:pic>
        <p:nvPicPr>
          <p:cNvPr id="34" name="Picture 33" descr="A close up of a map&#10;&#10;Description automatically generated">
            <a:extLst>
              <a:ext uri="{FF2B5EF4-FFF2-40B4-BE49-F238E27FC236}">
                <a16:creationId xmlns:a16="http://schemas.microsoft.com/office/drawing/2014/main" id="{6EE919CD-96F3-40F4-B8AC-05B500B82A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52081" y="1240976"/>
            <a:ext cx="4355620" cy="2763150"/>
          </a:xfrm>
          <a:prstGeom prst="rect">
            <a:avLst/>
          </a:prstGeom>
        </p:spPr>
      </p:pic>
      <p:pic>
        <p:nvPicPr>
          <p:cNvPr id="35" name="Picture 34" descr="A screenshot of a cell phone&#10;&#10;Description automatically generated">
            <a:extLst>
              <a:ext uri="{FF2B5EF4-FFF2-40B4-BE49-F238E27FC236}">
                <a16:creationId xmlns:a16="http://schemas.microsoft.com/office/drawing/2014/main" id="{0F6B1DAA-D1C5-45B1-BFE8-D8070DB110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460" y="1312013"/>
            <a:ext cx="4355619" cy="2770970"/>
          </a:xfrm>
          <a:prstGeom prst="rect">
            <a:avLst/>
          </a:prstGeom>
        </p:spPr>
      </p:pic>
      <p:sp>
        <p:nvSpPr>
          <p:cNvPr id="36" name="TextBox 35">
            <a:extLst>
              <a:ext uri="{FF2B5EF4-FFF2-40B4-BE49-F238E27FC236}">
                <a16:creationId xmlns:a16="http://schemas.microsoft.com/office/drawing/2014/main" id="{8CFF4168-EDE3-41EE-8F25-1E048733AD95}"/>
              </a:ext>
            </a:extLst>
          </p:cNvPr>
          <p:cNvSpPr txBox="1"/>
          <p:nvPr/>
        </p:nvSpPr>
        <p:spPr>
          <a:xfrm>
            <a:off x="6014551" y="5524843"/>
            <a:ext cx="3020037" cy="338554"/>
          </a:xfrm>
          <a:prstGeom prst="rect">
            <a:avLst/>
          </a:prstGeom>
          <a:noFill/>
        </p:spPr>
        <p:txBody>
          <a:bodyPr wrap="square" rtlCol="0">
            <a:spAutoFit/>
          </a:bodyPr>
          <a:lstStyle/>
          <a:p>
            <a:pPr algn="r"/>
            <a:r>
              <a:rPr lang="en-US" altLang="zh-CN" sz="1600" dirty="0">
                <a:solidFill>
                  <a:schemeClr val="accent5">
                    <a:lumMod val="50000"/>
                  </a:schemeClr>
                </a:solidFill>
              </a:rPr>
              <a:t>Zhang</a:t>
            </a:r>
            <a:r>
              <a:rPr lang="zh-CN" altLang="en-US" sz="1600" dirty="0">
                <a:solidFill>
                  <a:schemeClr val="accent5">
                    <a:lumMod val="50000"/>
                  </a:schemeClr>
                </a:solidFill>
              </a:rPr>
              <a:t> </a:t>
            </a:r>
            <a:r>
              <a:rPr lang="en-US" altLang="zh-CN" sz="1600" dirty="0">
                <a:solidFill>
                  <a:schemeClr val="accent5">
                    <a:lumMod val="50000"/>
                  </a:schemeClr>
                </a:solidFill>
              </a:rPr>
              <a:t>et</a:t>
            </a:r>
            <a:r>
              <a:rPr lang="zh-CN" altLang="en-US" sz="1600" dirty="0">
                <a:solidFill>
                  <a:schemeClr val="accent5">
                    <a:lumMod val="50000"/>
                  </a:schemeClr>
                </a:solidFill>
              </a:rPr>
              <a:t> </a:t>
            </a:r>
            <a:r>
              <a:rPr lang="en-US" altLang="zh-CN" sz="1600" dirty="0">
                <a:solidFill>
                  <a:schemeClr val="accent5">
                    <a:lumMod val="50000"/>
                  </a:schemeClr>
                </a:solidFill>
              </a:rPr>
              <a:t>al.,</a:t>
            </a:r>
            <a:r>
              <a:rPr lang="zh-CN" altLang="en-US" sz="1600" dirty="0">
                <a:solidFill>
                  <a:schemeClr val="accent5">
                    <a:lumMod val="50000"/>
                  </a:schemeClr>
                </a:solidFill>
              </a:rPr>
              <a:t> </a:t>
            </a:r>
            <a:r>
              <a:rPr lang="en-US" altLang="zh-CN" sz="1600" dirty="0">
                <a:solidFill>
                  <a:schemeClr val="accent5">
                    <a:lumMod val="50000"/>
                  </a:schemeClr>
                </a:solidFill>
              </a:rPr>
              <a:t>2020</a:t>
            </a:r>
            <a:endParaRPr lang="en-US" sz="1600" dirty="0">
              <a:solidFill>
                <a:schemeClr val="accent5">
                  <a:lumMod val="50000"/>
                </a:schemeClr>
              </a:solidFill>
            </a:endParaRPr>
          </a:p>
        </p:txBody>
      </p:sp>
      <p:sp>
        <p:nvSpPr>
          <p:cNvPr id="37" name="TextBox 36">
            <a:extLst>
              <a:ext uri="{FF2B5EF4-FFF2-40B4-BE49-F238E27FC236}">
                <a16:creationId xmlns:a16="http://schemas.microsoft.com/office/drawing/2014/main" id="{419C7EA6-50E9-4A91-BE82-5D3FA9D79B45}"/>
              </a:ext>
            </a:extLst>
          </p:cNvPr>
          <p:cNvSpPr txBox="1"/>
          <p:nvPr/>
        </p:nvSpPr>
        <p:spPr>
          <a:xfrm>
            <a:off x="0" y="3724831"/>
            <a:ext cx="9144000" cy="369332"/>
          </a:xfrm>
          <a:prstGeom prst="rect">
            <a:avLst/>
          </a:prstGeom>
          <a:solidFill>
            <a:schemeClr val="bg1"/>
          </a:solidFill>
        </p:spPr>
        <p:txBody>
          <a:bodyPr wrap="square" rtlCol="0">
            <a:spAutoFit/>
          </a:bodyPr>
          <a:lstStyle/>
          <a:p>
            <a:endParaRPr lang="en-US" dirty="0"/>
          </a:p>
        </p:txBody>
      </p:sp>
      <p:pic>
        <p:nvPicPr>
          <p:cNvPr id="38" name="Picture 37">
            <a:extLst>
              <a:ext uri="{FF2B5EF4-FFF2-40B4-BE49-F238E27FC236}">
                <a16:creationId xmlns:a16="http://schemas.microsoft.com/office/drawing/2014/main" id="{B0075E09-D6C9-4995-9F4F-975F340C819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6878" y="3888008"/>
            <a:ext cx="6737692" cy="439117"/>
          </a:xfrm>
          <a:prstGeom prst="rect">
            <a:avLst/>
          </a:prstGeom>
        </p:spPr>
      </p:pic>
      <p:sp>
        <p:nvSpPr>
          <p:cNvPr id="39" name="TextBox 38">
            <a:extLst>
              <a:ext uri="{FF2B5EF4-FFF2-40B4-BE49-F238E27FC236}">
                <a16:creationId xmlns:a16="http://schemas.microsoft.com/office/drawing/2014/main" id="{1A0BB353-6AE0-43A0-964E-31890631C4CF}"/>
              </a:ext>
            </a:extLst>
          </p:cNvPr>
          <p:cNvSpPr txBox="1"/>
          <p:nvPr/>
        </p:nvSpPr>
        <p:spPr>
          <a:xfrm>
            <a:off x="1060315" y="4134024"/>
            <a:ext cx="6955275" cy="369332"/>
          </a:xfrm>
          <a:prstGeom prst="rect">
            <a:avLst/>
          </a:prstGeom>
          <a:noFill/>
        </p:spPr>
        <p:txBody>
          <a:bodyPr wrap="square" rtlCol="0">
            <a:spAutoFit/>
          </a:bodyPr>
          <a:lstStyle/>
          <a:p>
            <a:r>
              <a:rPr lang="en-US" sz="900" dirty="0">
                <a:solidFill>
                  <a:srgbClr val="009900"/>
                </a:solidFill>
              </a:rPr>
              <a:t>Black AMX-01    </a:t>
            </a:r>
            <a:r>
              <a:rPr lang="en-US" sz="900" dirty="0" err="1">
                <a:solidFill>
                  <a:schemeClr val="accent5"/>
                </a:solidFill>
              </a:rPr>
              <a:t>WeedGuardPlus</a:t>
            </a:r>
            <a:r>
              <a:rPr lang="en-US" sz="900" dirty="0"/>
              <a:t>    </a:t>
            </a:r>
            <a:r>
              <a:rPr lang="en-US" sz="900" dirty="0">
                <a:solidFill>
                  <a:srgbClr val="FF0000"/>
                </a:solidFill>
              </a:rPr>
              <a:t>Black Film Organic    </a:t>
            </a:r>
            <a:r>
              <a:rPr lang="en-US" sz="900" dirty="0">
                <a:solidFill>
                  <a:srgbClr val="7030A0"/>
                </a:solidFill>
              </a:rPr>
              <a:t>Clear </a:t>
            </a:r>
            <a:r>
              <a:rPr lang="en-US" sz="900" dirty="0" err="1">
                <a:solidFill>
                  <a:srgbClr val="7030A0"/>
                </a:solidFill>
              </a:rPr>
              <a:t>Organix</a:t>
            </a:r>
            <a:r>
              <a:rPr lang="en-US" sz="900" dirty="0">
                <a:solidFill>
                  <a:srgbClr val="7030A0"/>
                </a:solidFill>
              </a:rPr>
              <a:t>    </a:t>
            </a:r>
            <a:r>
              <a:rPr lang="en-US" sz="900" dirty="0">
                <a:solidFill>
                  <a:schemeClr val="accent4">
                    <a:lumMod val="75000"/>
                  </a:schemeClr>
                </a:solidFill>
              </a:rPr>
              <a:t>Black </a:t>
            </a:r>
            <a:r>
              <a:rPr lang="en-US" sz="900" dirty="0" err="1">
                <a:solidFill>
                  <a:schemeClr val="accent4">
                    <a:lumMod val="75000"/>
                  </a:schemeClr>
                </a:solidFill>
              </a:rPr>
              <a:t>Organix</a:t>
            </a:r>
            <a:r>
              <a:rPr lang="en-US" sz="900" dirty="0">
                <a:solidFill>
                  <a:schemeClr val="accent4">
                    <a:lumMod val="75000"/>
                  </a:schemeClr>
                </a:solidFill>
              </a:rPr>
              <a:t>      </a:t>
            </a:r>
            <a:r>
              <a:rPr lang="en-US" sz="900" dirty="0"/>
              <a:t>Black polyethylene   Clear polyethylene</a:t>
            </a:r>
          </a:p>
          <a:p>
            <a:r>
              <a:rPr lang="en-US" sz="900" dirty="0"/>
              <a:t>     </a:t>
            </a:r>
            <a:r>
              <a:rPr lang="en-US" sz="900" dirty="0">
                <a:solidFill>
                  <a:srgbClr val="009900"/>
                </a:solidFill>
              </a:rPr>
              <a:t>254 </a:t>
            </a:r>
            <a:r>
              <a:rPr lang="en-US" sz="900" dirty="0">
                <a:solidFill>
                  <a:srgbClr val="009900"/>
                </a:solidFill>
                <a:cs typeface="Times New Roman" panose="02020603050405020304" pitchFamily="18" charset="0"/>
              </a:rPr>
              <a:t>µm</a:t>
            </a:r>
            <a:r>
              <a:rPr lang="en-US" sz="900" dirty="0">
                <a:cs typeface="Times New Roman" panose="02020603050405020304" pitchFamily="18" charset="0"/>
              </a:rPr>
              <a:t>                  </a:t>
            </a:r>
            <a:r>
              <a:rPr lang="en-US" sz="900" dirty="0">
                <a:solidFill>
                  <a:schemeClr val="accent5"/>
                </a:solidFill>
                <a:cs typeface="Times New Roman" panose="02020603050405020304" pitchFamily="18" charset="0"/>
              </a:rPr>
              <a:t>240µm</a:t>
            </a:r>
            <a:r>
              <a:rPr lang="en-US" sz="900" dirty="0">
                <a:cs typeface="Times New Roman" panose="02020603050405020304" pitchFamily="18" charset="0"/>
              </a:rPr>
              <a:t>                  </a:t>
            </a:r>
            <a:r>
              <a:rPr lang="en-US" sz="900" dirty="0">
                <a:solidFill>
                  <a:srgbClr val="FF0000"/>
                </a:solidFill>
                <a:cs typeface="Times New Roman" panose="02020603050405020304" pitchFamily="18" charset="0"/>
              </a:rPr>
              <a:t>15.2 µm</a:t>
            </a:r>
            <a:r>
              <a:rPr lang="en-US" sz="900" dirty="0">
                <a:cs typeface="Times New Roman" panose="02020603050405020304" pitchFamily="18" charset="0"/>
              </a:rPr>
              <a:t>                   </a:t>
            </a:r>
            <a:r>
              <a:rPr lang="en-US" sz="900" dirty="0">
                <a:solidFill>
                  <a:srgbClr val="7030A0"/>
                </a:solidFill>
                <a:cs typeface="Times New Roman" panose="02020603050405020304" pitchFamily="18" charset="0"/>
              </a:rPr>
              <a:t>17.8 µm             </a:t>
            </a:r>
            <a:r>
              <a:rPr lang="en-US" sz="900" dirty="0">
                <a:solidFill>
                  <a:schemeClr val="accent4">
                    <a:lumMod val="75000"/>
                  </a:schemeClr>
                </a:solidFill>
                <a:cs typeface="Times New Roman" panose="02020603050405020304" pitchFamily="18" charset="0"/>
              </a:rPr>
              <a:t>15.2 µm</a:t>
            </a:r>
            <a:r>
              <a:rPr lang="en-US" sz="900" dirty="0">
                <a:cs typeface="Times New Roman" panose="02020603050405020304" pitchFamily="18" charset="0"/>
              </a:rPr>
              <a:t>                   25.4 µm                    25.4 µm </a:t>
            </a:r>
            <a:endParaRPr lang="en-US" sz="900" dirty="0"/>
          </a:p>
        </p:txBody>
      </p:sp>
      <p:sp>
        <p:nvSpPr>
          <p:cNvPr id="40" name="TextBox 39">
            <a:extLst>
              <a:ext uri="{FF2B5EF4-FFF2-40B4-BE49-F238E27FC236}">
                <a16:creationId xmlns:a16="http://schemas.microsoft.com/office/drawing/2014/main" id="{F3418A48-551B-4CA8-9F9E-BE27C2F77FFB}"/>
              </a:ext>
            </a:extLst>
          </p:cNvPr>
          <p:cNvSpPr txBox="1"/>
          <p:nvPr/>
        </p:nvSpPr>
        <p:spPr>
          <a:xfrm>
            <a:off x="7466202" y="3750019"/>
            <a:ext cx="273437" cy="369332"/>
          </a:xfrm>
          <a:prstGeom prst="rect">
            <a:avLst/>
          </a:prstGeom>
          <a:solidFill>
            <a:schemeClr val="bg1"/>
          </a:solidFill>
        </p:spPr>
        <p:txBody>
          <a:bodyPr wrap="square" rtlCol="0">
            <a:spAutoFit/>
          </a:bodyPr>
          <a:lstStyle/>
          <a:p>
            <a:endParaRPr lang="en-US" dirty="0"/>
          </a:p>
        </p:txBody>
      </p:sp>
      <p:sp>
        <p:nvSpPr>
          <p:cNvPr id="41" name="TextBox 40">
            <a:extLst>
              <a:ext uri="{FF2B5EF4-FFF2-40B4-BE49-F238E27FC236}">
                <a16:creationId xmlns:a16="http://schemas.microsoft.com/office/drawing/2014/main" id="{34DD6BEE-CB8B-4E6F-9B71-9861E5A05161}"/>
              </a:ext>
            </a:extLst>
          </p:cNvPr>
          <p:cNvSpPr txBox="1"/>
          <p:nvPr/>
        </p:nvSpPr>
        <p:spPr>
          <a:xfrm>
            <a:off x="1820863" y="1057123"/>
            <a:ext cx="694697" cy="338554"/>
          </a:xfrm>
          <a:prstGeom prst="rect">
            <a:avLst/>
          </a:prstGeom>
          <a:noFill/>
          <a:ln>
            <a:solidFill>
              <a:schemeClr val="tx1"/>
            </a:solidFill>
          </a:ln>
        </p:spPr>
        <p:txBody>
          <a:bodyPr wrap="square" rtlCol="0">
            <a:spAutoFit/>
          </a:bodyPr>
          <a:lstStyle/>
          <a:p>
            <a:pPr algn="ctr"/>
            <a:r>
              <a:rPr lang="en-US" sz="1600" dirty="0"/>
              <a:t>2018</a:t>
            </a:r>
          </a:p>
        </p:txBody>
      </p:sp>
      <p:sp>
        <p:nvSpPr>
          <p:cNvPr id="42" name="TextBox 41">
            <a:extLst>
              <a:ext uri="{FF2B5EF4-FFF2-40B4-BE49-F238E27FC236}">
                <a16:creationId xmlns:a16="http://schemas.microsoft.com/office/drawing/2014/main" id="{6A7CB535-0A85-43D3-AAE4-5E1A513F2FFF}"/>
              </a:ext>
            </a:extLst>
          </p:cNvPr>
          <p:cNvSpPr txBox="1"/>
          <p:nvPr/>
        </p:nvSpPr>
        <p:spPr>
          <a:xfrm>
            <a:off x="4104732" y="1303511"/>
            <a:ext cx="305931" cy="369332"/>
          </a:xfrm>
          <a:prstGeom prst="rect">
            <a:avLst/>
          </a:prstGeom>
          <a:solidFill>
            <a:schemeClr val="bg1"/>
          </a:solidFill>
        </p:spPr>
        <p:txBody>
          <a:bodyPr wrap="square" rtlCol="0">
            <a:spAutoFit/>
          </a:bodyPr>
          <a:lstStyle/>
          <a:p>
            <a:endParaRPr lang="en-US" dirty="0"/>
          </a:p>
        </p:txBody>
      </p:sp>
      <p:sp>
        <p:nvSpPr>
          <p:cNvPr id="43" name="TextBox 42">
            <a:extLst>
              <a:ext uri="{FF2B5EF4-FFF2-40B4-BE49-F238E27FC236}">
                <a16:creationId xmlns:a16="http://schemas.microsoft.com/office/drawing/2014/main" id="{FA7F89C9-AD9D-4D25-AE04-4AF06EF811E7}"/>
              </a:ext>
            </a:extLst>
          </p:cNvPr>
          <p:cNvSpPr txBox="1"/>
          <p:nvPr/>
        </p:nvSpPr>
        <p:spPr>
          <a:xfrm>
            <a:off x="8440040" y="1271083"/>
            <a:ext cx="305931" cy="369332"/>
          </a:xfrm>
          <a:prstGeom prst="rect">
            <a:avLst/>
          </a:prstGeom>
          <a:solidFill>
            <a:schemeClr val="bg1"/>
          </a:solidFill>
        </p:spPr>
        <p:txBody>
          <a:bodyPr wrap="square" rtlCol="0">
            <a:spAutoFit/>
          </a:bodyPr>
          <a:lstStyle/>
          <a:p>
            <a:endParaRPr lang="en-US" dirty="0"/>
          </a:p>
        </p:txBody>
      </p:sp>
      <p:sp>
        <p:nvSpPr>
          <p:cNvPr id="44" name="TextBox 43">
            <a:extLst>
              <a:ext uri="{FF2B5EF4-FFF2-40B4-BE49-F238E27FC236}">
                <a16:creationId xmlns:a16="http://schemas.microsoft.com/office/drawing/2014/main" id="{9331DDC2-4D71-43F6-B912-66FBD17E26FF}"/>
              </a:ext>
            </a:extLst>
          </p:cNvPr>
          <p:cNvSpPr txBox="1"/>
          <p:nvPr/>
        </p:nvSpPr>
        <p:spPr>
          <a:xfrm>
            <a:off x="6378573" y="1057123"/>
            <a:ext cx="694697" cy="338554"/>
          </a:xfrm>
          <a:prstGeom prst="rect">
            <a:avLst/>
          </a:prstGeom>
          <a:noFill/>
          <a:ln>
            <a:solidFill>
              <a:schemeClr val="tx1"/>
            </a:solidFill>
          </a:ln>
        </p:spPr>
        <p:txBody>
          <a:bodyPr wrap="square" rtlCol="0">
            <a:spAutoFit/>
          </a:bodyPr>
          <a:lstStyle/>
          <a:p>
            <a:pPr algn="ctr"/>
            <a:r>
              <a:rPr lang="en-US" sz="1600" dirty="0"/>
              <a:t>2019</a:t>
            </a:r>
          </a:p>
        </p:txBody>
      </p:sp>
      <p:sp>
        <p:nvSpPr>
          <p:cNvPr id="45" name="TextBox 44">
            <a:extLst>
              <a:ext uri="{FF2B5EF4-FFF2-40B4-BE49-F238E27FC236}">
                <a16:creationId xmlns:a16="http://schemas.microsoft.com/office/drawing/2014/main" id="{F9383F98-C441-485E-8F16-D39D81BA7F73}"/>
              </a:ext>
            </a:extLst>
          </p:cNvPr>
          <p:cNvSpPr txBox="1"/>
          <p:nvPr/>
        </p:nvSpPr>
        <p:spPr>
          <a:xfrm>
            <a:off x="98320" y="4659065"/>
            <a:ext cx="8927690" cy="827339"/>
          </a:xfrm>
          <a:prstGeom prst="rect">
            <a:avLst/>
          </a:prstGeom>
          <a:noFill/>
          <a:ln>
            <a:solidFill>
              <a:schemeClr val="tx1"/>
            </a:solidFill>
          </a:ln>
        </p:spPr>
        <p:txBody>
          <a:bodyPr wrap="square" rtlCol="0">
            <a:spAutoFit/>
          </a:bodyPr>
          <a:lstStyle/>
          <a:p>
            <a:r>
              <a:rPr lang="en-US" sz="1600" dirty="0"/>
              <a:t>PSE during pumpkin growing season in Mount Vernon, WA; 0% = completely intact, 100% = fully deteriorated, ratings in 1% increments up to 20%, and 5% increments thereafter; error bar is ± one standard error of the mean. </a:t>
            </a:r>
            <a:r>
              <a:rPr lang="en-US" sz="1600" dirty="0">
                <a:solidFill>
                  <a:srgbClr val="0070C0"/>
                </a:solidFill>
              </a:rPr>
              <a:t>25.4 µm = 1 mil.</a:t>
            </a:r>
            <a:endParaRPr lang="en-US" sz="1600" dirty="0"/>
          </a:p>
        </p:txBody>
      </p:sp>
      <p:sp>
        <p:nvSpPr>
          <p:cNvPr id="46" name="TextBox 45">
            <a:extLst>
              <a:ext uri="{FF2B5EF4-FFF2-40B4-BE49-F238E27FC236}">
                <a16:creationId xmlns:a16="http://schemas.microsoft.com/office/drawing/2014/main" id="{AF3C5C9D-8C32-4AB6-8B55-17CDD0FF7D00}"/>
              </a:ext>
            </a:extLst>
          </p:cNvPr>
          <p:cNvSpPr txBox="1"/>
          <p:nvPr/>
        </p:nvSpPr>
        <p:spPr>
          <a:xfrm>
            <a:off x="8745971" y="1303511"/>
            <a:ext cx="253791" cy="2460648"/>
          </a:xfrm>
          <a:prstGeom prst="rect">
            <a:avLst/>
          </a:prstGeom>
          <a:solidFill>
            <a:schemeClr val="bg1"/>
          </a:solidFill>
        </p:spPr>
        <p:txBody>
          <a:bodyPr wrap="square" rtlCol="0">
            <a:spAutoFit/>
          </a:bodyPr>
          <a:lstStyle/>
          <a:p>
            <a:endParaRPr lang="en-US" dirty="0"/>
          </a:p>
        </p:txBody>
      </p:sp>
      <p:cxnSp>
        <p:nvCxnSpPr>
          <p:cNvPr id="47" name="Straight Connector 46">
            <a:extLst>
              <a:ext uri="{FF2B5EF4-FFF2-40B4-BE49-F238E27FC236}">
                <a16:creationId xmlns:a16="http://schemas.microsoft.com/office/drawing/2014/main" id="{08CCBF08-D696-458D-B8C8-B8725455929A}"/>
              </a:ext>
            </a:extLst>
          </p:cNvPr>
          <p:cNvCxnSpPr/>
          <p:nvPr/>
        </p:nvCxnSpPr>
        <p:spPr>
          <a:xfrm>
            <a:off x="0" y="5901837"/>
            <a:ext cx="9144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48" name="Picture 2" descr="Image result for western sare logo">
            <a:extLst>
              <a:ext uri="{FF2B5EF4-FFF2-40B4-BE49-F238E27FC236}">
                <a16:creationId xmlns:a16="http://schemas.microsoft.com/office/drawing/2014/main" id="{BFFBCAAD-F38D-4188-9E9A-8E790D50CAC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0121" y="6004021"/>
            <a:ext cx="897529" cy="812761"/>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4" descr="Image result for washington state university logo">
            <a:extLst>
              <a:ext uri="{FF2B5EF4-FFF2-40B4-BE49-F238E27FC236}">
                <a16:creationId xmlns:a16="http://schemas.microsoft.com/office/drawing/2014/main" id="{FD9DDBEE-29A3-4FB7-BE76-DB2D157D164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937891" y="6033325"/>
            <a:ext cx="1979219" cy="824675"/>
          </a:xfrm>
          <a:prstGeom prst="rect">
            <a:avLst/>
          </a:prstGeom>
          <a:noFill/>
          <a:extLst>
            <a:ext uri="{909E8E84-426E-40DD-AFC4-6F175D3DCCD1}">
              <a14:hiddenFill xmlns:a14="http://schemas.microsoft.com/office/drawing/2010/main">
                <a:solidFill>
                  <a:srgbClr val="FFFFFF"/>
                </a:solidFill>
              </a14:hiddenFill>
            </a:ext>
          </a:extLst>
        </p:spPr>
      </p:pic>
      <p:sp>
        <p:nvSpPr>
          <p:cNvPr id="50" name="TextBox 49">
            <a:extLst>
              <a:ext uri="{FF2B5EF4-FFF2-40B4-BE49-F238E27FC236}">
                <a16:creationId xmlns:a16="http://schemas.microsoft.com/office/drawing/2014/main" id="{8B4E3262-3375-4104-AE38-FF35E82F445C}"/>
              </a:ext>
            </a:extLst>
          </p:cNvPr>
          <p:cNvSpPr txBox="1"/>
          <p:nvPr/>
        </p:nvSpPr>
        <p:spPr>
          <a:xfrm>
            <a:off x="6697016" y="6550223"/>
            <a:ext cx="2486162" cy="307777"/>
          </a:xfrm>
          <a:prstGeom prst="rect">
            <a:avLst/>
          </a:prstGeom>
          <a:noFill/>
        </p:spPr>
        <p:txBody>
          <a:bodyPr wrap="square" rtlCol="0">
            <a:spAutoFit/>
          </a:bodyPr>
          <a:lstStyle/>
          <a:p>
            <a:r>
              <a:rPr lang="en-US" sz="1400" b="1" u="sng" dirty="0">
                <a:hlinkClick r:id="rId8"/>
              </a:rPr>
              <a:t>https://smallfruits.wsu.edu</a:t>
            </a:r>
            <a:endParaRPr lang="en-US" sz="1400" b="1" i="1" u="sng" dirty="0">
              <a:latin typeface="Arial" panose="020B0604020202020204" pitchFamily="34" charset="0"/>
              <a:cs typeface="Arial" panose="020B0604020202020204" pitchFamily="34" charset="0"/>
            </a:endParaRPr>
          </a:p>
        </p:txBody>
      </p:sp>
      <p:pic>
        <p:nvPicPr>
          <p:cNvPr id="51" name="Picture 50">
            <a:extLst>
              <a:ext uri="{FF2B5EF4-FFF2-40B4-BE49-F238E27FC236}">
                <a16:creationId xmlns:a16="http://schemas.microsoft.com/office/drawing/2014/main" id="{2AA1F6CE-0BBD-499B-AC91-8B16F6A98BE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308118" y="5989693"/>
            <a:ext cx="609904" cy="843028"/>
          </a:xfrm>
          <a:prstGeom prst="rect">
            <a:avLst/>
          </a:prstGeom>
        </p:spPr>
      </p:pic>
      <p:sp>
        <p:nvSpPr>
          <p:cNvPr id="52" name="TextBox 51">
            <a:extLst>
              <a:ext uri="{FF2B5EF4-FFF2-40B4-BE49-F238E27FC236}">
                <a16:creationId xmlns:a16="http://schemas.microsoft.com/office/drawing/2014/main" id="{1F51574F-C3B2-48AC-BF5C-9A45250ED8D2}"/>
              </a:ext>
            </a:extLst>
          </p:cNvPr>
          <p:cNvSpPr txBox="1"/>
          <p:nvPr/>
        </p:nvSpPr>
        <p:spPr>
          <a:xfrm>
            <a:off x="1849010" y="6529858"/>
            <a:ext cx="2486162" cy="307777"/>
          </a:xfrm>
          <a:prstGeom prst="rect">
            <a:avLst/>
          </a:prstGeom>
          <a:noFill/>
        </p:spPr>
        <p:txBody>
          <a:bodyPr wrap="square" rtlCol="0">
            <a:spAutoFit/>
          </a:bodyPr>
          <a:lstStyle/>
          <a:p>
            <a:r>
              <a:rPr lang="en-US" sz="1400" b="1" u="sng" dirty="0">
                <a:hlinkClick r:id="rId8"/>
              </a:rPr>
              <a:t>biodegradablemulch.org</a:t>
            </a:r>
            <a:endParaRPr lang="en-US" sz="1400" b="1" i="1" u="sng" dirty="0">
              <a:latin typeface="Arial" panose="020B0604020202020204" pitchFamily="34" charset="0"/>
              <a:cs typeface="Arial" panose="020B0604020202020204" pitchFamily="34" charset="0"/>
            </a:endParaRPr>
          </a:p>
        </p:txBody>
      </p:sp>
      <p:pic>
        <p:nvPicPr>
          <p:cNvPr id="53" name="Picture 52">
            <a:extLst>
              <a:ext uri="{FF2B5EF4-FFF2-40B4-BE49-F238E27FC236}">
                <a16:creationId xmlns:a16="http://schemas.microsoft.com/office/drawing/2014/main" id="{534C074B-6678-4F74-88A7-4D240B947F96}"/>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4409483" y="6113002"/>
            <a:ext cx="1302831" cy="646640"/>
          </a:xfrm>
          <a:prstGeom prst="rect">
            <a:avLst/>
          </a:prstGeom>
        </p:spPr>
      </p:pic>
      <p:sp>
        <p:nvSpPr>
          <p:cNvPr id="54" name="TextBox 53">
            <a:extLst>
              <a:ext uri="{FF2B5EF4-FFF2-40B4-BE49-F238E27FC236}">
                <a16:creationId xmlns:a16="http://schemas.microsoft.com/office/drawing/2014/main" id="{430BC120-5FF8-445D-AB9E-D7AF278DB312}"/>
              </a:ext>
            </a:extLst>
          </p:cNvPr>
          <p:cNvSpPr txBox="1"/>
          <p:nvPr/>
        </p:nvSpPr>
        <p:spPr>
          <a:xfrm>
            <a:off x="3678759" y="769174"/>
            <a:ext cx="1997456" cy="584775"/>
          </a:xfrm>
          <a:prstGeom prst="rect">
            <a:avLst/>
          </a:prstGeom>
          <a:noFill/>
          <a:ln>
            <a:solidFill>
              <a:schemeClr val="tx1"/>
            </a:solidFill>
          </a:ln>
        </p:spPr>
        <p:txBody>
          <a:bodyPr wrap="square" rtlCol="0">
            <a:spAutoFit/>
          </a:bodyPr>
          <a:lstStyle/>
          <a:p>
            <a:pPr algn="ctr"/>
            <a:r>
              <a:rPr lang="en-US" sz="1600" b="1" dirty="0"/>
              <a:t>Growing season   = 16 </a:t>
            </a:r>
            <a:r>
              <a:rPr lang="en-US" sz="1600" b="1" dirty="0" err="1"/>
              <a:t>wk</a:t>
            </a:r>
            <a:endParaRPr lang="en-US" sz="1600" b="1" dirty="0"/>
          </a:p>
        </p:txBody>
      </p:sp>
    </p:spTree>
    <p:extLst>
      <p:ext uri="{BB962C8B-B14F-4D97-AF65-F5344CB8AC3E}">
        <p14:creationId xmlns:p14="http://schemas.microsoft.com/office/powerpoint/2010/main" val="8076171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44F86C75-EE9E-49E3-B637-AEDB109BBD1A}"/>
              </a:ext>
            </a:extLst>
          </p:cNvPr>
          <p:cNvPicPr>
            <a:picLocks noChangeAspect="1"/>
          </p:cNvPicPr>
          <p:nvPr/>
        </p:nvPicPr>
        <p:blipFill>
          <a:blip r:embed="rId3"/>
          <a:stretch>
            <a:fillRect/>
          </a:stretch>
        </p:blipFill>
        <p:spPr>
          <a:xfrm>
            <a:off x="269823" y="956163"/>
            <a:ext cx="8581545" cy="2972258"/>
          </a:xfrm>
          <a:prstGeom prst="rect">
            <a:avLst/>
          </a:prstGeom>
        </p:spPr>
      </p:pic>
      <p:sp>
        <p:nvSpPr>
          <p:cNvPr id="19" name="Rectangle 18">
            <a:extLst>
              <a:ext uri="{FF2B5EF4-FFF2-40B4-BE49-F238E27FC236}">
                <a16:creationId xmlns:a16="http://schemas.microsoft.com/office/drawing/2014/main" id="{B301D425-B1E6-4AC9-A5E5-EC0F1BEDC05A}"/>
              </a:ext>
            </a:extLst>
          </p:cNvPr>
          <p:cNvSpPr/>
          <p:nvPr/>
        </p:nvSpPr>
        <p:spPr>
          <a:xfrm>
            <a:off x="210825" y="4164545"/>
            <a:ext cx="8581545" cy="1200329"/>
          </a:xfrm>
          <a:prstGeom prst="rect">
            <a:avLst/>
          </a:prstGeom>
          <a:ln>
            <a:solidFill>
              <a:schemeClr val="tx1"/>
            </a:solidFill>
          </a:ln>
        </p:spPr>
        <p:txBody>
          <a:bodyPr wrap="square">
            <a:spAutoFit/>
          </a:bodyPr>
          <a:lstStyle/>
          <a:p>
            <a:pPr algn="just"/>
            <a:r>
              <a:rPr lang="en-US" dirty="0">
                <a:solidFill>
                  <a:srgbClr val="000000"/>
                </a:solidFill>
              </a:rPr>
              <a:t>Weed number per m</a:t>
            </a:r>
            <a:r>
              <a:rPr lang="en-US" baseline="30000" dirty="0">
                <a:solidFill>
                  <a:srgbClr val="000000"/>
                </a:solidFill>
              </a:rPr>
              <a:t>2</a:t>
            </a:r>
            <a:r>
              <a:rPr lang="en-US" dirty="0">
                <a:solidFill>
                  <a:srgbClr val="000000"/>
                </a:solidFill>
              </a:rPr>
              <a:t> in plots with ‘Cinnamon Girl’ pie pumpkin grown with clear and black polyethylene (CPE and BPE) and soil-biodegradable mulch treatments [AMX-01 (AMX), </a:t>
            </a:r>
            <a:r>
              <a:rPr lang="en-US" dirty="0" err="1">
                <a:solidFill>
                  <a:srgbClr val="000000"/>
                </a:solidFill>
              </a:rPr>
              <a:t>WeedGuardPlus</a:t>
            </a:r>
            <a:r>
              <a:rPr lang="en-US" dirty="0">
                <a:solidFill>
                  <a:srgbClr val="000000"/>
                </a:solidFill>
              </a:rPr>
              <a:t> (WGP), Black Film Organic (BFO), Clear </a:t>
            </a:r>
            <a:r>
              <a:rPr lang="en-US" dirty="0" err="1">
                <a:solidFill>
                  <a:srgbClr val="000000"/>
                </a:solidFill>
              </a:rPr>
              <a:t>Organix</a:t>
            </a:r>
            <a:r>
              <a:rPr lang="en-US" dirty="0">
                <a:solidFill>
                  <a:srgbClr val="000000"/>
                </a:solidFill>
              </a:rPr>
              <a:t> (COX), and Black </a:t>
            </a:r>
            <a:r>
              <a:rPr lang="en-US" dirty="0" err="1">
                <a:solidFill>
                  <a:srgbClr val="000000"/>
                </a:solidFill>
              </a:rPr>
              <a:t>Organix</a:t>
            </a:r>
            <a:r>
              <a:rPr lang="en-US" dirty="0">
                <a:solidFill>
                  <a:srgbClr val="000000"/>
                </a:solidFill>
              </a:rPr>
              <a:t> (BOX)] in 2018 and 2019.</a:t>
            </a:r>
            <a:endParaRPr lang="en-US" dirty="0"/>
          </a:p>
        </p:txBody>
      </p:sp>
      <p:sp>
        <p:nvSpPr>
          <p:cNvPr id="20" name="Subtitle 2">
            <a:extLst>
              <a:ext uri="{FF2B5EF4-FFF2-40B4-BE49-F238E27FC236}">
                <a16:creationId xmlns:a16="http://schemas.microsoft.com/office/drawing/2014/main" id="{0D49568B-3B95-433C-855A-D498153751DB}"/>
              </a:ext>
            </a:extLst>
          </p:cNvPr>
          <p:cNvSpPr txBox="1">
            <a:spLocks/>
          </p:cNvSpPr>
          <p:nvPr/>
        </p:nvSpPr>
        <p:spPr>
          <a:xfrm>
            <a:off x="1" y="1445"/>
            <a:ext cx="9144000" cy="679506"/>
          </a:xfrm>
          <a:prstGeom prst="rect">
            <a:avLst/>
          </a:prstGeom>
          <a:solidFill>
            <a:srgbClr val="C00000"/>
          </a:solidFill>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ltLang="zh-CN" sz="3400" b="1" dirty="0">
                <a:solidFill>
                  <a:schemeClr val="bg1"/>
                </a:solidFill>
              </a:rPr>
              <a:t>Weed</a:t>
            </a:r>
            <a:r>
              <a:rPr lang="zh-CN" altLang="en-US" sz="3400" b="1" dirty="0">
                <a:solidFill>
                  <a:schemeClr val="bg1"/>
                </a:solidFill>
              </a:rPr>
              <a:t> </a:t>
            </a:r>
            <a:r>
              <a:rPr lang="en-US" altLang="zh-CN" sz="3400" b="1" dirty="0">
                <a:solidFill>
                  <a:schemeClr val="bg1"/>
                </a:solidFill>
              </a:rPr>
              <a:t>Populations under Mulch in Pumpkin</a:t>
            </a:r>
            <a:endParaRPr lang="en-US" sz="3400" b="1" dirty="0">
              <a:solidFill>
                <a:schemeClr val="bg1"/>
              </a:solidFill>
            </a:endParaRPr>
          </a:p>
        </p:txBody>
      </p:sp>
      <p:cxnSp>
        <p:nvCxnSpPr>
          <p:cNvPr id="21" name="Straight Connector 20">
            <a:extLst>
              <a:ext uri="{FF2B5EF4-FFF2-40B4-BE49-F238E27FC236}">
                <a16:creationId xmlns:a16="http://schemas.microsoft.com/office/drawing/2014/main" id="{85002C25-510A-4655-9B5C-F44FE84EF82B}"/>
              </a:ext>
            </a:extLst>
          </p:cNvPr>
          <p:cNvCxnSpPr/>
          <p:nvPr/>
        </p:nvCxnSpPr>
        <p:spPr>
          <a:xfrm>
            <a:off x="0" y="5901837"/>
            <a:ext cx="9144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22" name="Picture 2" descr="Image result for western sare logo">
            <a:extLst>
              <a:ext uri="{FF2B5EF4-FFF2-40B4-BE49-F238E27FC236}">
                <a16:creationId xmlns:a16="http://schemas.microsoft.com/office/drawing/2014/main" id="{A90FC4DD-DE4A-40B2-A69A-4932CC8AC01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0121" y="6004021"/>
            <a:ext cx="897529" cy="812761"/>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Image result for washington state university logo">
            <a:extLst>
              <a:ext uri="{FF2B5EF4-FFF2-40B4-BE49-F238E27FC236}">
                <a16:creationId xmlns:a16="http://schemas.microsoft.com/office/drawing/2014/main" id="{B9254CB6-F0B8-42E6-839C-6C71FBAA0EB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37891" y="6033325"/>
            <a:ext cx="1979219" cy="824675"/>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931D3FD2-4AD7-4702-9B56-181BC9FB3F57}"/>
              </a:ext>
            </a:extLst>
          </p:cNvPr>
          <p:cNvSpPr txBox="1"/>
          <p:nvPr/>
        </p:nvSpPr>
        <p:spPr>
          <a:xfrm>
            <a:off x="6697016" y="6550223"/>
            <a:ext cx="2486162" cy="307777"/>
          </a:xfrm>
          <a:prstGeom prst="rect">
            <a:avLst/>
          </a:prstGeom>
          <a:noFill/>
        </p:spPr>
        <p:txBody>
          <a:bodyPr wrap="square" rtlCol="0">
            <a:spAutoFit/>
          </a:bodyPr>
          <a:lstStyle/>
          <a:p>
            <a:r>
              <a:rPr lang="en-US" sz="1400" b="1" u="sng" dirty="0">
                <a:hlinkClick r:id="rId6"/>
              </a:rPr>
              <a:t>https://smallfruits.wsu.edu</a:t>
            </a:r>
            <a:endParaRPr lang="en-US" sz="1400" b="1" i="1" u="sng" dirty="0">
              <a:latin typeface="Arial" panose="020B0604020202020204" pitchFamily="34" charset="0"/>
              <a:cs typeface="Arial" panose="020B0604020202020204" pitchFamily="34" charset="0"/>
            </a:endParaRPr>
          </a:p>
        </p:txBody>
      </p:sp>
      <p:pic>
        <p:nvPicPr>
          <p:cNvPr id="25" name="Picture 24">
            <a:extLst>
              <a:ext uri="{FF2B5EF4-FFF2-40B4-BE49-F238E27FC236}">
                <a16:creationId xmlns:a16="http://schemas.microsoft.com/office/drawing/2014/main" id="{262F8A15-20DC-47D8-B856-7C7A9C36892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08118" y="5989693"/>
            <a:ext cx="609904" cy="843028"/>
          </a:xfrm>
          <a:prstGeom prst="rect">
            <a:avLst/>
          </a:prstGeom>
        </p:spPr>
      </p:pic>
      <p:sp>
        <p:nvSpPr>
          <p:cNvPr id="26" name="TextBox 25">
            <a:extLst>
              <a:ext uri="{FF2B5EF4-FFF2-40B4-BE49-F238E27FC236}">
                <a16:creationId xmlns:a16="http://schemas.microsoft.com/office/drawing/2014/main" id="{26F5E5AA-3CEA-486E-A9A7-BF552A3672D7}"/>
              </a:ext>
            </a:extLst>
          </p:cNvPr>
          <p:cNvSpPr txBox="1"/>
          <p:nvPr/>
        </p:nvSpPr>
        <p:spPr>
          <a:xfrm>
            <a:off x="1849010" y="6529858"/>
            <a:ext cx="2486162" cy="307777"/>
          </a:xfrm>
          <a:prstGeom prst="rect">
            <a:avLst/>
          </a:prstGeom>
          <a:noFill/>
        </p:spPr>
        <p:txBody>
          <a:bodyPr wrap="square" rtlCol="0">
            <a:spAutoFit/>
          </a:bodyPr>
          <a:lstStyle/>
          <a:p>
            <a:r>
              <a:rPr lang="en-US" sz="1400" b="1" u="sng" dirty="0">
                <a:hlinkClick r:id="rId6"/>
              </a:rPr>
              <a:t>biodegradablemulch.org</a:t>
            </a:r>
            <a:endParaRPr lang="en-US" sz="1400" b="1" i="1" u="sng" dirty="0">
              <a:latin typeface="Arial" panose="020B0604020202020204" pitchFamily="34" charset="0"/>
              <a:cs typeface="Arial" panose="020B0604020202020204" pitchFamily="34" charset="0"/>
            </a:endParaRPr>
          </a:p>
        </p:txBody>
      </p:sp>
      <p:pic>
        <p:nvPicPr>
          <p:cNvPr id="27" name="Picture 26">
            <a:extLst>
              <a:ext uri="{FF2B5EF4-FFF2-40B4-BE49-F238E27FC236}">
                <a16:creationId xmlns:a16="http://schemas.microsoft.com/office/drawing/2014/main" id="{4BBEF1A6-D9D6-4812-A886-AB956D9D998C}"/>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4409483" y="6113002"/>
            <a:ext cx="1302831" cy="646640"/>
          </a:xfrm>
          <a:prstGeom prst="rect">
            <a:avLst/>
          </a:prstGeom>
        </p:spPr>
      </p:pic>
      <p:sp>
        <p:nvSpPr>
          <p:cNvPr id="28" name="TextBox 27">
            <a:extLst>
              <a:ext uri="{FF2B5EF4-FFF2-40B4-BE49-F238E27FC236}">
                <a16:creationId xmlns:a16="http://schemas.microsoft.com/office/drawing/2014/main" id="{531A067B-5D32-4B2E-8E85-E353BFBEBEBF}"/>
              </a:ext>
            </a:extLst>
          </p:cNvPr>
          <p:cNvSpPr txBox="1"/>
          <p:nvPr/>
        </p:nvSpPr>
        <p:spPr>
          <a:xfrm>
            <a:off x="6123963" y="5472029"/>
            <a:ext cx="3020037" cy="338554"/>
          </a:xfrm>
          <a:prstGeom prst="rect">
            <a:avLst/>
          </a:prstGeom>
          <a:noFill/>
        </p:spPr>
        <p:txBody>
          <a:bodyPr wrap="square" rtlCol="0">
            <a:spAutoFit/>
          </a:bodyPr>
          <a:lstStyle/>
          <a:p>
            <a:pPr algn="r"/>
            <a:r>
              <a:rPr lang="en-US" altLang="zh-CN" sz="1600" dirty="0">
                <a:solidFill>
                  <a:schemeClr val="accent5">
                    <a:lumMod val="50000"/>
                  </a:schemeClr>
                </a:solidFill>
              </a:rPr>
              <a:t>Zhang</a:t>
            </a:r>
            <a:r>
              <a:rPr lang="zh-CN" altLang="en-US" sz="1600" dirty="0">
                <a:solidFill>
                  <a:schemeClr val="accent5">
                    <a:lumMod val="50000"/>
                  </a:schemeClr>
                </a:solidFill>
              </a:rPr>
              <a:t> </a:t>
            </a:r>
            <a:r>
              <a:rPr lang="en-US" altLang="zh-CN" sz="1600" dirty="0">
                <a:solidFill>
                  <a:schemeClr val="accent5">
                    <a:lumMod val="50000"/>
                  </a:schemeClr>
                </a:solidFill>
              </a:rPr>
              <a:t>et</a:t>
            </a:r>
            <a:r>
              <a:rPr lang="zh-CN" altLang="en-US" sz="1600" dirty="0">
                <a:solidFill>
                  <a:schemeClr val="accent5">
                    <a:lumMod val="50000"/>
                  </a:schemeClr>
                </a:solidFill>
              </a:rPr>
              <a:t> </a:t>
            </a:r>
            <a:r>
              <a:rPr lang="en-US" altLang="zh-CN" sz="1600" dirty="0">
                <a:solidFill>
                  <a:schemeClr val="accent5">
                    <a:lumMod val="50000"/>
                  </a:schemeClr>
                </a:solidFill>
              </a:rPr>
              <a:t>al.,</a:t>
            </a:r>
            <a:r>
              <a:rPr lang="zh-CN" altLang="en-US" sz="1600" dirty="0">
                <a:solidFill>
                  <a:schemeClr val="accent5">
                    <a:lumMod val="50000"/>
                  </a:schemeClr>
                </a:solidFill>
              </a:rPr>
              <a:t> </a:t>
            </a:r>
            <a:r>
              <a:rPr lang="en-US" altLang="zh-CN" sz="1600" dirty="0">
                <a:solidFill>
                  <a:schemeClr val="accent5">
                    <a:lumMod val="50000"/>
                  </a:schemeClr>
                </a:solidFill>
              </a:rPr>
              <a:t>2020</a:t>
            </a:r>
            <a:endParaRPr lang="en-US" sz="1600" dirty="0">
              <a:solidFill>
                <a:schemeClr val="accent5">
                  <a:lumMod val="50000"/>
                </a:schemeClr>
              </a:solidFill>
            </a:endParaRPr>
          </a:p>
        </p:txBody>
      </p:sp>
      <p:sp>
        <p:nvSpPr>
          <p:cNvPr id="29" name="Rectangle 28">
            <a:extLst>
              <a:ext uri="{FF2B5EF4-FFF2-40B4-BE49-F238E27FC236}">
                <a16:creationId xmlns:a16="http://schemas.microsoft.com/office/drawing/2014/main" id="{F24F7ED9-FAE4-4ED1-900B-13A1AB8D68DF}"/>
              </a:ext>
            </a:extLst>
          </p:cNvPr>
          <p:cNvSpPr/>
          <p:nvPr/>
        </p:nvSpPr>
        <p:spPr>
          <a:xfrm>
            <a:off x="210826" y="2236091"/>
            <a:ext cx="8466035" cy="15902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30C2B5E-4E59-49F4-BE33-95A3F14441F9}"/>
              </a:ext>
            </a:extLst>
          </p:cNvPr>
          <p:cNvSpPr/>
          <p:nvPr/>
        </p:nvSpPr>
        <p:spPr>
          <a:xfrm>
            <a:off x="210825" y="2807419"/>
            <a:ext cx="8466035" cy="15902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2792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CFEE2EA-FC22-43C0-A3D6-7BB23FB3E609}"/>
              </a:ext>
            </a:extLst>
          </p:cNvPr>
          <p:cNvSpPr txBox="1"/>
          <p:nvPr/>
        </p:nvSpPr>
        <p:spPr>
          <a:xfrm>
            <a:off x="0" y="1830967"/>
            <a:ext cx="1382660" cy="830997"/>
          </a:xfrm>
          <a:prstGeom prst="rect">
            <a:avLst/>
          </a:prstGeom>
          <a:noFill/>
        </p:spPr>
        <p:txBody>
          <a:bodyPr wrap="square" rtlCol="0">
            <a:spAutoFit/>
          </a:bodyPr>
          <a:lstStyle/>
          <a:p>
            <a:r>
              <a:rPr lang="en-US" altLang="zh-CN" sz="2000" dirty="0"/>
              <a:t>July 2019</a:t>
            </a:r>
          </a:p>
          <a:p>
            <a:r>
              <a:rPr lang="en-US" sz="1400" dirty="0"/>
              <a:t>(6 weeks after transplanting)</a:t>
            </a:r>
          </a:p>
        </p:txBody>
      </p:sp>
      <p:sp>
        <p:nvSpPr>
          <p:cNvPr id="5" name="TextBox 4">
            <a:extLst>
              <a:ext uri="{FF2B5EF4-FFF2-40B4-BE49-F238E27FC236}">
                <a16:creationId xmlns:a16="http://schemas.microsoft.com/office/drawing/2014/main" id="{136B20C0-0FE1-4B5D-B6FC-51BBE1F82475}"/>
              </a:ext>
            </a:extLst>
          </p:cNvPr>
          <p:cNvSpPr txBox="1"/>
          <p:nvPr/>
        </p:nvSpPr>
        <p:spPr>
          <a:xfrm>
            <a:off x="7237656" y="6554183"/>
            <a:ext cx="1906344" cy="350709"/>
          </a:xfrm>
          <a:prstGeom prst="rect">
            <a:avLst/>
          </a:prstGeom>
          <a:noFill/>
        </p:spPr>
        <p:txBody>
          <a:bodyPr wrap="square" rtlCol="0">
            <a:spAutoFit/>
          </a:bodyPr>
          <a:lstStyle/>
          <a:p>
            <a:pPr algn="r"/>
            <a:r>
              <a:rPr lang="en-US" altLang="zh-CN" sz="1600" dirty="0">
                <a:solidFill>
                  <a:schemeClr val="accent5">
                    <a:lumMod val="50000"/>
                  </a:schemeClr>
                </a:solidFill>
              </a:rPr>
              <a:t>Zhang</a:t>
            </a:r>
            <a:r>
              <a:rPr lang="zh-CN" altLang="en-US" sz="1600" dirty="0">
                <a:solidFill>
                  <a:schemeClr val="accent5">
                    <a:lumMod val="50000"/>
                  </a:schemeClr>
                </a:solidFill>
              </a:rPr>
              <a:t> </a:t>
            </a:r>
            <a:r>
              <a:rPr lang="en-US" altLang="zh-CN" sz="1600" dirty="0">
                <a:solidFill>
                  <a:schemeClr val="accent5">
                    <a:lumMod val="50000"/>
                  </a:schemeClr>
                </a:solidFill>
              </a:rPr>
              <a:t>et</a:t>
            </a:r>
            <a:r>
              <a:rPr lang="zh-CN" altLang="en-US" sz="1600" dirty="0">
                <a:solidFill>
                  <a:schemeClr val="accent5">
                    <a:lumMod val="50000"/>
                  </a:schemeClr>
                </a:solidFill>
              </a:rPr>
              <a:t> </a:t>
            </a:r>
            <a:r>
              <a:rPr lang="en-US" altLang="zh-CN" sz="1600" dirty="0">
                <a:solidFill>
                  <a:schemeClr val="accent5">
                    <a:lumMod val="50000"/>
                  </a:schemeClr>
                </a:solidFill>
              </a:rPr>
              <a:t>al.,</a:t>
            </a:r>
            <a:r>
              <a:rPr lang="zh-CN" altLang="en-US" sz="1600" dirty="0">
                <a:solidFill>
                  <a:schemeClr val="accent5">
                    <a:lumMod val="50000"/>
                  </a:schemeClr>
                </a:solidFill>
              </a:rPr>
              <a:t> </a:t>
            </a:r>
            <a:r>
              <a:rPr lang="en-US" altLang="zh-CN" sz="1600" dirty="0">
                <a:solidFill>
                  <a:schemeClr val="accent5">
                    <a:lumMod val="50000"/>
                  </a:schemeClr>
                </a:solidFill>
              </a:rPr>
              <a:t>2020</a:t>
            </a:r>
            <a:endParaRPr lang="en-US" sz="1600" dirty="0">
              <a:solidFill>
                <a:schemeClr val="accent5">
                  <a:lumMod val="50000"/>
                </a:schemeClr>
              </a:solidFill>
            </a:endParaRPr>
          </a:p>
        </p:txBody>
      </p:sp>
      <p:pic>
        <p:nvPicPr>
          <p:cNvPr id="6" name="Picture 5">
            <a:extLst>
              <a:ext uri="{FF2B5EF4-FFF2-40B4-BE49-F238E27FC236}">
                <a16:creationId xmlns:a16="http://schemas.microsoft.com/office/drawing/2014/main" id="{D7E3C3AA-D508-428C-AC88-C37F868CE84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3586" y="824289"/>
            <a:ext cx="3071952" cy="2913522"/>
          </a:xfrm>
          <a:prstGeom prst="rect">
            <a:avLst/>
          </a:prstGeom>
          <a:noFill/>
          <a:ln>
            <a:solidFill>
              <a:schemeClr val="tx1"/>
            </a:solidFill>
          </a:ln>
        </p:spPr>
      </p:pic>
      <p:pic>
        <p:nvPicPr>
          <p:cNvPr id="7" name="Picture 6">
            <a:extLst>
              <a:ext uri="{FF2B5EF4-FFF2-40B4-BE49-F238E27FC236}">
                <a16:creationId xmlns:a16="http://schemas.microsoft.com/office/drawing/2014/main" id="{A3A12257-EB21-4C6B-9028-27C3F2B2D773}"/>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30904" y="824289"/>
            <a:ext cx="3197643" cy="2913522"/>
          </a:xfrm>
          <a:prstGeom prst="rect">
            <a:avLst/>
          </a:prstGeom>
          <a:noFill/>
          <a:ln>
            <a:solidFill>
              <a:schemeClr val="tx1"/>
            </a:solidFill>
          </a:ln>
        </p:spPr>
      </p:pic>
      <p:pic>
        <p:nvPicPr>
          <p:cNvPr id="11" name="Picture 10">
            <a:extLst>
              <a:ext uri="{FF2B5EF4-FFF2-40B4-BE49-F238E27FC236}">
                <a16:creationId xmlns:a16="http://schemas.microsoft.com/office/drawing/2014/main" id="{62BDDFC0-44EA-4AC7-9052-9EDA6A2736B2}"/>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0800000">
            <a:off x="1323586" y="3933003"/>
            <a:ext cx="3071952" cy="2678775"/>
          </a:xfrm>
          <a:prstGeom prst="rect">
            <a:avLst/>
          </a:prstGeom>
          <a:noFill/>
          <a:ln>
            <a:solidFill>
              <a:schemeClr val="tx1"/>
            </a:solidFill>
          </a:ln>
        </p:spPr>
      </p:pic>
      <p:sp>
        <p:nvSpPr>
          <p:cNvPr id="26" name="TextBox 25">
            <a:extLst>
              <a:ext uri="{FF2B5EF4-FFF2-40B4-BE49-F238E27FC236}">
                <a16:creationId xmlns:a16="http://schemas.microsoft.com/office/drawing/2014/main" id="{09738F37-118F-430A-8BA3-9D5297EF21E3}"/>
              </a:ext>
            </a:extLst>
          </p:cNvPr>
          <p:cNvSpPr txBox="1"/>
          <p:nvPr/>
        </p:nvSpPr>
        <p:spPr>
          <a:xfrm>
            <a:off x="-23506" y="4749405"/>
            <a:ext cx="1589244" cy="830997"/>
          </a:xfrm>
          <a:prstGeom prst="rect">
            <a:avLst/>
          </a:prstGeom>
          <a:noFill/>
        </p:spPr>
        <p:txBody>
          <a:bodyPr wrap="square" rtlCol="0">
            <a:spAutoFit/>
          </a:bodyPr>
          <a:lstStyle/>
          <a:p>
            <a:r>
              <a:rPr lang="en-US" altLang="zh-CN" sz="2000" dirty="0"/>
              <a:t>Oct. 2019</a:t>
            </a:r>
          </a:p>
          <a:p>
            <a:r>
              <a:rPr lang="en-US" sz="1400" dirty="0"/>
              <a:t>(18 weeks after transplanting)</a:t>
            </a:r>
          </a:p>
        </p:txBody>
      </p:sp>
      <p:pic>
        <p:nvPicPr>
          <p:cNvPr id="28" name="Picture 27">
            <a:extLst>
              <a:ext uri="{FF2B5EF4-FFF2-40B4-BE49-F238E27FC236}">
                <a16:creationId xmlns:a16="http://schemas.microsoft.com/office/drawing/2014/main" id="{E87A254B-3329-4D29-A984-3E82387F245E}"/>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0800000">
            <a:off x="4630904" y="3933002"/>
            <a:ext cx="3197643" cy="2678775"/>
          </a:xfrm>
          <a:prstGeom prst="rect">
            <a:avLst/>
          </a:prstGeom>
          <a:noFill/>
          <a:ln>
            <a:solidFill>
              <a:schemeClr val="tx1"/>
            </a:solidFill>
          </a:ln>
        </p:spPr>
      </p:pic>
      <p:sp>
        <p:nvSpPr>
          <p:cNvPr id="30" name="TextBox 29">
            <a:extLst>
              <a:ext uri="{FF2B5EF4-FFF2-40B4-BE49-F238E27FC236}">
                <a16:creationId xmlns:a16="http://schemas.microsoft.com/office/drawing/2014/main" id="{D87CA4FC-ACAC-403E-85D4-DA6EAE99E5D5}"/>
              </a:ext>
            </a:extLst>
          </p:cNvPr>
          <p:cNvSpPr txBox="1"/>
          <p:nvPr/>
        </p:nvSpPr>
        <p:spPr>
          <a:xfrm>
            <a:off x="0" y="0"/>
            <a:ext cx="1595718" cy="469979"/>
          </a:xfrm>
          <a:prstGeom prst="rect">
            <a:avLst/>
          </a:prstGeom>
          <a:solidFill>
            <a:srgbClr val="C00000"/>
          </a:solidFill>
        </p:spPr>
        <p:txBody>
          <a:bodyPr wrap="square" rtlCol="0">
            <a:spAutoFit/>
          </a:bodyPr>
          <a:lstStyle/>
          <a:p>
            <a:pPr algn="ctr"/>
            <a:r>
              <a:rPr lang="en-US" altLang="zh-CN" sz="2400" b="1" dirty="0">
                <a:solidFill>
                  <a:schemeClr val="bg1"/>
                </a:solidFill>
              </a:rPr>
              <a:t>Pumpkin</a:t>
            </a:r>
            <a:endParaRPr lang="en-US" sz="2400" b="1" dirty="0">
              <a:solidFill>
                <a:schemeClr val="bg1"/>
              </a:solidFill>
            </a:endParaRPr>
          </a:p>
        </p:txBody>
      </p:sp>
      <p:pic>
        <p:nvPicPr>
          <p:cNvPr id="32" name="Picture 31">
            <a:extLst>
              <a:ext uri="{FF2B5EF4-FFF2-40B4-BE49-F238E27FC236}">
                <a16:creationId xmlns:a16="http://schemas.microsoft.com/office/drawing/2014/main" id="{C7E3F7B8-446B-4117-853B-D2864959CCF7}"/>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3586" y="839279"/>
            <a:ext cx="3071952" cy="2913522"/>
          </a:xfrm>
          <a:prstGeom prst="rect">
            <a:avLst/>
          </a:prstGeom>
          <a:noFill/>
          <a:ln>
            <a:solidFill>
              <a:schemeClr val="tx1"/>
            </a:solidFill>
          </a:ln>
        </p:spPr>
      </p:pic>
      <p:pic>
        <p:nvPicPr>
          <p:cNvPr id="34" name="Picture 33">
            <a:extLst>
              <a:ext uri="{FF2B5EF4-FFF2-40B4-BE49-F238E27FC236}">
                <a16:creationId xmlns:a16="http://schemas.microsoft.com/office/drawing/2014/main" id="{F9003B52-0E3E-4568-962B-BF1622E8B320}"/>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30904" y="839279"/>
            <a:ext cx="3197643" cy="2913522"/>
          </a:xfrm>
          <a:prstGeom prst="rect">
            <a:avLst/>
          </a:prstGeom>
          <a:noFill/>
          <a:ln>
            <a:solidFill>
              <a:schemeClr val="tx1"/>
            </a:solidFill>
          </a:ln>
        </p:spPr>
      </p:pic>
      <p:pic>
        <p:nvPicPr>
          <p:cNvPr id="36" name="Picture 35">
            <a:extLst>
              <a:ext uri="{FF2B5EF4-FFF2-40B4-BE49-F238E27FC236}">
                <a16:creationId xmlns:a16="http://schemas.microsoft.com/office/drawing/2014/main" id="{373B73F3-8D02-46B6-9EB8-5BD3E397A586}"/>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0800000">
            <a:off x="1323586" y="3947993"/>
            <a:ext cx="3071952" cy="2678775"/>
          </a:xfrm>
          <a:prstGeom prst="rect">
            <a:avLst/>
          </a:prstGeom>
          <a:noFill/>
          <a:ln>
            <a:solidFill>
              <a:schemeClr val="tx1"/>
            </a:solidFill>
          </a:ln>
        </p:spPr>
      </p:pic>
      <p:sp>
        <p:nvSpPr>
          <p:cNvPr id="38" name="TextBox 37">
            <a:extLst>
              <a:ext uri="{FF2B5EF4-FFF2-40B4-BE49-F238E27FC236}">
                <a16:creationId xmlns:a16="http://schemas.microsoft.com/office/drawing/2014/main" id="{1E843329-A5D6-427F-9676-4B56EC91B615}"/>
              </a:ext>
            </a:extLst>
          </p:cNvPr>
          <p:cNvSpPr txBox="1"/>
          <p:nvPr/>
        </p:nvSpPr>
        <p:spPr>
          <a:xfrm>
            <a:off x="1641987" y="328678"/>
            <a:ext cx="2753551" cy="430887"/>
          </a:xfrm>
          <a:prstGeom prst="rect">
            <a:avLst/>
          </a:prstGeom>
          <a:solidFill>
            <a:srgbClr val="C00000"/>
          </a:solidFill>
        </p:spPr>
        <p:txBody>
          <a:bodyPr wrap="square" rtlCol="0">
            <a:spAutoFit/>
          </a:bodyPr>
          <a:lstStyle/>
          <a:p>
            <a:pPr algn="ctr"/>
            <a:r>
              <a:rPr lang="en-US" altLang="zh-CN" sz="2200" b="1" dirty="0">
                <a:solidFill>
                  <a:schemeClr val="bg1"/>
                </a:solidFill>
              </a:rPr>
              <a:t>BDM (BOX 0.6 mil)</a:t>
            </a:r>
            <a:endParaRPr lang="en-US" sz="2200" b="1" dirty="0">
              <a:solidFill>
                <a:schemeClr val="bg1"/>
              </a:solidFill>
            </a:endParaRPr>
          </a:p>
        </p:txBody>
      </p:sp>
      <p:sp>
        <p:nvSpPr>
          <p:cNvPr id="40" name="Rectangle 39">
            <a:extLst>
              <a:ext uri="{FF2B5EF4-FFF2-40B4-BE49-F238E27FC236}">
                <a16:creationId xmlns:a16="http://schemas.microsoft.com/office/drawing/2014/main" id="{57AF3CAA-CEEB-436B-979D-D5B93F138101}"/>
              </a:ext>
            </a:extLst>
          </p:cNvPr>
          <p:cNvSpPr/>
          <p:nvPr/>
        </p:nvSpPr>
        <p:spPr>
          <a:xfrm>
            <a:off x="5282156" y="333106"/>
            <a:ext cx="1582082" cy="430887"/>
          </a:xfrm>
          <a:prstGeom prst="rect">
            <a:avLst/>
          </a:prstGeom>
          <a:solidFill>
            <a:srgbClr val="C00000"/>
          </a:solidFill>
        </p:spPr>
        <p:txBody>
          <a:bodyPr wrap="square">
            <a:spAutoFit/>
          </a:bodyPr>
          <a:lstStyle/>
          <a:p>
            <a:pPr algn="ctr"/>
            <a:r>
              <a:rPr lang="en-US" altLang="zh-CN" sz="2200" b="1" dirty="0">
                <a:solidFill>
                  <a:schemeClr val="bg1"/>
                </a:solidFill>
              </a:rPr>
              <a:t>PE (1 mil)</a:t>
            </a:r>
            <a:endParaRPr lang="en-US" sz="2200" b="1" dirty="0">
              <a:solidFill>
                <a:schemeClr val="bg1"/>
              </a:solidFill>
            </a:endParaRPr>
          </a:p>
        </p:txBody>
      </p:sp>
    </p:spTree>
    <p:extLst>
      <p:ext uri="{BB962C8B-B14F-4D97-AF65-F5344CB8AC3E}">
        <p14:creationId xmlns:p14="http://schemas.microsoft.com/office/powerpoint/2010/main" val="5277582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6EE2D3D-72DF-4146-8BFB-16BD865F6511}"/>
              </a:ext>
            </a:extLst>
          </p:cNvPr>
          <p:cNvSpPr/>
          <p:nvPr/>
        </p:nvSpPr>
        <p:spPr>
          <a:xfrm>
            <a:off x="2977662" y="5211340"/>
            <a:ext cx="4290640" cy="300082"/>
          </a:xfrm>
          <a:prstGeom prst="rect">
            <a:avLst/>
          </a:prstGeom>
          <a:ln>
            <a:noFill/>
          </a:ln>
        </p:spPr>
        <p:txBody>
          <a:bodyPr wrap="square">
            <a:spAutoFit/>
          </a:bodyPr>
          <a:lstStyle/>
          <a:p>
            <a:r>
              <a:rPr lang="en-US" sz="1350" dirty="0">
                <a:latin typeface="Arial" charset="0"/>
                <a:ea typeface="Arial" charset="0"/>
                <a:cs typeface="Arial" charset="0"/>
              </a:rPr>
              <a:t>NS</a:t>
            </a:r>
            <a:r>
              <a:rPr lang="en-US" altLang="zh-CN" sz="1350" dirty="0">
                <a:latin typeface="Arial" charset="0"/>
                <a:ea typeface="Arial" charset="0"/>
                <a:cs typeface="Arial" charset="0"/>
              </a:rPr>
              <a:t>: </a:t>
            </a:r>
            <a:r>
              <a:rPr lang="en-US" sz="1350" dirty="0">
                <a:latin typeface="Arial" charset="0"/>
                <a:ea typeface="Arial" charset="0"/>
                <a:cs typeface="Arial" charset="0"/>
              </a:rPr>
              <a:t>nonsignificant             *</a:t>
            </a:r>
            <a:r>
              <a:rPr lang="zh-CN" altLang="en-US" sz="1350" dirty="0">
                <a:latin typeface="Arial" charset="0"/>
                <a:ea typeface="Arial" charset="0"/>
                <a:cs typeface="Arial" charset="0"/>
              </a:rPr>
              <a:t> </a:t>
            </a:r>
            <a:r>
              <a:rPr lang="en-US" sz="1350" i="1" dirty="0">
                <a:latin typeface="Arial" charset="0"/>
                <a:ea typeface="Arial" charset="0"/>
                <a:cs typeface="Arial" charset="0"/>
              </a:rPr>
              <a:t>P </a:t>
            </a:r>
            <a:r>
              <a:rPr lang="en-US" sz="1350" dirty="0">
                <a:latin typeface="Arial" charset="0"/>
                <a:ea typeface="Arial" charset="0"/>
                <a:cs typeface="Arial" charset="0"/>
              </a:rPr>
              <a:t>≤ 0.05</a:t>
            </a:r>
          </a:p>
        </p:txBody>
      </p:sp>
      <p:sp>
        <p:nvSpPr>
          <p:cNvPr id="14" name="Rectangle 13">
            <a:extLst>
              <a:ext uri="{FF2B5EF4-FFF2-40B4-BE49-F238E27FC236}">
                <a16:creationId xmlns:a16="http://schemas.microsoft.com/office/drawing/2014/main" id="{5F3593C2-559A-400B-A7AF-C757C8E2053D}"/>
              </a:ext>
            </a:extLst>
          </p:cNvPr>
          <p:cNvSpPr/>
          <p:nvPr/>
        </p:nvSpPr>
        <p:spPr>
          <a:xfrm>
            <a:off x="0" y="5538461"/>
            <a:ext cx="9144000" cy="1200329"/>
          </a:xfrm>
          <a:prstGeom prst="rect">
            <a:avLst/>
          </a:prstGeom>
        </p:spPr>
        <p:txBody>
          <a:bodyPr wrap="square">
            <a:spAutoFit/>
          </a:bodyPr>
          <a:lstStyle/>
          <a:p>
            <a:pPr lvl="0" defTabSz="914400">
              <a:defRPr/>
            </a:pPr>
            <a:r>
              <a:rPr lang="en-US" dirty="0"/>
              <a:t>PSE of mulch (0.5 = 12.7 </a:t>
            </a:r>
            <a:r>
              <a:rPr lang="en-US" dirty="0" err="1"/>
              <a:t>μm</a:t>
            </a:r>
            <a:r>
              <a:rPr lang="en-US" dirty="0"/>
              <a:t> thickness, 0.6 = 15.2 </a:t>
            </a:r>
            <a:r>
              <a:rPr lang="en-US" dirty="0" err="1"/>
              <a:t>μm</a:t>
            </a:r>
            <a:r>
              <a:rPr lang="en-US" dirty="0"/>
              <a:t> thickness) in raspberry production in Lynden, WA; 0% = completely intact, 100% = fully deteriorated, ratings in 1% increments up to 20%, and 5% increments thereafter; error bar is ± one standard error of the mean.</a:t>
            </a:r>
          </a:p>
        </p:txBody>
      </p:sp>
      <p:sp>
        <p:nvSpPr>
          <p:cNvPr id="15" name="TextBox 14">
            <a:extLst>
              <a:ext uri="{FF2B5EF4-FFF2-40B4-BE49-F238E27FC236}">
                <a16:creationId xmlns:a16="http://schemas.microsoft.com/office/drawing/2014/main" id="{9A1C5D54-4D48-4D80-B882-0CF97798C4BB}"/>
              </a:ext>
            </a:extLst>
          </p:cNvPr>
          <p:cNvSpPr txBox="1"/>
          <p:nvPr/>
        </p:nvSpPr>
        <p:spPr>
          <a:xfrm>
            <a:off x="6811107" y="6427275"/>
            <a:ext cx="2332893" cy="338554"/>
          </a:xfrm>
          <a:prstGeom prst="rect">
            <a:avLst/>
          </a:prstGeom>
          <a:noFill/>
        </p:spPr>
        <p:txBody>
          <a:bodyPr wrap="square" rtlCol="0">
            <a:spAutoFit/>
          </a:bodyPr>
          <a:lstStyle/>
          <a:p>
            <a:pPr algn="r"/>
            <a:r>
              <a:rPr lang="en-US" sz="1600" dirty="0">
                <a:solidFill>
                  <a:schemeClr val="accent5">
                    <a:lumMod val="50000"/>
                  </a:schemeClr>
                </a:solidFill>
              </a:rPr>
              <a:t>Zhang et al., 2020</a:t>
            </a:r>
            <a:endParaRPr lang="en-US" sz="1600" i="1" dirty="0">
              <a:solidFill>
                <a:schemeClr val="accent5">
                  <a:lumMod val="50000"/>
                </a:schemeClr>
              </a:solidFill>
            </a:endParaRPr>
          </a:p>
        </p:txBody>
      </p:sp>
      <p:sp>
        <p:nvSpPr>
          <p:cNvPr id="16" name="Subtitle 2">
            <a:extLst>
              <a:ext uri="{FF2B5EF4-FFF2-40B4-BE49-F238E27FC236}">
                <a16:creationId xmlns:a16="http://schemas.microsoft.com/office/drawing/2014/main" id="{9FD89C15-91F9-4C30-8684-F5F193E31F77}"/>
              </a:ext>
            </a:extLst>
          </p:cNvPr>
          <p:cNvSpPr txBox="1">
            <a:spLocks/>
          </p:cNvSpPr>
          <p:nvPr/>
        </p:nvSpPr>
        <p:spPr>
          <a:xfrm>
            <a:off x="1" y="-492"/>
            <a:ext cx="9144000" cy="679506"/>
          </a:xfrm>
          <a:prstGeom prst="rect">
            <a:avLst/>
          </a:prstGeom>
          <a:solidFill>
            <a:srgbClr val="C00000"/>
          </a:solidFill>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400" b="1" dirty="0">
                <a:solidFill>
                  <a:schemeClr val="bg1"/>
                </a:solidFill>
              </a:rPr>
              <a:t>Percent Soil Exposure (PSE) in Raspberry</a:t>
            </a:r>
          </a:p>
        </p:txBody>
      </p:sp>
      <p:pic>
        <p:nvPicPr>
          <p:cNvPr id="17" name="Picture 16">
            <a:extLst>
              <a:ext uri="{FF2B5EF4-FFF2-40B4-BE49-F238E27FC236}">
                <a16:creationId xmlns:a16="http://schemas.microsoft.com/office/drawing/2014/main" id="{65CD5C55-985B-4DFB-A032-42AAE26ECF93}"/>
              </a:ext>
            </a:extLst>
          </p:cNvPr>
          <p:cNvPicPr>
            <a:picLocks noChangeAspect="1"/>
          </p:cNvPicPr>
          <p:nvPr/>
        </p:nvPicPr>
        <p:blipFill>
          <a:blip r:embed="rId3"/>
          <a:stretch>
            <a:fillRect/>
          </a:stretch>
        </p:blipFill>
        <p:spPr>
          <a:xfrm>
            <a:off x="76200" y="835936"/>
            <a:ext cx="9144000" cy="4375404"/>
          </a:xfrm>
          <a:prstGeom prst="rect">
            <a:avLst/>
          </a:prstGeom>
        </p:spPr>
      </p:pic>
      <p:cxnSp>
        <p:nvCxnSpPr>
          <p:cNvPr id="18" name="Straight Arrow Connector 17">
            <a:extLst>
              <a:ext uri="{FF2B5EF4-FFF2-40B4-BE49-F238E27FC236}">
                <a16:creationId xmlns:a16="http://schemas.microsoft.com/office/drawing/2014/main" id="{09C21973-C411-47C5-A30C-A51718F61057}"/>
              </a:ext>
            </a:extLst>
          </p:cNvPr>
          <p:cNvCxnSpPr/>
          <p:nvPr/>
        </p:nvCxnSpPr>
        <p:spPr>
          <a:xfrm>
            <a:off x="3629465" y="2771340"/>
            <a:ext cx="0" cy="393895"/>
          </a:xfrm>
          <a:prstGeom prst="straightConnector1">
            <a:avLst/>
          </a:prstGeom>
          <a:ln w="47625">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36782CED-1917-41EE-80C3-7389524B5DC7}"/>
              </a:ext>
            </a:extLst>
          </p:cNvPr>
          <p:cNvSpPr txBox="1"/>
          <p:nvPr/>
        </p:nvSpPr>
        <p:spPr>
          <a:xfrm>
            <a:off x="3221506" y="2419643"/>
            <a:ext cx="813043" cy="369332"/>
          </a:xfrm>
          <a:prstGeom prst="rect">
            <a:avLst/>
          </a:prstGeom>
          <a:noFill/>
        </p:spPr>
        <p:txBody>
          <a:bodyPr wrap="none" rtlCol="0">
            <a:spAutoFit/>
          </a:bodyPr>
          <a:lstStyle/>
          <a:p>
            <a:r>
              <a:rPr lang="en-US" b="1" dirty="0"/>
              <a:t>16 </a:t>
            </a:r>
            <a:r>
              <a:rPr lang="en-US" b="1" dirty="0" err="1"/>
              <a:t>wk</a:t>
            </a:r>
            <a:endParaRPr lang="en-US" b="1" dirty="0"/>
          </a:p>
        </p:txBody>
      </p:sp>
    </p:spTree>
    <p:extLst>
      <p:ext uri="{BB962C8B-B14F-4D97-AF65-F5344CB8AC3E}">
        <p14:creationId xmlns:p14="http://schemas.microsoft.com/office/powerpoint/2010/main" val="20264141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D6436C1-2622-495C-AD16-8A0D6D7E11DF}"/>
              </a:ext>
            </a:extLst>
          </p:cNvPr>
          <p:cNvSpPr txBox="1"/>
          <p:nvPr/>
        </p:nvSpPr>
        <p:spPr>
          <a:xfrm>
            <a:off x="1798986" y="338322"/>
            <a:ext cx="2748231" cy="430887"/>
          </a:xfrm>
          <a:prstGeom prst="rect">
            <a:avLst/>
          </a:prstGeom>
          <a:solidFill>
            <a:srgbClr val="C00000"/>
          </a:solidFill>
        </p:spPr>
        <p:txBody>
          <a:bodyPr wrap="square" rtlCol="0" anchor="ctr">
            <a:spAutoFit/>
          </a:bodyPr>
          <a:lstStyle/>
          <a:p>
            <a:pPr algn="ctr"/>
            <a:r>
              <a:rPr lang="en-US" altLang="zh-CN" sz="2200" b="1" dirty="0">
                <a:solidFill>
                  <a:schemeClr val="bg1"/>
                </a:solidFill>
              </a:rPr>
              <a:t>BDM (BASF 0.6 mil)</a:t>
            </a:r>
            <a:endParaRPr lang="en-US" sz="2200" b="1" dirty="0">
              <a:solidFill>
                <a:schemeClr val="bg1"/>
              </a:solidFill>
            </a:endParaRPr>
          </a:p>
        </p:txBody>
      </p:sp>
      <p:sp>
        <p:nvSpPr>
          <p:cNvPr id="5" name="Rectangle 4">
            <a:extLst>
              <a:ext uri="{FF2B5EF4-FFF2-40B4-BE49-F238E27FC236}">
                <a16:creationId xmlns:a16="http://schemas.microsoft.com/office/drawing/2014/main" id="{911D7CF7-EECC-4D39-8EAA-613467AC4AAC}"/>
              </a:ext>
            </a:extLst>
          </p:cNvPr>
          <p:cNvSpPr/>
          <p:nvPr/>
        </p:nvSpPr>
        <p:spPr>
          <a:xfrm>
            <a:off x="5756130" y="326243"/>
            <a:ext cx="1582082" cy="430887"/>
          </a:xfrm>
          <a:prstGeom prst="rect">
            <a:avLst/>
          </a:prstGeom>
          <a:solidFill>
            <a:srgbClr val="C00000"/>
          </a:solidFill>
        </p:spPr>
        <p:txBody>
          <a:bodyPr wrap="square" anchor="ctr">
            <a:spAutoFit/>
          </a:bodyPr>
          <a:lstStyle/>
          <a:p>
            <a:pPr algn="ctr"/>
            <a:r>
              <a:rPr lang="en-US" altLang="zh-CN" sz="2200" b="1" dirty="0">
                <a:solidFill>
                  <a:schemeClr val="bg1"/>
                </a:solidFill>
              </a:rPr>
              <a:t>PE (1 mil)</a:t>
            </a:r>
            <a:endParaRPr lang="en-US" sz="2200" b="1" dirty="0">
              <a:solidFill>
                <a:schemeClr val="bg1"/>
              </a:solidFill>
            </a:endParaRPr>
          </a:p>
        </p:txBody>
      </p:sp>
      <p:sp>
        <p:nvSpPr>
          <p:cNvPr id="6" name="TextBox 5">
            <a:extLst>
              <a:ext uri="{FF2B5EF4-FFF2-40B4-BE49-F238E27FC236}">
                <a16:creationId xmlns:a16="http://schemas.microsoft.com/office/drawing/2014/main" id="{BBF7224C-5777-40F6-A844-46A7E5F274F5}"/>
              </a:ext>
            </a:extLst>
          </p:cNvPr>
          <p:cNvSpPr txBox="1"/>
          <p:nvPr/>
        </p:nvSpPr>
        <p:spPr>
          <a:xfrm>
            <a:off x="13002" y="1943085"/>
            <a:ext cx="1529099" cy="830997"/>
          </a:xfrm>
          <a:prstGeom prst="rect">
            <a:avLst/>
          </a:prstGeom>
          <a:noFill/>
        </p:spPr>
        <p:txBody>
          <a:bodyPr wrap="square" rtlCol="0">
            <a:spAutoFit/>
          </a:bodyPr>
          <a:lstStyle/>
          <a:p>
            <a:r>
              <a:rPr lang="en-US" altLang="zh-CN" sz="2000" dirty="0"/>
              <a:t>June 2017</a:t>
            </a:r>
          </a:p>
          <a:p>
            <a:r>
              <a:rPr lang="en-US" sz="1400" dirty="0"/>
              <a:t>(3 weeks after transplanting)</a:t>
            </a:r>
          </a:p>
        </p:txBody>
      </p:sp>
      <p:sp>
        <p:nvSpPr>
          <p:cNvPr id="7" name="TextBox 6">
            <a:extLst>
              <a:ext uri="{FF2B5EF4-FFF2-40B4-BE49-F238E27FC236}">
                <a16:creationId xmlns:a16="http://schemas.microsoft.com/office/drawing/2014/main" id="{5C1D6582-66BC-40CA-ABD6-7870CFF2E391}"/>
              </a:ext>
            </a:extLst>
          </p:cNvPr>
          <p:cNvSpPr txBox="1"/>
          <p:nvPr/>
        </p:nvSpPr>
        <p:spPr>
          <a:xfrm>
            <a:off x="6123963" y="6557882"/>
            <a:ext cx="3020037" cy="338554"/>
          </a:xfrm>
          <a:prstGeom prst="rect">
            <a:avLst/>
          </a:prstGeom>
          <a:noFill/>
        </p:spPr>
        <p:txBody>
          <a:bodyPr wrap="square" rtlCol="0">
            <a:spAutoFit/>
          </a:bodyPr>
          <a:lstStyle/>
          <a:p>
            <a:pPr algn="r"/>
            <a:r>
              <a:rPr lang="en-US" altLang="zh-CN" sz="1600" dirty="0">
                <a:solidFill>
                  <a:schemeClr val="accent5">
                    <a:lumMod val="50000"/>
                  </a:schemeClr>
                </a:solidFill>
              </a:rPr>
              <a:t>Zhang</a:t>
            </a:r>
            <a:r>
              <a:rPr lang="zh-CN" altLang="en-US" sz="1600" dirty="0">
                <a:solidFill>
                  <a:schemeClr val="accent5">
                    <a:lumMod val="50000"/>
                  </a:schemeClr>
                </a:solidFill>
              </a:rPr>
              <a:t> </a:t>
            </a:r>
            <a:r>
              <a:rPr lang="en-US" altLang="zh-CN" sz="1600" dirty="0">
                <a:solidFill>
                  <a:schemeClr val="accent5">
                    <a:lumMod val="50000"/>
                  </a:schemeClr>
                </a:solidFill>
              </a:rPr>
              <a:t>et</a:t>
            </a:r>
            <a:r>
              <a:rPr lang="zh-CN" altLang="en-US" sz="1600" dirty="0">
                <a:solidFill>
                  <a:schemeClr val="accent5">
                    <a:lumMod val="50000"/>
                  </a:schemeClr>
                </a:solidFill>
              </a:rPr>
              <a:t> </a:t>
            </a:r>
            <a:r>
              <a:rPr lang="en-US" altLang="zh-CN" sz="1600" dirty="0">
                <a:solidFill>
                  <a:schemeClr val="accent5">
                    <a:lumMod val="50000"/>
                  </a:schemeClr>
                </a:solidFill>
              </a:rPr>
              <a:t>al.,</a:t>
            </a:r>
            <a:r>
              <a:rPr lang="zh-CN" altLang="en-US" sz="1600" dirty="0">
                <a:solidFill>
                  <a:schemeClr val="accent5">
                    <a:lumMod val="50000"/>
                  </a:schemeClr>
                </a:solidFill>
              </a:rPr>
              <a:t> </a:t>
            </a:r>
            <a:r>
              <a:rPr lang="en-US" altLang="zh-CN" sz="1600" dirty="0">
                <a:solidFill>
                  <a:schemeClr val="accent5">
                    <a:lumMod val="50000"/>
                  </a:schemeClr>
                </a:solidFill>
              </a:rPr>
              <a:t>2020</a:t>
            </a:r>
            <a:endParaRPr lang="en-US" sz="1600" dirty="0">
              <a:solidFill>
                <a:schemeClr val="accent5">
                  <a:lumMod val="50000"/>
                </a:schemeClr>
              </a:solidFill>
            </a:endParaRPr>
          </a:p>
        </p:txBody>
      </p:sp>
      <p:sp>
        <p:nvSpPr>
          <p:cNvPr id="8" name="TextBox 7">
            <a:extLst>
              <a:ext uri="{FF2B5EF4-FFF2-40B4-BE49-F238E27FC236}">
                <a16:creationId xmlns:a16="http://schemas.microsoft.com/office/drawing/2014/main" id="{FC7344D4-659C-455F-89D7-5492FC38EC61}"/>
              </a:ext>
            </a:extLst>
          </p:cNvPr>
          <p:cNvSpPr txBox="1"/>
          <p:nvPr/>
        </p:nvSpPr>
        <p:spPr>
          <a:xfrm>
            <a:off x="13652" y="4749405"/>
            <a:ext cx="1525862" cy="830997"/>
          </a:xfrm>
          <a:prstGeom prst="rect">
            <a:avLst/>
          </a:prstGeom>
          <a:noFill/>
        </p:spPr>
        <p:txBody>
          <a:bodyPr wrap="square" rtlCol="0">
            <a:spAutoFit/>
          </a:bodyPr>
          <a:lstStyle/>
          <a:p>
            <a:r>
              <a:rPr lang="en-US" altLang="zh-CN" sz="2000" dirty="0"/>
              <a:t>Dec. 2017</a:t>
            </a:r>
          </a:p>
          <a:p>
            <a:r>
              <a:rPr lang="en-US" sz="1400" dirty="0"/>
              <a:t>(28 weeks after transplanting)</a:t>
            </a:r>
          </a:p>
        </p:txBody>
      </p:sp>
      <p:pic>
        <p:nvPicPr>
          <p:cNvPr id="10" name="Picture 9">
            <a:extLst>
              <a:ext uri="{FF2B5EF4-FFF2-40B4-BE49-F238E27FC236}">
                <a16:creationId xmlns:a16="http://schemas.microsoft.com/office/drawing/2014/main" id="{3735517D-CE68-473D-8978-B2B7EF801E83}"/>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45346" y="808184"/>
            <a:ext cx="3165581" cy="2899073"/>
          </a:xfrm>
          <a:prstGeom prst="rect">
            <a:avLst/>
          </a:prstGeom>
          <a:noFill/>
          <a:ln>
            <a:solidFill>
              <a:schemeClr val="tx1"/>
            </a:solidFill>
          </a:ln>
        </p:spPr>
      </p:pic>
      <p:pic>
        <p:nvPicPr>
          <p:cNvPr id="11" name="Picture 10">
            <a:extLst>
              <a:ext uri="{FF2B5EF4-FFF2-40B4-BE49-F238E27FC236}">
                <a16:creationId xmlns:a16="http://schemas.microsoft.com/office/drawing/2014/main" id="{4ADA8404-DC4E-4FD2-BD6D-5F673491308A}"/>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67788" y="808184"/>
            <a:ext cx="3197644" cy="2899073"/>
          </a:xfrm>
          <a:prstGeom prst="rect">
            <a:avLst/>
          </a:prstGeom>
          <a:noFill/>
          <a:ln>
            <a:solidFill>
              <a:schemeClr val="tx1"/>
            </a:solidFill>
          </a:ln>
        </p:spPr>
      </p:pic>
      <p:pic>
        <p:nvPicPr>
          <p:cNvPr id="27" name="Picture 26">
            <a:extLst>
              <a:ext uri="{FF2B5EF4-FFF2-40B4-BE49-F238E27FC236}">
                <a16:creationId xmlns:a16="http://schemas.microsoft.com/office/drawing/2014/main" id="{157911D4-3D3E-4A01-B281-EFB8D0185D91}"/>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39514" y="3785206"/>
            <a:ext cx="3165581" cy="2826572"/>
          </a:xfrm>
          <a:prstGeom prst="rect">
            <a:avLst/>
          </a:prstGeom>
          <a:noFill/>
          <a:ln>
            <a:solidFill>
              <a:schemeClr val="tx1"/>
            </a:solidFill>
          </a:ln>
        </p:spPr>
      </p:pic>
      <p:pic>
        <p:nvPicPr>
          <p:cNvPr id="29" name="Picture 28">
            <a:extLst>
              <a:ext uri="{FF2B5EF4-FFF2-40B4-BE49-F238E27FC236}">
                <a16:creationId xmlns:a16="http://schemas.microsoft.com/office/drawing/2014/main" id="{5FC0F2D2-8F82-43C3-AD07-2521E65AD1DF}"/>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67788" y="3785206"/>
            <a:ext cx="3197644" cy="2826572"/>
          </a:xfrm>
          <a:prstGeom prst="rect">
            <a:avLst/>
          </a:prstGeom>
          <a:noFill/>
          <a:ln>
            <a:solidFill>
              <a:schemeClr val="tx1"/>
            </a:solidFill>
          </a:ln>
        </p:spPr>
      </p:pic>
      <p:sp>
        <p:nvSpPr>
          <p:cNvPr id="31" name="TextBox 30">
            <a:extLst>
              <a:ext uri="{FF2B5EF4-FFF2-40B4-BE49-F238E27FC236}">
                <a16:creationId xmlns:a16="http://schemas.microsoft.com/office/drawing/2014/main" id="{7855DA1D-C304-4D66-BD44-41204F6EBB2B}"/>
              </a:ext>
            </a:extLst>
          </p:cNvPr>
          <p:cNvSpPr txBox="1"/>
          <p:nvPr/>
        </p:nvSpPr>
        <p:spPr>
          <a:xfrm>
            <a:off x="-1" y="0"/>
            <a:ext cx="1710267" cy="461665"/>
          </a:xfrm>
          <a:prstGeom prst="rect">
            <a:avLst/>
          </a:prstGeom>
          <a:solidFill>
            <a:srgbClr val="C00000"/>
          </a:solidFill>
        </p:spPr>
        <p:txBody>
          <a:bodyPr wrap="square" rtlCol="0" anchor="ctr">
            <a:spAutoFit/>
          </a:bodyPr>
          <a:lstStyle/>
          <a:p>
            <a:pPr algn="ctr"/>
            <a:r>
              <a:rPr lang="en-US" altLang="zh-CN" sz="2400" b="1">
                <a:solidFill>
                  <a:schemeClr val="bg1"/>
                </a:solidFill>
              </a:rPr>
              <a:t>Raspberry</a:t>
            </a:r>
            <a:endParaRPr lang="en-US" sz="2400" b="1" dirty="0">
              <a:solidFill>
                <a:schemeClr val="bg1"/>
              </a:solidFill>
            </a:endParaRPr>
          </a:p>
        </p:txBody>
      </p:sp>
    </p:spTree>
    <p:extLst>
      <p:ext uri="{BB962C8B-B14F-4D97-AF65-F5344CB8AC3E}">
        <p14:creationId xmlns:p14="http://schemas.microsoft.com/office/powerpoint/2010/main" val="16241808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a:extLst>
              <a:ext uri="{FF2B5EF4-FFF2-40B4-BE49-F238E27FC236}">
                <a16:creationId xmlns:a16="http://schemas.microsoft.com/office/drawing/2014/main" id="{6E06E712-80A2-482B-A741-65C8E99A74E7}"/>
              </a:ext>
            </a:extLst>
          </p:cNvPr>
          <p:cNvCxnSpPr/>
          <p:nvPr/>
        </p:nvCxnSpPr>
        <p:spPr>
          <a:xfrm>
            <a:off x="0" y="5943968"/>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21" name="Subtitle 2">
            <a:extLst>
              <a:ext uri="{FF2B5EF4-FFF2-40B4-BE49-F238E27FC236}">
                <a16:creationId xmlns:a16="http://schemas.microsoft.com/office/drawing/2014/main" id="{40128962-BF5A-4DEC-BB95-F8D94FAAF705}"/>
              </a:ext>
            </a:extLst>
          </p:cNvPr>
          <p:cNvSpPr txBox="1">
            <a:spLocks/>
          </p:cNvSpPr>
          <p:nvPr/>
        </p:nvSpPr>
        <p:spPr>
          <a:xfrm>
            <a:off x="1" y="-8387"/>
            <a:ext cx="9144000" cy="679506"/>
          </a:xfrm>
          <a:prstGeom prst="rect">
            <a:avLst/>
          </a:prstGeom>
          <a:solidFill>
            <a:srgbClr val="C00000"/>
          </a:solidFill>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u="none"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3400" b="1">
                <a:solidFill>
                  <a:schemeClr val="bg1"/>
                </a:solidFill>
                <a:latin typeface="Arial" panose="020B0604020202020204" pitchFamily="34" charset="0"/>
                <a:cs typeface="Arial" panose="020B0604020202020204" pitchFamily="34" charset="0"/>
              </a:rPr>
              <a:t>Crop Production with BDMs</a:t>
            </a:r>
            <a:endParaRPr lang="en-US" sz="3400" b="1" dirty="0">
              <a:solidFill>
                <a:schemeClr val="bg1"/>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EB9E157B-7F99-4A92-BC65-4573D0FEEC47}"/>
              </a:ext>
            </a:extLst>
          </p:cNvPr>
          <p:cNvSpPr txBox="1"/>
          <p:nvPr/>
        </p:nvSpPr>
        <p:spPr>
          <a:xfrm>
            <a:off x="1745673" y="4972959"/>
            <a:ext cx="6056076" cy="738664"/>
          </a:xfrm>
          <a:prstGeom prst="rect">
            <a:avLst/>
          </a:prstGeom>
          <a:noFill/>
        </p:spPr>
        <p:txBody>
          <a:bodyPr wrap="square" rtlCol="0">
            <a:spAutoFit/>
          </a:bodyPr>
          <a:lstStyle/>
          <a:p>
            <a:r>
              <a:rPr lang="en-US" sz="1400" b="1" baseline="30000" dirty="0">
                <a:cs typeface="Calibri" panose="020F0502020204030204" pitchFamily="34" charset="0"/>
              </a:rPr>
              <a:t>1</a:t>
            </a:r>
            <a:r>
              <a:rPr lang="en-US" sz="1400" dirty="0">
                <a:cs typeface="Calibri" panose="020F0502020204030204" pitchFamily="34" charset="0"/>
              </a:rPr>
              <a:t> + BDM performed better; = BDM performed equivalent to; </a:t>
            </a:r>
            <a:br>
              <a:rPr lang="en-US" sz="1400" dirty="0">
                <a:cs typeface="Calibri" panose="020F0502020204030204" pitchFamily="34" charset="0"/>
              </a:rPr>
            </a:br>
            <a:r>
              <a:rPr lang="en-US" sz="1400" dirty="0">
                <a:cs typeface="Calibri" panose="020F0502020204030204" pitchFamily="34" charset="0"/>
              </a:rPr>
              <a:t>- BDM did not perform as well; empty cell not measured.	</a:t>
            </a:r>
          </a:p>
          <a:p>
            <a:r>
              <a:rPr lang="en-US" sz="1400" b="1" baseline="30000" dirty="0">
                <a:cs typeface="Calibri" panose="020F0502020204030204" pitchFamily="34" charset="0"/>
              </a:rPr>
              <a:t>2</a:t>
            </a:r>
            <a:r>
              <a:rPr lang="en-US" sz="1400" dirty="0">
                <a:cs typeface="Calibri" panose="020F0502020204030204" pitchFamily="34" charset="0"/>
              </a:rPr>
              <a:t> Reports provide variable results. 			</a:t>
            </a:r>
          </a:p>
        </p:txBody>
      </p:sp>
      <p:pic>
        <p:nvPicPr>
          <p:cNvPr id="23" name="Picture 2" descr="Image result for western sare logo">
            <a:extLst>
              <a:ext uri="{FF2B5EF4-FFF2-40B4-BE49-F238E27FC236}">
                <a16:creationId xmlns:a16="http://schemas.microsoft.com/office/drawing/2014/main" id="{B223B09C-624C-4803-AF09-E80AB0103F3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162" y="6002707"/>
            <a:ext cx="897529" cy="812761"/>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descr="Image result for washington state university logo">
            <a:extLst>
              <a:ext uri="{FF2B5EF4-FFF2-40B4-BE49-F238E27FC236}">
                <a16:creationId xmlns:a16="http://schemas.microsoft.com/office/drawing/2014/main" id="{68951298-991E-4845-9570-75F2BF84D31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37891" y="6033325"/>
            <a:ext cx="1979219" cy="824675"/>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DE1F8690-AD3C-4D2A-8C33-908E9161E6F7}"/>
              </a:ext>
            </a:extLst>
          </p:cNvPr>
          <p:cNvSpPr txBox="1"/>
          <p:nvPr/>
        </p:nvSpPr>
        <p:spPr>
          <a:xfrm>
            <a:off x="6697016" y="6550223"/>
            <a:ext cx="2486162" cy="307777"/>
          </a:xfrm>
          <a:prstGeom prst="rect">
            <a:avLst/>
          </a:prstGeom>
          <a:noFill/>
        </p:spPr>
        <p:txBody>
          <a:bodyPr wrap="square" rtlCol="0">
            <a:spAutoFit/>
          </a:bodyPr>
          <a:lstStyle/>
          <a:p>
            <a:r>
              <a:rPr lang="en-US" sz="1400" b="1" u="sng" dirty="0">
                <a:hlinkClick r:id="rId5"/>
              </a:rPr>
              <a:t>https://smallfruits.wsu.edu</a:t>
            </a:r>
            <a:endParaRPr lang="en-US" sz="1400" b="1" i="1" u="sng" dirty="0">
              <a:latin typeface="Arial" panose="020B0604020202020204" pitchFamily="34" charset="0"/>
              <a:cs typeface="Arial" panose="020B0604020202020204" pitchFamily="34" charset="0"/>
            </a:endParaRPr>
          </a:p>
        </p:txBody>
      </p:sp>
      <p:pic>
        <p:nvPicPr>
          <p:cNvPr id="26" name="Picture 25">
            <a:extLst>
              <a:ext uri="{FF2B5EF4-FFF2-40B4-BE49-F238E27FC236}">
                <a16:creationId xmlns:a16="http://schemas.microsoft.com/office/drawing/2014/main" id="{E6E85087-3EC2-4F69-8E71-823C4AFE0FD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91626" y="5989693"/>
            <a:ext cx="609904" cy="843028"/>
          </a:xfrm>
          <a:prstGeom prst="rect">
            <a:avLst/>
          </a:prstGeom>
        </p:spPr>
      </p:pic>
      <p:sp>
        <p:nvSpPr>
          <p:cNvPr id="27" name="TextBox 26">
            <a:extLst>
              <a:ext uri="{FF2B5EF4-FFF2-40B4-BE49-F238E27FC236}">
                <a16:creationId xmlns:a16="http://schemas.microsoft.com/office/drawing/2014/main" id="{DECE904D-77D4-4D14-BBD1-3F0AB568BA43}"/>
              </a:ext>
            </a:extLst>
          </p:cNvPr>
          <p:cNvSpPr txBox="1"/>
          <p:nvPr/>
        </p:nvSpPr>
        <p:spPr>
          <a:xfrm>
            <a:off x="1932518" y="6529858"/>
            <a:ext cx="2486162" cy="307777"/>
          </a:xfrm>
          <a:prstGeom prst="rect">
            <a:avLst/>
          </a:prstGeom>
          <a:noFill/>
        </p:spPr>
        <p:txBody>
          <a:bodyPr wrap="square" rtlCol="0">
            <a:spAutoFit/>
          </a:bodyPr>
          <a:lstStyle/>
          <a:p>
            <a:r>
              <a:rPr lang="en-US" sz="1400" b="1" u="sng" dirty="0">
                <a:hlinkClick r:id="rId5"/>
              </a:rPr>
              <a:t>biodegradablemulch.org</a:t>
            </a:r>
            <a:endParaRPr lang="en-US" sz="1400" b="1" i="1" u="sng" dirty="0">
              <a:latin typeface="Arial" panose="020B0604020202020204" pitchFamily="34" charset="0"/>
              <a:cs typeface="Arial" panose="020B0604020202020204" pitchFamily="34" charset="0"/>
            </a:endParaRPr>
          </a:p>
        </p:txBody>
      </p:sp>
      <p:pic>
        <p:nvPicPr>
          <p:cNvPr id="28" name="Picture 27">
            <a:extLst>
              <a:ext uri="{FF2B5EF4-FFF2-40B4-BE49-F238E27FC236}">
                <a16:creationId xmlns:a16="http://schemas.microsoft.com/office/drawing/2014/main" id="{F9E36A83-D96B-4E68-AB4C-6A937F08E5BE}"/>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4450579" y="6092454"/>
            <a:ext cx="1302831" cy="646640"/>
          </a:xfrm>
          <a:prstGeom prst="rect">
            <a:avLst/>
          </a:prstGeom>
        </p:spPr>
      </p:pic>
      <p:sp>
        <p:nvSpPr>
          <p:cNvPr id="29" name="TextBox 28">
            <a:extLst>
              <a:ext uri="{FF2B5EF4-FFF2-40B4-BE49-F238E27FC236}">
                <a16:creationId xmlns:a16="http://schemas.microsoft.com/office/drawing/2014/main" id="{7D6F11A7-9E54-4719-A959-8520D45892C1}"/>
              </a:ext>
            </a:extLst>
          </p:cNvPr>
          <p:cNvSpPr txBox="1"/>
          <p:nvPr/>
        </p:nvSpPr>
        <p:spPr>
          <a:xfrm>
            <a:off x="5492167" y="5550726"/>
            <a:ext cx="3614716" cy="338554"/>
          </a:xfrm>
          <a:prstGeom prst="rect">
            <a:avLst/>
          </a:prstGeom>
          <a:solidFill>
            <a:schemeClr val="bg1"/>
          </a:solidFill>
        </p:spPr>
        <p:txBody>
          <a:bodyPr wrap="square" rtlCol="0">
            <a:spAutoFit/>
          </a:bodyPr>
          <a:lstStyle/>
          <a:p>
            <a:r>
              <a:rPr lang="en-US" sz="1600" dirty="0">
                <a:solidFill>
                  <a:schemeClr val="accent5">
                    <a:lumMod val="50000"/>
                  </a:schemeClr>
                </a:solidFill>
              </a:rPr>
              <a:t>Adapted from Cowan and Miles, 2018 </a:t>
            </a:r>
          </a:p>
        </p:txBody>
      </p:sp>
      <p:graphicFrame>
        <p:nvGraphicFramePr>
          <p:cNvPr id="30" name="Table 29">
            <a:extLst>
              <a:ext uri="{FF2B5EF4-FFF2-40B4-BE49-F238E27FC236}">
                <a16:creationId xmlns:a16="http://schemas.microsoft.com/office/drawing/2014/main" id="{4A1D20F7-EF06-427F-960E-75BEB3FD0D95}"/>
              </a:ext>
            </a:extLst>
          </p:cNvPr>
          <p:cNvGraphicFramePr>
            <a:graphicFrameLocks noGrp="1"/>
          </p:cNvGraphicFramePr>
          <p:nvPr/>
        </p:nvGraphicFramePr>
        <p:xfrm>
          <a:off x="1745673" y="748067"/>
          <a:ext cx="6056076" cy="4263660"/>
        </p:xfrm>
        <a:graphic>
          <a:graphicData uri="http://schemas.openxmlformats.org/drawingml/2006/table">
            <a:tbl>
              <a:tblPr firstRow="1" bandRow="1">
                <a:tableStyleId>{93296810-A885-4BE3-A3E7-6D5BEEA58F35}</a:tableStyleId>
              </a:tblPr>
              <a:tblGrid>
                <a:gridCol w="1416813">
                  <a:extLst>
                    <a:ext uri="{9D8B030D-6E8A-4147-A177-3AD203B41FA5}">
                      <a16:colId xmlns:a16="http://schemas.microsoft.com/office/drawing/2014/main" val="1185615656"/>
                    </a:ext>
                  </a:extLst>
                </a:gridCol>
                <a:gridCol w="1546421">
                  <a:extLst>
                    <a:ext uri="{9D8B030D-6E8A-4147-A177-3AD203B41FA5}">
                      <a16:colId xmlns:a16="http://schemas.microsoft.com/office/drawing/2014/main" val="3243721148"/>
                    </a:ext>
                  </a:extLst>
                </a:gridCol>
                <a:gridCol w="1546421">
                  <a:extLst>
                    <a:ext uri="{9D8B030D-6E8A-4147-A177-3AD203B41FA5}">
                      <a16:colId xmlns:a16="http://schemas.microsoft.com/office/drawing/2014/main" val="595343305"/>
                    </a:ext>
                  </a:extLst>
                </a:gridCol>
                <a:gridCol w="1546421">
                  <a:extLst>
                    <a:ext uri="{9D8B030D-6E8A-4147-A177-3AD203B41FA5}">
                      <a16:colId xmlns:a16="http://schemas.microsoft.com/office/drawing/2014/main" val="2673145153"/>
                    </a:ext>
                  </a:extLst>
                </a:gridCol>
              </a:tblGrid>
              <a:tr h="284244">
                <a:tc>
                  <a:txBody>
                    <a:bodyPr/>
                    <a:lstStyle/>
                    <a:p>
                      <a:pPr algn="l" fontAlgn="b"/>
                      <a:r>
                        <a:rPr lang="en-US" sz="1400" u="none" strike="noStrike" dirty="0">
                          <a:effectLst/>
                          <a:latin typeface="+mn-lt"/>
                          <a:cs typeface="Calibri" panose="020F0502020204030204" pitchFamily="34" charset="0"/>
                        </a:rPr>
                        <a:t> </a:t>
                      </a:r>
                      <a:endParaRPr lang="en-US" sz="1400" b="1" i="0" u="none" strike="noStrike" dirty="0">
                        <a:solidFill>
                          <a:srgbClr val="000000"/>
                        </a:solidFill>
                        <a:effectLst/>
                        <a:latin typeface="+mn-lt"/>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gridSpan="2">
                  <a:txBody>
                    <a:bodyPr/>
                    <a:lstStyle/>
                    <a:p>
                      <a:pPr algn="ctr" fontAlgn="b"/>
                      <a:r>
                        <a:rPr lang="en-US" sz="1400" u="none" strike="noStrike" dirty="0">
                          <a:solidFill>
                            <a:schemeClr val="tx1"/>
                          </a:solidFill>
                          <a:effectLst/>
                          <a:latin typeface="+mn-lt"/>
                          <a:cs typeface="Calibri" panose="020F0502020204030204" pitchFamily="34" charset="0"/>
                        </a:rPr>
                        <a:t>Yield</a:t>
                      </a:r>
                      <a:endParaRPr lang="en-US" sz="1400" b="1" i="0" u="none" strike="noStrike" dirty="0">
                        <a:solidFill>
                          <a:schemeClr val="tx1"/>
                        </a:solidFill>
                        <a:effectLst/>
                        <a:latin typeface="+mn-lt"/>
                        <a:cs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hMerge="1">
                  <a:txBody>
                    <a:bodyPr/>
                    <a:lstStyle/>
                    <a:p>
                      <a:endParaRPr lang="en-US"/>
                    </a:p>
                  </a:txBody>
                  <a:tcPr/>
                </a:tc>
                <a:tc>
                  <a:txBody>
                    <a:bodyPr/>
                    <a:lstStyle/>
                    <a:p>
                      <a:pPr algn="ctr" fontAlgn="b"/>
                      <a:r>
                        <a:rPr lang="en-US" sz="1400" u="none" strike="noStrike" dirty="0">
                          <a:solidFill>
                            <a:schemeClr val="tx1"/>
                          </a:solidFill>
                          <a:effectLst/>
                          <a:latin typeface="+mn-lt"/>
                          <a:cs typeface="Calibri" panose="020F0502020204030204" pitchFamily="34" charset="0"/>
                        </a:rPr>
                        <a:t>Weed Control</a:t>
                      </a:r>
                      <a:endParaRPr lang="en-US" sz="1400" b="1" i="0" u="none" strike="noStrike" dirty="0">
                        <a:solidFill>
                          <a:schemeClr val="tx1"/>
                        </a:solidFill>
                        <a:effectLst/>
                        <a:latin typeface="+mn-lt"/>
                        <a:cs typeface="Calibri" panose="020F0502020204030204" pitchFamily="34" charset="0"/>
                      </a:endParaRP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680220891"/>
                  </a:ext>
                </a:extLst>
              </a:tr>
              <a:tr h="284244">
                <a:tc>
                  <a:txBody>
                    <a:bodyPr/>
                    <a:lstStyle/>
                    <a:p>
                      <a:pPr algn="l" fontAlgn="b"/>
                      <a:r>
                        <a:rPr lang="en-US" sz="1400" b="1" u="none" strike="noStrike" dirty="0">
                          <a:effectLst/>
                          <a:latin typeface="+mn-lt"/>
                          <a:cs typeface="Calibri" panose="020F0502020204030204" pitchFamily="34" charset="0"/>
                        </a:rPr>
                        <a:t>Crop</a:t>
                      </a:r>
                      <a:endParaRPr lang="en-US" sz="1400" b="1" i="0" u="none" strike="noStrike" dirty="0">
                        <a:solidFill>
                          <a:srgbClr val="000000"/>
                        </a:solidFill>
                        <a:effectLst/>
                        <a:latin typeface="+mn-lt"/>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fontAlgn="b"/>
                      <a:r>
                        <a:rPr lang="en-US" sz="1400" b="1" u="none" strike="noStrike" dirty="0">
                          <a:effectLst/>
                          <a:latin typeface="+mn-lt"/>
                          <a:cs typeface="Calibri" panose="020F0502020204030204" pitchFamily="34" charset="0"/>
                        </a:rPr>
                        <a:t>vs. Bare ground</a:t>
                      </a:r>
                      <a:endParaRPr lang="en-US" sz="1400" b="1" i="0" u="none" strike="noStrike" dirty="0">
                        <a:solidFill>
                          <a:srgbClr val="000000"/>
                        </a:solidFill>
                        <a:effectLst/>
                        <a:latin typeface="+mn-lt"/>
                        <a:cs typeface="Calibri" panose="020F0502020204030204" pitchFamily="34" charset="0"/>
                      </a:endParaRPr>
                    </a:p>
                  </a:txBody>
                  <a:tcPr marL="9525" marR="9525" marT="9525" marB="0" anchor="ctr"/>
                </a:tc>
                <a:tc>
                  <a:txBody>
                    <a:bodyPr/>
                    <a:lstStyle/>
                    <a:p>
                      <a:pPr algn="ctr" fontAlgn="b"/>
                      <a:r>
                        <a:rPr lang="en-US" sz="1400" b="1" u="none" strike="noStrike" dirty="0">
                          <a:effectLst/>
                          <a:latin typeface="+mn-lt"/>
                          <a:cs typeface="Calibri" panose="020F0502020204030204" pitchFamily="34" charset="0"/>
                        </a:rPr>
                        <a:t>vs. PE</a:t>
                      </a:r>
                      <a:endParaRPr lang="en-US" sz="1400" b="1" i="0" u="none" strike="noStrike" dirty="0">
                        <a:solidFill>
                          <a:srgbClr val="000000"/>
                        </a:solidFill>
                        <a:effectLst/>
                        <a:latin typeface="+mn-lt"/>
                        <a:cs typeface="Calibri" panose="020F0502020204030204" pitchFamily="34" charset="0"/>
                      </a:endParaRPr>
                    </a:p>
                  </a:txBody>
                  <a:tcPr marL="9525" marR="9525" marT="9525" marB="0" anchor="ctr"/>
                </a:tc>
                <a:tc>
                  <a:txBody>
                    <a:bodyPr/>
                    <a:lstStyle/>
                    <a:p>
                      <a:pPr algn="ctr" fontAlgn="b"/>
                      <a:r>
                        <a:rPr lang="en-US" sz="1400" b="1" u="none" strike="noStrike" dirty="0">
                          <a:effectLst/>
                          <a:latin typeface="+mn-lt"/>
                          <a:cs typeface="Calibri" panose="020F0502020204030204" pitchFamily="34" charset="0"/>
                        </a:rPr>
                        <a:t>vs. PE</a:t>
                      </a:r>
                      <a:endParaRPr lang="en-US" sz="1400" b="1" i="0" u="none" strike="noStrike" dirty="0">
                        <a:solidFill>
                          <a:srgbClr val="000000"/>
                        </a:solidFill>
                        <a:effectLst/>
                        <a:latin typeface="+mn-lt"/>
                        <a:cs typeface="Calibri" panose="020F0502020204030204" pitchFamily="34" charset="0"/>
                      </a:endParaRPr>
                    </a:p>
                  </a:txBody>
                  <a:tcPr marL="9525" marR="9525" marT="9525"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83329960"/>
                  </a:ext>
                </a:extLst>
              </a:tr>
              <a:tr h="284244">
                <a:tc>
                  <a:txBody>
                    <a:bodyPr/>
                    <a:lstStyle/>
                    <a:p>
                      <a:pPr algn="l" fontAlgn="b"/>
                      <a:r>
                        <a:rPr lang="en-US" sz="1400" u="none" strike="noStrike" dirty="0">
                          <a:effectLst/>
                          <a:latin typeface="+mn-lt"/>
                          <a:cs typeface="Calibri" panose="020F0502020204030204" pitchFamily="34" charset="0"/>
                        </a:rPr>
                        <a:t>Broccoli</a:t>
                      </a:r>
                      <a:endParaRPr lang="en-US" sz="1400" b="0" i="0" u="none" strike="noStrike" dirty="0">
                        <a:solidFill>
                          <a:srgbClr val="000000"/>
                        </a:solidFill>
                        <a:effectLst/>
                        <a:latin typeface="+mn-lt"/>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fontAlgn="b"/>
                      <a:r>
                        <a:rPr lang="en-US" sz="1400" u="none" strike="noStrike" dirty="0">
                          <a:effectLst/>
                          <a:latin typeface="+mn-lt"/>
                          <a:cs typeface="Calibri" panose="020F0502020204030204" pitchFamily="34" charset="0"/>
                        </a:rPr>
                        <a:t>+</a:t>
                      </a:r>
                      <a:r>
                        <a:rPr lang="en-US" sz="1400" u="none" strike="noStrike" baseline="30000" dirty="0">
                          <a:effectLst/>
                          <a:latin typeface="+mn-lt"/>
                          <a:cs typeface="Calibri" panose="020F0502020204030204" pitchFamily="34" charset="0"/>
                        </a:rPr>
                        <a:t>1</a:t>
                      </a:r>
                      <a:endParaRPr lang="en-US" sz="1400" b="0" i="0" u="none" strike="noStrike" dirty="0">
                        <a:solidFill>
                          <a:srgbClr val="000000"/>
                        </a:solidFill>
                        <a:effectLst/>
                        <a:latin typeface="+mn-lt"/>
                        <a:cs typeface="Calibri" panose="020F0502020204030204" pitchFamily="34" charset="0"/>
                      </a:endParaRPr>
                    </a:p>
                  </a:txBody>
                  <a:tcPr marL="9525" marR="9525" marT="9525" marB="0" anchor="ctr"/>
                </a:tc>
                <a:tc>
                  <a:txBody>
                    <a:bodyPr/>
                    <a:lstStyle/>
                    <a:p>
                      <a:pPr algn="ctr" fontAlgn="b"/>
                      <a:r>
                        <a:rPr lang="en-US" sz="1400" u="none" strike="noStrike" dirty="0">
                          <a:effectLst/>
                          <a:latin typeface="+mn-lt"/>
                          <a:cs typeface="Calibri" panose="020F0502020204030204" pitchFamily="34" charset="0"/>
                        </a:rPr>
                        <a:t> </a:t>
                      </a:r>
                      <a:endParaRPr lang="en-US" sz="1400" b="0" i="0" u="none" strike="noStrike" dirty="0">
                        <a:solidFill>
                          <a:srgbClr val="000000"/>
                        </a:solidFill>
                        <a:effectLst/>
                        <a:latin typeface="+mn-lt"/>
                        <a:cs typeface="Calibri" panose="020F0502020204030204" pitchFamily="34" charset="0"/>
                      </a:endParaRPr>
                    </a:p>
                  </a:txBody>
                  <a:tcPr marL="9525" marR="9525" marT="9525" marB="0" anchor="ctr"/>
                </a:tc>
                <a:tc>
                  <a:txBody>
                    <a:bodyPr/>
                    <a:lstStyle/>
                    <a:p>
                      <a:pPr algn="ctr" fontAlgn="b"/>
                      <a:r>
                        <a:rPr lang="en-US" sz="1400" u="none" strike="noStrike">
                          <a:effectLst/>
                          <a:latin typeface="+mn-lt"/>
                          <a:cs typeface="Calibri" panose="020F0502020204030204" pitchFamily="34" charset="0"/>
                        </a:rPr>
                        <a:t> </a:t>
                      </a:r>
                      <a:endParaRPr lang="en-US" sz="1400" b="0" i="0" u="none" strike="noStrike">
                        <a:solidFill>
                          <a:srgbClr val="000000"/>
                        </a:solidFill>
                        <a:effectLst/>
                        <a:latin typeface="+mn-lt"/>
                        <a:cs typeface="Calibri" panose="020F0502020204030204" pitchFamily="34" charset="0"/>
                      </a:endParaRPr>
                    </a:p>
                  </a:txBody>
                  <a:tcPr marL="9525" marR="9525" marT="9525"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15385811"/>
                  </a:ext>
                </a:extLst>
              </a:tr>
              <a:tr h="284244">
                <a:tc>
                  <a:txBody>
                    <a:bodyPr/>
                    <a:lstStyle/>
                    <a:p>
                      <a:pPr algn="l" fontAlgn="b"/>
                      <a:r>
                        <a:rPr lang="en-US" sz="1400" u="none" strike="noStrike" dirty="0">
                          <a:effectLst/>
                          <a:latin typeface="+mn-lt"/>
                          <a:cs typeface="Calibri" panose="020F0502020204030204" pitchFamily="34" charset="0"/>
                        </a:rPr>
                        <a:t>Cucumber</a:t>
                      </a:r>
                      <a:endParaRPr lang="en-US" sz="1400" b="0" i="0" u="none" strike="noStrike" dirty="0">
                        <a:solidFill>
                          <a:srgbClr val="000000"/>
                        </a:solidFill>
                        <a:effectLst/>
                        <a:latin typeface="+mn-lt"/>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fontAlgn="b"/>
                      <a:r>
                        <a:rPr lang="en-US" sz="1400" u="none" strike="noStrike" dirty="0">
                          <a:effectLst/>
                          <a:latin typeface="+mn-lt"/>
                          <a:cs typeface="Calibri" panose="020F0502020204030204" pitchFamily="34" charset="0"/>
                        </a:rPr>
                        <a:t>+</a:t>
                      </a:r>
                      <a:endParaRPr lang="en-US" sz="1400" b="0" i="0" u="none" strike="noStrike" dirty="0">
                        <a:solidFill>
                          <a:srgbClr val="000000"/>
                        </a:solidFill>
                        <a:effectLst/>
                        <a:latin typeface="+mn-lt"/>
                        <a:cs typeface="Calibri" panose="020F0502020204030204" pitchFamily="34" charset="0"/>
                      </a:endParaRPr>
                    </a:p>
                  </a:txBody>
                  <a:tcPr marL="9525" marR="9525" marT="9525" marB="0" anchor="ctr"/>
                </a:tc>
                <a:tc>
                  <a:txBody>
                    <a:bodyPr/>
                    <a:lstStyle/>
                    <a:p>
                      <a:pPr algn="ctr" fontAlgn="b"/>
                      <a:r>
                        <a:rPr lang="en-US" sz="1400" u="none" strike="noStrike" dirty="0">
                          <a:effectLst/>
                          <a:latin typeface="+mn-lt"/>
                          <a:cs typeface="Calibri" panose="020F0502020204030204" pitchFamily="34" charset="0"/>
                        </a:rPr>
                        <a:t>=</a:t>
                      </a:r>
                      <a:endParaRPr lang="en-US" sz="1400" b="0" i="0" u="none" strike="noStrike" dirty="0">
                        <a:solidFill>
                          <a:srgbClr val="000000"/>
                        </a:solidFill>
                        <a:effectLst/>
                        <a:latin typeface="+mn-lt"/>
                        <a:cs typeface="Calibri" panose="020F0502020204030204" pitchFamily="34" charset="0"/>
                      </a:endParaRPr>
                    </a:p>
                  </a:txBody>
                  <a:tcPr marL="9525" marR="9525" marT="9525" marB="0" anchor="ctr"/>
                </a:tc>
                <a:tc>
                  <a:txBody>
                    <a:bodyPr/>
                    <a:lstStyle/>
                    <a:p>
                      <a:pPr algn="ctr" fontAlgn="b"/>
                      <a:r>
                        <a:rPr lang="en-US" sz="1400" u="none" strike="noStrike">
                          <a:effectLst/>
                          <a:latin typeface="+mn-lt"/>
                          <a:cs typeface="Calibri" panose="020F0502020204030204" pitchFamily="34" charset="0"/>
                        </a:rPr>
                        <a:t>=</a:t>
                      </a:r>
                      <a:endParaRPr lang="en-US" sz="1400" b="0" i="0" u="none" strike="noStrike">
                        <a:solidFill>
                          <a:srgbClr val="000000"/>
                        </a:solidFill>
                        <a:effectLst/>
                        <a:latin typeface="+mn-lt"/>
                        <a:cs typeface="Calibri" panose="020F0502020204030204" pitchFamily="34" charset="0"/>
                      </a:endParaRPr>
                    </a:p>
                  </a:txBody>
                  <a:tcPr marL="9525" marR="9525" marT="9525"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204714851"/>
                  </a:ext>
                </a:extLst>
              </a:tr>
              <a:tr h="284244">
                <a:tc>
                  <a:txBody>
                    <a:bodyPr/>
                    <a:lstStyle/>
                    <a:p>
                      <a:pPr algn="l" fontAlgn="b"/>
                      <a:r>
                        <a:rPr lang="en-US" sz="1400" u="none" strike="noStrike" dirty="0">
                          <a:effectLst/>
                          <a:latin typeface="+mn-lt"/>
                          <a:cs typeface="Calibri" panose="020F0502020204030204" pitchFamily="34" charset="0"/>
                        </a:rPr>
                        <a:t>Eggplant</a:t>
                      </a:r>
                      <a:endParaRPr lang="en-US" sz="1400" b="0" i="0" u="none" strike="noStrike" dirty="0">
                        <a:solidFill>
                          <a:srgbClr val="000000"/>
                        </a:solidFill>
                        <a:effectLst/>
                        <a:latin typeface="+mn-lt"/>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fontAlgn="b"/>
                      <a:r>
                        <a:rPr lang="en-US" sz="1400" u="none" strike="noStrike" dirty="0">
                          <a:effectLst/>
                          <a:latin typeface="+mn-lt"/>
                          <a:cs typeface="Calibri" panose="020F0502020204030204" pitchFamily="34" charset="0"/>
                        </a:rPr>
                        <a:t>+</a:t>
                      </a:r>
                      <a:endParaRPr lang="en-US" sz="1400" b="0" i="0" u="none" strike="noStrike" dirty="0">
                        <a:solidFill>
                          <a:srgbClr val="000000"/>
                        </a:solidFill>
                        <a:effectLst/>
                        <a:latin typeface="+mn-lt"/>
                        <a:cs typeface="Calibri" panose="020F0502020204030204" pitchFamily="34" charset="0"/>
                      </a:endParaRPr>
                    </a:p>
                  </a:txBody>
                  <a:tcPr marL="9525" marR="9525" marT="9525" marB="0" anchor="ctr"/>
                </a:tc>
                <a:tc>
                  <a:txBody>
                    <a:bodyPr/>
                    <a:lstStyle/>
                    <a:p>
                      <a:pPr algn="ctr" fontAlgn="b"/>
                      <a:r>
                        <a:rPr lang="en-US" sz="1400" u="none" strike="noStrike" dirty="0">
                          <a:effectLst/>
                          <a:latin typeface="+mn-lt"/>
                          <a:cs typeface="Calibri" panose="020F0502020204030204" pitchFamily="34" charset="0"/>
                        </a:rPr>
                        <a:t>=</a:t>
                      </a:r>
                      <a:endParaRPr lang="en-US" sz="1400" b="0" i="0" u="none" strike="noStrike" dirty="0">
                        <a:solidFill>
                          <a:srgbClr val="000000"/>
                        </a:solidFill>
                        <a:effectLst/>
                        <a:latin typeface="+mn-lt"/>
                        <a:cs typeface="Calibri" panose="020F0502020204030204" pitchFamily="34" charset="0"/>
                      </a:endParaRPr>
                    </a:p>
                  </a:txBody>
                  <a:tcPr marL="9525" marR="9525" marT="9525" marB="0" anchor="ctr"/>
                </a:tc>
                <a:tc>
                  <a:txBody>
                    <a:bodyPr/>
                    <a:lstStyle/>
                    <a:p>
                      <a:pPr algn="ctr" fontAlgn="b"/>
                      <a:r>
                        <a:rPr lang="en-US" sz="1400" u="none" strike="noStrike">
                          <a:effectLst/>
                          <a:latin typeface="+mn-lt"/>
                          <a:cs typeface="Calibri" panose="020F0502020204030204" pitchFamily="34" charset="0"/>
                        </a:rPr>
                        <a:t>-</a:t>
                      </a:r>
                      <a:endParaRPr lang="en-US" sz="1400" b="0" i="0" u="none" strike="noStrike">
                        <a:solidFill>
                          <a:srgbClr val="000000"/>
                        </a:solidFill>
                        <a:effectLst/>
                        <a:latin typeface="+mn-lt"/>
                        <a:cs typeface="Calibri" panose="020F0502020204030204" pitchFamily="34" charset="0"/>
                      </a:endParaRPr>
                    </a:p>
                  </a:txBody>
                  <a:tcPr marL="9525" marR="9525" marT="9525"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2125684"/>
                  </a:ext>
                </a:extLst>
              </a:tr>
              <a:tr h="284244">
                <a:tc>
                  <a:txBody>
                    <a:bodyPr/>
                    <a:lstStyle/>
                    <a:p>
                      <a:pPr algn="l" fontAlgn="b"/>
                      <a:r>
                        <a:rPr lang="en-US" sz="1400" u="none" strike="noStrike" dirty="0">
                          <a:effectLst/>
                          <a:latin typeface="+mn-lt"/>
                          <a:cs typeface="Calibri" panose="020F0502020204030204" pitchFamily="34" charset="0"/>
                        </a:rPr>
                        <a:t>Lettuce</a:t>
                      </a:r>
                      <a:endParaRPr lang="en-US" sz="1400" b="0" i="0" u="none" strike="noStrike" dirty="0">
                        <a:solidFill>
                          <a:srgbClr val="000000"/>
                        </a:solidFill>
                        <a:effectLst/>
                        <a:latin typeface="+mn-lt"/>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fontAlgn="b"/>
                      <a:r>
                        <a:rPr lang="en-US" sz="1400" u="none" strike="noStrike" dirty="0">
                          <a:effectLst/>
                          <a:latin typeface="+mn-lt"/>
                          <a:cs typeface="Calibri" panose="020F0502020204030204" pitchFamily="34" charset="0"/>
                        </a:rPr>
                        <a:t> </a:t>
                      </a:r>
                      <a:endParaRPr lang="en-US" sz="1400" b="0" i="0" u="none" strike="noStrike" dirty="0">
                        <a:solidFill>
                          <a:srgbClr val="000000"/>
                        </a:solidFill>
                        <a:effectLst/>
                        <a:latin typeface="+mn-lt"/>
                        <a:cs typeface="Calibri" panose="020F0502020204030204" pitchFamily="34" charset="0"/>
                      </a:endParaRPr>
                    </a:p>
                  </a:txBody>
                  <a:tcPr marL="9525" marR="9525" marT="9525" marB="0" anchor="ctr"/>
                </a:tc>
                <a:tc>
                  <a:txBody>
                    <a:bodyPr/>
                    <a:lstStyle/>
                    <a:p>
                      <a:pPr algn="ctr" fontAlgn="b"/>
                      <a:r>
                        <a:rPr lang="en-US" sz="1400" u="none" strike="noStrike" dirty="0">
                          <a:effectLst/>
                          <a:latin typeface="+mn-lt"/>
                          <a:cs typeface="Calibri" panose="020F0502020204030204" pitchFamily="34" charset="0"/>
                        </a:rPr>
                        <a:t>-=</a:t>
                      </a:r>
                      <a:r>
                        <a:rPr lang="en-US" sz="1400" u="none" strike="noStrike" baseline="30000" dirty="0">
                          <a:effectLst/>
                          <a:latin typeface="+mn-lt"/>
                          <a:cs typeface="Calibri" panose="020F0502020204030204" pitchFamily="34" charset="0"/>
                        </a:rPr>
                        <a:t>2</a:t>
                      </a:r>
                      <a:endParaRPr lang="en-US" sz="1400" b="0" i="0" u="none" strike="noStrike" dirty="0">
                        <a:solidFill>
                          <a:srgbClr val="000000"/>
                        </a:solidFill>
                        <a:effectLst/>
                        <a:latin typeface="+mn-lt"/>
                        <a:cs typeface="Calibri" panose="020F0502020204030204" pitchFamily="34" charset="0"/>
                      </a:endParaRPr>
                    </a:p>
                  </a:txBody>
                  <a:tcPr marL="9525" marR="9525" marT="9525" marB="0" anchor="ctr"/>
                </a:tc>
                <a:tc>
                  <a:txBody>
                    <a:bodyPr/>
                    <a:lstStyle/>
                    <a:p>
                      <a:pPr algn="ctr" fontAlgn="b"/>
                      <a:r>
                        <a:rPr lang="en-US" sz="1400" u="none" strike="noStrike" dirty="0">
                          <a:effectLst/>
                          <a:latin typeface="+mn-lt"/>
                          <a:cs typeface="Calibri" panose="020F0502020204030204" pitchFamily="34" charset="0"/>
                        </a:rPr>
                        <a:t> </a:t>
                      </a:r>
                    </a:p>
                  </a:txBody>
                  <a:tcPr marL="9525" marR="9525" marT="9525"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367685539"/>
                  </a:ext>
                </a:extLst>
              </a:tr>
              <a:tr h="284244">
                <a:tc>
                  <a:txBody>
                    <a:bodyPr/>
                    <a:lstStyle/>
                    <a:p>
                      <a:pPr algn="l" fontAlgn="b"/>
                      <a:r>
                        <a:rPr lang="en-US" sz="1400" u="none" strike="noStrike" dirty="0">
                          <a:effectLst/>
                          <a:latin typeface="+mn-lt"/>
                          <a:cs typeface="Calibri" panose="020F0502020204030204" pitchFamily="34" charset="0"/>
                        </a:rPr>
                        <a:t>Melon</a:t>
                      </a:r>
                      <a:endParaRPr lang="en-US" sz="1400" b="0" i="0" u="none" strike="noStrike" dirty="0">
                        <a:solidFill>
                          <a:srgbClr val="000000"/>
                        </a:solidFill>
                        <a:effectLst/>
                        <a:latin typeface="+mn-lt"/>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fontAlgn="b"/>
                      <a:r>
                        <a:rPr lang="en-US" sz="1400" u="none" strike="noStrike" dirty="0">
                          <a:effectLst/>
                          <a:latin typeface="+mn-lt"/>
                          <a:cs typeface="Calibri" panose="020F0502020204030204" pitchFamily="34" charset="0"/>
                        </a:rPr>
                        <a:t>+</a:t>
                      </a:r>
                      <a:endParaRPr lang="en-US" sz="1400" b="0" i="0" u="none" strike="noStrike" dirty="0">
                        <a:solidFill>
                          <a:srgbClr val="000000"/>
                        </a:solidFill>
                        <a:effectLst/>
                        <a:latin typeface="+mn-lt"/>
                        <a:cs typeface="Calibri" panose="020F0502020204030204" pitchFamily="34" charset="0"/>
                      </a:endParaRPr>
                    </a:p>
                  </a:txBody>
                  <a:tcPr marL="9525" marR="9525" marT="9525" marB="0" anchor="ctr"/>
                </a:tc>
                <a:tc>
                  <a:txBody>
                    <a:bodyPr/>
                    <a:lstStyle/>
                    <a:p>
                      <a:pPr algn="ctr" fontAlgn="b"/>
                      <a:r>
                        <a:rPr lang="en-US" sz="1400" u="none" strike="noStrike" dirty="0">
                          <a:effectLst/>
                          <a:latin typeface="+mn-lt"/>
                          <a:cs typeface="Calibri" panose="020F0502020204030204" pitchFamily="34" charset="0"/>
                        </a:rPr>
                        <a:t>+=</a:t>
                      </a:r>
                      <a:endParaRPr lang="en-US" sz="1400" b="0" i="0" u="none" strike="noStrike" dirty="0">
                        <a:solidFill>
                          <a:srgbClr val="000000"/>
                        </a:solidFill>
                        <a:effectLst/>
                        <a:latin typeface="+mn-lt"/>
                        <a:cs typeface="Calibri" panose="020F0502020204030204" pitchFamily="34" charset="0"/>
                      </a:endParaRPr>
                    </a:p>
                  </a:txBody>
                  <a:tcPr marL="9525" marR="9525" marT="9525" marB="0" anchor="ctr"/>
                </a:tc>
                <a:tc>
                  <a:txBody>
                    <a:bodyPr/>
                    <a:lstStyle/>
                    <a:p>
                      <a:pPr algn="ctr" fontAlgn="b"/>
                      <a:r>
                        <a:rPr lang="en-US" sz="1400" u="none" strike="noStrike">
                          <a:effectLst/>
                          <a:latin typeface="+mn-lt"/>
                          <a:cs typeface="Calibri" panose="020F0502020204030204" pitchFamily="34" charset="0"/>
                        </a:rPr>
                        <a:t>≅</a:t>
                      </a:r>
                      <a:endParaRPr lang="en-US" sz="1400" b="0" i="0" u="none" strike="noStrike">
                        <a:solidFill>
                          <a:srgbClr val="000000"/>
                        </a:solidFill>
                        <a:effectLst/>
                        <a:latin typeface="+mn-lt"/>
                        <a:cs typeface="Calibri" panose="020F0502020204030204" pitchFamily="34" charset="0"/>
                      </a:endParaRPr>
                    </a:p>
                  </a:txBody>
                  <a:tcPr marL="9525" marR="9525" marT="9525"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270128554"/>
                  </a:ext>
                </a:extLst>
              </a:tr>
              <a:tr h="284244">
                <a:tc>
                  <a:txBody>
                    <a:bodyPr/>
                    <a:lstStyle/>
                    <a:p>
                      <a:pPr algn="l" fontAlgn="b"/>
                      <a:r>
                        <a:rPr lang="en-US" sz="1400" u="none" strike="noStrike" dirty="0">
                          <a:effectLst/>
                          <a:latin typeface="+mn-lt"/>
                          <a:cs typeface="Calibri" panose="020F0502020204030204" pitchFamily="34" charset="0"/>
                        </a:rPr>
                        <a:t>Pepper</a:t>
                      </a:r>
                      <a:endParaRPr lang="en-US" sz="1400" b="0" i="0" u="none" strike="noStrike" dirty="0">
                        <a:solidFill>
                          <a:srgbClr val="000000"/>
                        </a:solidFill>
                        <a:effectLst/>
                        <a:latin typeface="+mn-lt"/>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fontAlgn="b"/>
                      <a:r>
                        <a:rPr lang="en-US" sz="1400" u="none" strike="noStrike" dirty="0">
                          <a:effectLst/>
                          <a:latin typeface="+mn-lt"/>
                          <a:cs typeface="Calibri" panose="020F0502020204030204" pitchFamily="34" charset="0"/>
                        </a:rPr>
                        <a:t>=</a:t>
                      </a:r>
                      <a:endParaRPr lang="en-US" sz="1400" b="0" i="0" u="none" strike="noStrike" dirty="0">
                        <a:solidFill>
                          <a:srgbClr val="000000"/>
                        </a:solidFill>
                        <a:effectLst/>
                        <a:latin typeface="+mn-lt"/>
                        <a:cs typeface="Calibri" panose="020F0502020204030204" pitchFamily="34" charset="0"/>
                      </a:endParaRPr>
                    </a:p>
                  </a:txBody>
                  <a:tcPr marL="9525" marR="9525" marT="9525" marB="0" anchor="ctr"/>
                </a:tc>
                <a:tc>
                  <a:txBody>
                    <a:bodyPr/>
                    <a:lstStyle/>
                    <a:p>
                      <a:pPr algn="ctr" fontAlgn="b"/>
                      <a:r>
                        <a:rPr lang="en-US" sz="1400" u="none" strike="noStrike" dirty="0">
                          <a:effectLst/>
                          <a:latin typeface="+mn-lt"/>
                          <a:cs typeface="Calibri" panose="020F0502020204030204" pitchFamily="34" charset="0"/>
                        </a:rPr>
                        <a:t>=</a:t>
                      </a:r>
                      <a:endParaRPr lang="en-US" sz="1400" b="0" i="0" u="none" strike="noStrike" dirty="0">
                        <a:solidFill>
                          <a:srgbClr val="000000"/>
                        </a:solidFill>
                        <a:effectLst/>
                        <a:latin typeface="+mn-lt"/>
                        <a:cs typeface="Calibri" panose="020F0502020204030204" pitchFamily="34" charset="0"/>
                      </a:endParaRPr>
                    </a:p>
                  </a:txBody>
                  <a:tcPr marL="9525" marR="9525" marT="9525" marB="0" anchor="ctr"/>
                </a:tc>
                <a:tc>
                  <a:txBody>
                    <a:bodyPr/>
                    <a:lstStyle/>
                    <a:p>
                      <a:pPr algn="ctr" fontAlgn="b"/>
                      <a:r>
                        <a:rPr lang="en-US" sz="1400" u="none" strike="noStrike" dirty="0">
                          <a:effectLst/>
                          <a:latin typeface="+mn-lt"/>
                          <a:cs typeface="Calibri" panose="020F0502020204030204" pitchFamily="34" charset="0"/>
                        </a:rPr>
                        <a:t>-</a:t>
                      </a:r>
                      <a:endParaRPr lang="en-US" sz="1400" b="0" i="0" u="none" strike="noStrike" dirty="0">
                        <a:solidFill>
                          <a:srgbClr val="000000"/>
                        </a:solidFill>
                        <a:effectLst/>
                        <a:latin typeface="+mn-lt"/>
                        <a:cs typeface="Calibri" panose="020F0502020204030204" pitchFamily="34" charset="0"/>
                      </a:endParaRPr>
                    </a:p>
                  </a:txBody>
                  <a:tcPr marL="9525" marR="9525" marT="9525"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588339854"/>
                  </a:ext>
                </a:extLst>
              </a:tr>
              <a:tr h="284244">
                <a:tc>
                  <a:txBody>
                    <a:bodyPr/>
                    <a:lstStyle/>
                    <a:p>
                      <a:pPr algn="l" fontAlgn="b"/>
                      <a:r>
                        <a:rPr lang="en-US" sz="1400" b="0" i="0" u="none" strike="noStrike" dirty="0">
                          <a:solidFill>
                            <a:schemeClr val="tx1"/>
                          </a:solidFill>
                          <a:effectLst/>
                          <a:latin typeface="+mn-lt"/>
                          <a:cs typeface="Calibri" panose="020F0502020204030204" pitchFamily="34" charset="0"/>
                        </a:rPr>
                        <a:t>Pumpkin</a:t>
                      </a: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fontAlgn="b"/>
                      <a:endParaRPr lang="en-US" sz="1400" b="0" i="0" u="none" strike="noStrike" dirty="0">
                        <a:solidFill>
                          <a:schemeClr val="tx1"/>
                        </a:solidFill>
                        <a:effectLst/>
                        <a:latin typeface="+mn-lt"/>
                        <a:cs typeface="Calibri" panose="020F0502020204030204" pitchFamily="34" charset="0"/>
                      </a:endParaRPr>
                    </a:p>
                  </a:txBody>
                  <a:tcPr marL="9525" marR="9525" marT="9525" marB="0" anchor="ctr"/>
                </a:tc>
                <a:tc>
                  <a:txBody>
                    <a:bodyPr/>
                    <a:lstStyle/>
                    <a:p>
                      <a:pPr algn="ctr" fontAlgn="b"/>
                      <a:r>
                        <a:rPr lang="en-US" sz="1400" b="0" i="0" u="none" strike="noStrike" dirty="0">
                          <a:solidFill>
                            <a:schemeClr val="tx1"/>
                          </a:solidFill>
                          <a:effectLst/>
                          <a:latin typeface="+mn-lt"/>
                          <a:cs typeface="Calibri" panose="020F0502020204030204" pitchFamily="34" charset="0"/>
                        </a:rPr>
                        <a:t>=</a:t>
                      </a:r>
                    </a:p>
                  </a:txBody>
                  <a:tcPr marL="9525" marR="9525" marT="9525" marB="0" anchor="ctr"/>
                </a:tc>
                <a:tc>
                  <a:txBody>
                    <a:bodyPr/>
                    <a:lstStyle/>
                    <a:p>
                      <a:pPr algn="ctr" fontAlgn="b"/>
                      <a:r>
                        <a:rPr lang="en-US" sz="1400" u="none" strike="noStrike" dirty="0">
                          <a:solidFill>
                            <a:schemeClr val="tx1"/>
                          </a:solidFill>
                          <a:effectLst/>
                          <a:latin typeface="+mn-lt"/>
                          <a:cs typeface="Calibri" panose="020F0502020204030204" pitchFamily="34" charset="0"/>
                        </a:rPr>
                        <a:t>=</a:t>
                      </a:r>
                      <a:endParaRPr lang="en-US" sz="1400" b="0" i="0" u="none" strike="noStrike" dirty="0">
                        <a:solidFill>
                          <a:schemeClr val="tx1"/>
                        </a:solidFill>
                        <a:effectLst/>
                        <a:latin typeface="+mn-lt"/>
                        <a:cs typeface="Calibri" panose="020F0502020204030204" pitchFamily="34" charset="0"/>
                      </a:endParaRPr>
                    </a:p>
                  </a:txBody>
                  <a:tcPr marL="9525" marR="9525" marT="9525"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532929222"/>
                  </a:ext>
                </a:extLst>
              </a:tr>
              <a:tr h="284244">
                <a:tc>
                  <a:txBody>
                    <a:bodyPr/>
                    <a:lstStyle/>
                    <a:p>
                      <a:pPr algn="l" fontAlgn="b"/>
                      <a:r>
                        <a:rPr lang="en-US" sz="1400" u="none" strike="noStrike" dirty="0">
                          <a:effectLst/>
                          <a:latin typeface="+mn-lt"/>
                          <a:cs typeface="Calibri" panose="020F0502020204030204" pitchFamily="34" charset="0"/>
                        </a:rPr>
                        <a:t>Raspberry</a:t>
                      </a:r>
                      <a:endParaRPr lang="en-US" sz="1400" b="0" i="0" u="none" strike="noStrike" dirty="0">
                        <a:solidFill>
                          <a:srgbClr val="000000"/>
                        </a:solidFill>
                        <a:effectLst/>
                        <a:latin typeface="+mn-lt"/>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fontAlgn="b"/>
                      <a:r>
                        <a:rPr lang="en-US" sz="1400" u="none" strike="noStrike" dirty="0">
                          <a:effectLst/>
                          <a:latin typeface="+mn-lt"/>
                          <a:cs typeface="Calibri" panose="020F0502020204030204" pitchFamily="34" charset="0"/>
                        </a:rPr>
                        <a:t> + </a:t>
                      </a:r>
                      <a:endParaRPr lang="en-US" sz="1400" b="0" i="0" u="none" strike="noStrike" dirty="0">
                        <a:solidFill>
                          <a:srgbClr val="000000"/>
                        </a:solidFill>
                        <a:effectLst/>
                        <a:latin typeface="+mn-lt"/>
                        <a:cs typeface="Calibri" panose="020F0502020204030204" pitchFamily="34" charset="0"/>
                      </a:endParaRPr>
                    </a:p>
                  </a:txBody>
                  <a:tcPr marL="9525" marR="9525" marT="9525" marB="0" anchor="ctr"/>
                </a:tc>
                <a:tc>
                  <a:txBody>
                    <a:bodyPr/>
                    <a:lstStyle/>
                    <a:p>
                      <a:pPr algn="ctr" fontAlgn="b"/>
                      <a:r>
                        <a:rPr lang="en-US" sz="1400" b="0" i="0" u="none" strike="noStrike" dirty="0">
                          <a:solidFill>
                            <a:srgbClr val="000000"/>
                          </a:solidFill>
                          <a:effectLst/>
                          <a:latin typeface="+mn-lt"/>
                          <a:cs typeface="Calibri" panose="020F0502020204030204" pitchFamily="34" charset="0"/>
                        </a:rPr>
                        <a:t>=</a:t>
                      </a:r>
                    </a:p>
                  </a:txBody>
                  <a:tcPr marL="9525" marR="9525" marT="9525" marB="0" anchor="ctr"/>
                </a:tc>
                <a:tc>
                  <a:txBody>
                    <a:bodyPr/>
                    <a:lstStyle/>
                    <a:p>
                      <a:pPr algn="ctr" fontAlgn="b"/>
                      <a:r>
                        <a:rPr lang="en-US" sz="1400" u="none" strike="noStrike" dirty="0">
                          <a:effectLst/>
                          <a:latin typeface="+mn-lt"/>
                          <a:cs typeface="Calibri" panose="020F0502020204030204" pitchFamily="34" charset="0"/>
                        </a:rPr>
                        <a:t>=</a:t>
                      </a:r>
                      <a:endParaRPr lang="en-US" sz="1400" b="0" i="0" u="none" strike="noStrike" dirty="0">
                        <a:solidFill>
                          <a:srgbClr val="000000"/>
                        </a:solidFill>
                        <a:effectLst/>
                        <a:latin typeface="+mn-lt"/>
                        <a:cs typeface="Calibri" panose="020F0502020204030204" pitchFamily="34" charset="0"/>
                      </a:endParaRPr>
                    </a:p>
                  </a:txBody>
                  <a:tcPr marL="9525" marR="9525" marT="9525"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583965394"/>
                  </a:ext>
                </a:extLst>
              </a:tr>
              <a:tr h="284244">
                <a:tc>
                  <a:txBody>
                    <a:bodyPr/>
                    <a:lstStyle/>
                    <a:p>
                      <a:pPr algn="l" fontAlgn="b"/>
                      <a:r>
                        <a:rPr lang="en-US" sz="1400" u="none" strike="noStrike" dirty="0">
                          <a:effectLst/>
                          <a:latin typeface="+mj-lt"/>
                          <a:cs typeface="Calibri" panose="020F0502020204030204" pitchFamily="34" charset="0"/>
                        </a:rPr>
                        <a:t>Strawberry</a:t>
                      </a:r>
                      <a:endParaRPr lang="en-US" sz="1400" b="0" i="0" u="none" strike="noStrike" dirty="0">
                        <a:solidFill>
                          <a:srgbClr val="000000"/>
                        </a:solidFill>
                        <a:effectLst/>
                        <a:latin typeface="+mj-lt"/>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fontAlgn="b"/>
                      <a:r>
                        <a:rPr lang="en-US" sz="1400" b="0" u="none" strike="noStrike" dirty="0">
                          <a:solidFill>
                            <a:schemeClr val="tx1"/>
                          </a:solidFill>
                          <a:effectLst/>
                          <a:latin typeface="+mj-lt"/>
                          <a:cs typeface="Calibri" panose="020F0502020204030204" pitchFamily="34" charset="0"/>
                        </a:rPr>
                        <a:t>+</a:t>
                      </a:r>
                      <a:endParaRPr lang="en-US" sz="1400" b="0" i="0" u="none" strike="noStrike" dirty="0">
                        <a:solidFill>
                          <a:schemeClr val="tx1"/>
                        </a:solidFill>
                        <a:effectLst/>
                        <a:latin typeface="+mj-lt"/>
                        <a:cs typeface="Calibri" panose="020F0502020204030204" pitchFamily="34" charset="0"/>
                      </a:endParaRPr>
                    </a:p>
                  </a:txBody>
                  <a:tcPr marL="9525" marR="9525" marT="9525" marB="0" anchor="ctr"/>
                </a:tc>
                <a:tc>
                  <a:txBody>
                    <a:bodyPr/>
                    <a:lstStyle/>
                    <a:p>
                      <a:pPr algn="ctr" fontAlgn="b"/>
                      <a:r>
                        <a:rPr lang="en-US" sz="1400" b="0" u="none" strike="noStrike" dirty="0">
                          <a:solidFill>
                            <a:schemeClr val="tx1"/>
                          </a:solidFill>
                          <a:effectLst/>
                          <a:latin typeface="+mj-lt"/>
                          <a:cs typeface="Calibri" panose="020F0502020204030204" pitchFamily="34" charset="0"/>
                        </a:rPr>
                        <a:t>-=+</a:t>
                      </a:r>
                      <a:r>
                        <a:rPr lang="en-US" sz="1400" b="0" u="none" strike="noStrike" baseline="30000" dirty="0">
                          <a:solidFill>
                            <a:schemeClr val="tx1"/>
                          </a:solidFill>
                          <a:effectLst/>
                          <a:latin typeface="+mj-lt"/>
                          <a:cs typeface="Calibri" panose="020F0502020204030204" pitchFamily="34" charset="0"/>
                        </a:rPr>
                        <a:t>2</a:t>
                      </a:r>
                      <a:endParaRPr lang="en-US" sz="1400" b="0" i="0" u="none" strike="noStrike" dirty="0">
                        <a:solidFill>
                          <a:schemeClr val="tx1"/>
                        </a:solidFill>
                        <a:effectLst/>
                        <a:latin typeface="+mj-lt"/>
                        <a:cs typeface="Calibri" panose="020F0502020204030204" pitchFamily="34" charset="0"/>
                      </a:endParaRPr>
                    </a:p>
                  </a:txBody>
                  <a:tcPr marL="9525" marR="9525" marT="9525" marB="0" anchor="ctr"/>
                </a:tc>
                <a:tc>
                  <a:txBody>
                    <a:bodyPr/>
                    <a:lstStyle/>
                    <a:p>
                      <a:pPr algn="ctr" fontAlgn="b"/>
                      <a:r>
                        <a:rPr lang="en-US" sz="1400" b="0" u="none" strike="noStrike" dirty="0">
                          <a:solidFill>
                            <a:schemeClr val="tx1"/>
                          </a:solidFill>
                          <a:effectLst/>
                          <a:latin typeface="+mj-lt"/>
                          <a:cs typeface="Calibri" panose="020F0502020204030204" pitchFamily="34" charset="0"/>
                        </a:rPr>
                        <a:t>-</a:t>
                      </a:r>
                      <a:endParaRPr lang="en-US" sz="1400" b="0" i="0" u="none" strike="noStrike" dirty="0">
                        <a:solidFill>
                          <a:schemeClr val="tx1"/>
                        </a:solidFill>
                        <a:effectLst/>
                        <a:latin typeface="+mj-lt"/>
                        <a:cs typeface="Calibri" panose="020F0502020204030204" pitchFamily="34" charset="0"/>
                      </a:endParaRPr>
                    </a:p>
                  </a:txBody>
                  <a:tcPr marL="9525" marR="9525" marT="9525"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766988481"/>
                  </a:ext>
                </a:extLst>
              </a:tr>
              <a:tr h="284244">
                <a:tc>
                  <a:txBody>
                    <a:bodyPr/>
                    <a:lstStyle/>
                    <a:p>
                      <a:pPr algn="l" fontAlgn="b"/>
                      <a:r>
                        <a:rPr lang="en-US" sz="1400" u="none" strike="noStrike" dirty="0">
                          <a:effectLst/>
                          <a:latin typeface="+mn-lt"/>
                          <a:cs typeface="Calibri" panose="020F0502020204030204" pitchFamily="34" charset="0"/>
                        </a:rPr>
                        <a:t>Sweet Corn</a:t>
                      </a:r>
                      <a:endParaRPr lang="en-US" sz="1400" b="0" i="0" u="none" strike="noStrike" dirty="0">
                        <a:solidFill>
                          <a:srgbClr val="000000"/>
                        </a:solidFill>
                        <a:effectLst/>
                        <a:latin typeface="+mn-lt"/>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fontAlgn="b"/>
                      <a:r>
                        <a:rPr lang="en-US" sz="1400" u="none" strike="noStrike" dirty="0">
                          <a:effectLst/>
                          <a:latin typeface="+mn-lt"/>
                          <a:cs typeface="Calibri" panose="020F0502020204030204" pitchFamily="34" charset="0"/>
                        </a:rPr>
                        <a:t>+</a:t>
                      </a:r>
                      <a:endParaRPr lang="en-US" sz="1400" b="0" i="0" u="none" strike="noStrike" dirty="0">
                        <a:solidFill>
                          <a:srgbClr val="000000"/>
                        </a:solidFill>
                        <a:effectLst/>
                        <a:latin typeface="+mn-lt"/>
                        <a:cs typeface="Calibri" panose="020F0502020204030204" pitchFamily="34" charset="0"/>
                      </a:endParaRPr>
                    </a:p>
                  </a:txBody>
                  <a:tcPr marL="9525" marR="9525" marT="9525" marB="0" anchor="ctr"/>
                </a:tc>
                <a:tc>
                  <a:txBody>
                    <a:bodyPr/>
                    <a:lstStyle/>
                    <a:p>
                      <a:pPr algn="ctr" fontAlgn="b"/>
                      <a:r>
                        <a:rPr lang="en-US" sz="1400" u="none" strike="noStrike" dirty="0">
                          <a:effectLst/>
                          <a:latin typeface="+mn-lt"/>
                          <a:cs typeface="Calibri" panose="020F0502020204030204" pitchFamily="34" charset="0"/>
                        </a:rPr>
                        <a:t>-=</a:t>
                      </a:r>
                      <a:endParaRPr lang="en-US" sz="1400" b="0" i="0" u="none" strike="noStrike" dirty="0">
                        <a:solidFill>
                          <a:srgbClr val="000000"/>
                        </a:solidFill>
                        <a:effectLst/>
                        <a:latin typeface="+mn-lt"/>
                        <a:cs typeface="Calibri" panose="020F0502020204030204" pitchFamily="34" charset="0"/>
                      </a:endParaRPr>
                    </a:p>
                  </a:txBody>
                  <a:tcPr marL="9525" marR="9525" marT="9525" marB="0" anchor="ctr"/>
                </a:tc>
                <a:tc>
                  <a:txBody>
                    <a:bodyPr/>
                    <a:lstStyle/>
                    <a:p>
                      <a:pPr algn="ctr" fontAlgn="b"/>
                      <a:r>
                        <a:rPr lang="en-US" sz="1400" u="none" strike="noStrike" dirty="0">
                          <a:effectLst/>
                          <a:latin typeface="+mn-lt"/>
                          <a:cs typeface="Calibri" panose="020F0502020204030204" pitchFamily="34" charset="0"/>
                        </a:rPr>
                        <a:t>-</a:t>
                      </a:r>
                      <a:endParaRPr lang="en-US" sz="1400" b="0" i="0" u="none" strike="noStrike" dirty="0">
                        <a:solidFill>
                          <a:srgbClr val="000000"/>
                        </a:solidFill>
                        <a:effectLst/>
                        <a:latin typeface="+mn-lt"/>
                        <a:cs typeface="Calibri" panose="020F0502020204030204" pitchFamily="34" charset="0"/>
                      </a:endParaRPr>
                    </a:p>
                  </a:txBody>
                  <a:tcPr marL="9525" marR="9525" marT="9525"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577354568"/>
                  </a:ext>
                </a:extLst>
              </a:tr>
              <a:tr h="284244">
                <a:tc>
                  <a:txBody>
                    <a:bodyPr/>
                    <a:lstStyle/>
                    <a:p>
                      <a:pPr algn="l" fontAlgn="b"/>
                      <a:r>
                        <a:rPr lang="en-US" sz="1400" u="none" strike="noStrike" dirty="0">
                          <a:effectLst/>
                          <a:latin typeface="+mn-lt"/>
                          <a:cs typeface="Calibri" panose="020F0502020204030204" pitchFamily="34" charset="0"/>
                        </a:rPr>
                        <a:t>Sweet Potato</a:t>
                      </a:r>
                      <a:endParaRPr lang="en-US" sz="1400" b="0" i="0" u="none" strike="noStrike" dirty="0">
                        <a:solidFill>
                          <a:srgbClr val="000000"/>
                        </a:solidFill>
                        <a:effectLst/>
                        <a:latin typeface="+mn-lt"/>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fontAlgn="b"/>
                      <a:r>
                        <a:rPr lang="en-US" sz="1400" u="none" strike="noStrike" dirty="0">
                          <a:effectLst/>
                          <a:latin typeface="+mn-lt"/>
                          <a:cs typeface="Calibri" panose="020F0502020204030204" pitchFamily="34" charset="0"/>
                        </a:rPr>
                        <a:t>+</a:t>
                      </a:r>
                      <a:endParaRPr lang="en-US" sz="1400" b="0" i="0" u="none" strike="noStrike" dirty="0">
                        <a:solidFill>
                          <a:srgbClr val="000000"/>
                        </a:solidFill>
                        <a:effectLst/>
                        <a:latin typeface="+mn-lt"/>
                        <a:cs typeface="Calibri" panose="020F0502020204030204" pitchFamily="34" charset="0"/>
                      </a:endParaRPr>
                    </a:p>
                  </a:txBody>
                  <a:tcPr marL="9525" marR="9525" marT="9525" marB="0" anchor="ctr"/>
                </a:tc>
                <a:tc>
                  <a:txBody>
                    <a:bodyPr/>
                    <a:lstStyle/>
                    <a:p>
                      <a:pPr algn="ctr" fontAlgn="b"/>
                      <a:r>
                        <a:rPr lang="en-US" sz="1400" u="none" strike="noStrike" dirty="0">
                          <a:effectLst/>
                          <a:latin typeface="+mn-lt"/>
                          <a:cs typeface="Calibri" panose="020F0502020204030204" pitchFamily="34" charset="0"/>
                        </a:rPr>
                        <a:t>+=</a:t>
                      </a:r>
                      <a:endParaRPr lang="en-US" sz="1400" b="0" i="0" u="none" strike="noStrike" dirty="0">
                        <a:solidFill>
                          <a:srgbClr val="000000"/>
                        </a:solidFill>
                        <a:effectLst/>
                        <a:latin typeface="+mn-lt"/>
                        <a:cs typeface="Calibri" panose="020F0502020204030204" pitchFamily="34" charset="0"/>
                      </a:endParaRPr>
                    </a:p>
                  </a:txBody>
                  <a:tcPr marL="9525" marR="9525" marT="9525" marB="0" anchor="ctr"/>
                </a:tc>
                <a:tc>
                  <a:txBody>
                    <a:bodyPr/>
                    <a:lstStyle/>
                    <a:p>
                      <a:pPr algn="ctr" fontAlgn="b"/>
                      <a:r>
                        <a:rPr lang="en-US" sz="1400" u="none" strike="noStrike" dirty="0">
                          <a:effectLst/>
                          <a:latin typeface="+mn-lt"/>
                          <a:cs typeface="Calibri" panose="020F0502020204030204" pitchFamily="34" charset="0"/>
                        </a:rPr>
                        <a:t>+</a:t>
                      </a:r>
                      <a:endParaRPr lang="en-US" sz="1400" b="0" i="0" u="none" strike="noStrike" dirty="0">
                        <a:solidFill>
                          <a:srgbClr val="000000"/>
                        </a:solidFill>
                        <a:effectLst/>
                        <a:latin typeface="+mn-lt"/>
                        <a:cs typeface="Calibri" panose="020F0502020204030204" pitchFamily="34" charset="0"/>
                      </a:endParaRPr>
                    </a:p>
                  </a:txBody>
                  <a:tcPr marL="9525" marR="9525" marT="9525"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41415411"/>
                  </a:ext>
                </a:extLst>
              </a:tr>
              <a:tr h="284244">
                <a:tc>
                  <a:txBody>
                    <a:bodyPr/>
                    <a:lstStyle/>
                    <a:p>
                      <a:pPr algn="l" fontAlgn="b"/>
                      <a:r>
                        <a:rPr lang="en-US" sz="1400" u="none" strike="noStrike" dirty="0">
                          <a:effectLst/>
                          <a:latin typeface="+mn-lt"/>
                          <a:cs typeface="Calibri" panose="020F0502020204030204" pitchFamily="34" charset="0"/>
                        </a:rPr>
                        <a:t>Tomato</a:t>
                      </a:r>
                      <a:endParaRPr lang="en-US" sz="1400" b="0" i="0" u="none" strike="noStrike" dirty="0">
                        <a:solidFill>
                          <a:srgbClr val="000000"/>
                        </a:solidFill>
                        <a:effectLst/>
                        <a:latin typeface="+mn-lt"/>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fontAlgn="b"/>
                      <a:r>
                        <a:rPr lang="en-US" sz="1400" u="none" strike="noStrike" dirty="0">
                          <a:effectLst/>
                          <a:latin typeface="+mn-lt"/>
                          <a:cs typeface="Calibri" panose="020F0502020204030204" pitchFamily="34" charset="0"/>
                        </a:rPr>
                        <a:t>+</a:t>
                      </a:r>
                      <a:endParaRPr lang="en-US" sz="1400" b="0" i="0" u="none" strike="noStrike" dirty="0">
                        <a:solidFill>
                          <a:srgbClr val="000000"/>
                        </a:solidFill>
                        <a:effectLst/>
                        <a:latin typeface="+mn-lt"/>
                        <a:cs typeface="Calibri" panose="020F0502020204030204" pitchFamily="34" charset="0"/>
                      </a:endParaRPr>
                    </a:p>
                  </a:txBody>
                  <a:tcPr marL="9525" marR="9525" marT="9525" marB="0" anchor="ctr"/>
                </a:tc>
                <a:tc>
                  <a:txBody>
                    <a:bodyPr/>
                    <a:lstStyle/>
                    <a:p>
                      <a:pPr algn="ctr" fontAlgn="b"/>
                      <a:r>
                        <a:rPr lang="en-US" sz="1400" u="none" strike="noStrike" dirty="0">
                          <a:effectLst/>
                          <a:latin typeface="+mn-lt"/>
                          <a:cs typeface="Calibri" panose="020F0502020204030204" pitchFamily="34" charset="0"/>
                        </a:rPr>
                        <a:t>=</a:t>
                      </a:r>
                      <a:endParaRPr lang="en-US" sz="1400" b="0" i="0" u="none" strike="noStrike" dirty="0">
                        <a:solidFill>
                          <a:srgbClr val="000000"/>
                        </a:solidFill>
                        <a:effectLst/>
                        <a:latin typeface="+mn-lt"/>
                        <a:cs typeface="Calibri" panose="020F0502020204030204" pitchFamily="34" charset="0"/>
                      </a:endParaRPr>
                    </a:p>
                  </a:txBody>
                  <a:tcPr marL="9525" marR="9525" marT="9525" marB="0" anchor="ctr"/>
                </a:tc>
                <a:tc>
                  <a:txBody>
                    <a:bodyPr/>
                    <a:lstStyle/>
                    <a:p>
                      <a:pPr algn="ctr" fontAlgn="b"/>
                      <a:r>
                        <a:rPr lang="en-US" sz="1400" u="none" strike="noStrike" dirty="0">
                          <a:effectLst/>
                          <a:latin typeface="+mn-lt"/>
                          <a:cs typeface="Calibri" panose="020F0502020204030204" pitchFamily="34" charset="0"/>
                        </a:rPr>
                        <a:t>≅</a:t>
                      </a:r>
                      <a:endParaRPr lang="en-US" sz="1400" b="0" i="0" u="none" strike="noStrike" dirty="0">
                        <a:solidFill>
                          <a:srgbClr val="000000"/>
                        </a:solidFill>
                        <a:effectLst/>
                        <a:latin typeface="+mn-lt"/>
                        <a:cs typeface="Calibri" panose="020F0502020204030204" pitchFamily="34" charset="0"/>
                      </a:endParaRPr>
                    </a:p>
                  </a:txBody>
                  <a:tcPr marL="9525" marR="9525" marT="9525"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909771538"/>
                  </a:ext>
                </a:extLst>
              </a:tr>
              <a:tr h="284244">
                <a:tc>
                  <a:txBody>
                    <a:bodyPr/>
                    <a:lstStyle/>
                    <a:p>
                      <a:pPr algn="l" fontAlgn="b"/>
                      <a:r>
                        <a:rPr lang="en-US" sz="1400" u="none" strike="noStrike" dirty="0">
                          <a:effectLst/>
                          <a:latin typeface="+mn-lt"/>
                          <a:cs typeface="Calibri" panose="020F0502020204030204" pitchFamily="34" charset="0"/>
                        </a:rPr>
                        <a:t>Zucchini</a:t>
                      </a:r>
                      <a:endParaRPr lang="en-US" sz="1400" b="0" i="0" u="none" strike="noStrike" dirty="0">
                        <a:solidFill>
                          <a:srgbClr val="000000"/>
                        </a:solidFill>
                        <a:effectLst/>
                        <a:latin typeface="+mn-lt"/>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a:effectLst/>
                          <a:latin typeface="+mn-lt"/>
                          <a:cs typeface="Calibri" panose="020F0502020204030204" pitchFamily="34" charset="0"/>
                        </a:rPr>
                        <a:t> </a:t>
                      </a:r>
                      <a:endParaRPr lang="en-US" sz="1400" b="0" i="0" u="none" strike="noStrike" dirty="0">
                        <a:solidFill>
                          <a:srgbClr val="000000"/>
                        </a:solidFill>
                        <a:effectLst/>
                        <a:latin typeface="+mn-lt"/>
                        <a:cs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a:effectLst/>
                          <a:latin typeface="+mn-lt"/>
                          <a:cs typeface="Calibri" panose="020F0502020204030204" pitchFamily="34" charset="0"/>
                        </a:rPr>
                        <a:t>=</a:t>
                      </a:r>
                      <a:endParaRPr lang="en-US" sz="1400" b="0" i="0" u="none" strike="noStrike" dirty="0">
                        <a:solidFill>
                          <a:srgbClr val="000000"/>
                        </a:solidFill>
                        <a:effectLst/>
                        <a:latin typeface="+mn-lt"/>
                        <a:cs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a:effectLst/>
                          <a:latin typeface="+mn-lt"/>
                          <a:cs typeface="Calibri" panose="020F0502020204030204" pitchFamily="34" charset="0"/>
                        </a:rPr>
                        <a:t> </a:t>
                      </a:r>
                      <a:endParaRPr lang="en-US" sz="1400" b="0" i="0" u="none" strike="noStrike" dirty="0">
                        <a:solidFill>
                          <a:srgbClr val="000000"/>
                        </a:solidFill>
                        <a:effectLst/>
                        <a:latin typeface="+mn-lt"/>
                        <a:cs typeface="Calibri" panose="020F0502020204030204" pitchFamily="34" charset="0"/>
                      </a:endParaRPr>
                    </a:p>
                  </a:txBody>
                  <a:tcPr marL="9525" marR="9525" marT="9525"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4052187"/>
                  </a:ext>
                </a:extLst>
              </a:tr>
            </a:tbl>
          </a:graphicData>
        </a:graphic>
      </p:graphicFrame>
    </p:spTree>
    <p:extLst>
      <p:ext uri="{BB962C8B-B14F-4D97-AF65-F5344CB8AC3E}">
        <p14:creationId xmlns:p14="http://schemas.microsoft.com/office/powerpoint/2010/main" val="373847527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9.0&quot;&gt;&lt;object type=&quot;1&quot; unique_id=&quot;10001&quot;&gt;&lt;object type=&quot;2&quot; unique_id=&quot;10002&quot;&gt;&lt;object type=&quot;3&quot; unique_id=&quot;10003&quot;&gt;&lt;property id=&quot;20148&quot; value=&quot;5&quot;/&gt;&lt;property id=&quot;20300&quot; value=&quot;Slide 1&quot;/&gt;&lt;property id=&quot;20307&quot; value=&quot;257&quot;/&gt;&lt;/object&gt;&lt;object type=&quot;3&quot; unique_id=&quot;10005&quot;&gt;&lt;property id=&quot;20148&quot; value=&quot;5&quot;/&gt;&lt;property id=&quot;20300&quot; value=&quot;Slide 10&quot;/&gt;&lt;property id=&quot;20307&quot; value=&quot;261&quot;/&gt;&lt;/object&gt;&lt;object type=&quot;3&quot; unique_id=&quot;28085&quot;&gt;&lt;property id=&quot;20148&quot; value=&quot;5&quot;/&gt;&lt;property id=&quot;20300&quot; value=&quot;Slide 2&quot;/&gt;&lt;property id=&quot;20307&quot; value=&quot;276&quot;/&gt;&lt;/object&gt;&lt;object type=&quot;3&quot; unique_id=&quot;28086&quot;&gt;&lt;property id=&quot;20148&quot; value=&quot;5&quot;/&gt;&lt;property id=&quot;20300&quot; value=&quot;Slide 3&quot;/&gt;&lt;property id=&quot;20307&quot; value=&quot;264&quot;/&gt;&lt;/object&gt;&lt;object type=&quot;3&quot; unique_id=&quot;28087&quot;&gt;&lt;property id=&quot;20148&quot; value=&quot;5&quot;/&gt;&lt;property id=&quot;20300&quot; value=&quot;Slide 4&quot;/&gt;&lt;property id=&quot;20307&quot; value=&quot;279&quot;/&gt;&lt;/object&gt;&lt;object type=&quot;3&quot; unique_id=&quot;28088&quot;&gt;&lt;property id=&quot;20148&quot; value=&quot;5&quot;/&gt;&lt;property id=&quot;20300&quot; value=&quot;Slide 5&quot;/&gt;&lt;property id=&quot;20307&quot; value=&quot;265&quot;/&gt;&lt;/object&gt;&lt;object type=&quot;3&quot; unique_id=&quot;28089&quot;&gt;&lt;property id=&quot;20148&quot; value=&quot;5&quot;/&gt;&lt;property id=&quot;20300&quot; value=&quot;Slide 6&quot;/&gt;&lt;property id=&quot;20307&quot; value=&quot;281&quot;/&gt;&lt;/object&gt;&lt;object type=&quot;3&quot; unique_id=&quot;28090&quot;&gt;&lt;property id=&quot;20148&quot; value=&quot;5&quot;/&gt;&lt;property id=&quot;20300&quot; value=&quot;Slide 7&quot;/&gt;&lt;property id=&quot;20307&quot; value=&quot;280&quot;/&gt;&lt;/object&gt;&lt;object type=&quot;3&quot; unique_id=&quot;28091&quot;&gt;&lt;property id=&quot;20148&quot; value=&quot;5&quot;/&gt;&lt;property id=&quot;20300&quot; value=&quot;Slide 8&quot;/&gt;&lt;property id=&quot;20307&quot; value=&quot;270&quot;/&gt;&lt;/object&gt;&lt;object type=&quot;3&quot; unique_id=&quot;28092&quot;&gt;&lt;property id=&quot;20148&quot; value=&quot;5&quot;/&gt;&lt;property id=&quot;20300&quot; value=&quot;Slide 9&quot;/&gt;&lt;property id=&quot;20307&quot; value=&quot;278&quot;/&gt;&lt;/object&gt;&lt;/object&gt;&lt;object type=&quot;8&quot; unique_id=&quot;10014&quot;&gt;&lt;/object&gt;&lt;/object&gt;&lt;/database&gt;"/>
  <p:tag name="SECTOMILLISECCONVERTED" val="1"/>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2552</TotalTime>
  <Words>1630</Words>
  <Application>Microsoft Office PowerPoint</Application>
  <PresentationFormat>On-screen Show (4:3)</PresentationFormat>
  <Paragraphs>158</Paragraphs>
  <Slides>10</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Georgia</vt:lpstr>
      <vt:lpstr>Symbol</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Zhang, Huan</dc:creator>
  <cp:lastModifiedBy>srijana shrestha</cp:lastModifiedBy>
  <cp:revision>217</cp:revision>
  <cp:lastPrinted>2020-01-24T02:10:07Z</cp:lastPrinted>
  <dcterms:created xsi:type="dcterms:W3CDTF">2019-11-22T20:56:08Z</dcterms:created>
  <dcterms:modified xsi:type="dcterms:W3CDTF">2020-10-27T02:43:36Z</dcterms:modified>
</cp:coreProperties>
</file>