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57" r:id="rId2"/>
    <p:sldId id="261" r:id="rId3"/>
    <p:sldId id="280" r:id="rId4"/>
    <p:sldId id="275" r:id="rId5"/>
    <p:sldId id="281" r:id="rId6"/>
    <p:sldId id="269" r:id="rId7"/>
    <p:sldId id="283" r:id="rId8"/>
    <p:sldId id="284" r:id="rId9"/>
    <p:sldId id="277" r:id="rId10"/>
    <p:sldId id="267" r:id="rId11"/>
    <p:sldId id="264" r:id="rId12"/>
  </p:sldIdLst>
  <p:sldSz cx="9144000" cy="6858000" type="screen4x3"/>
  <p:notesSz cx="7023100" cy="93091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243"/>
  </p:normalViewPr>
  <p:slideViewPr>
    <p:cSldViewPr snapToGrid="0">
      <p:cViewPr varScale="1">
        <p:scale>
          <a:sx n="64" d="100"/>
          <a:sy n="64" d="100"/>
        </p:scale>
        <p:origin x="1464" y="6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Sheet1!$A$7:$A$13</c:f>
              <c:strCache>
                <c:ptCount val="7"/>
                <c:pt idx="0">
                  <c:v>Santa Cruz</c:v>
                </c:pt>
                <c:pt idx="1">
                  <c:v>Santa Barbara</c:v>
                </c:pt>
                <c:pt idx="2">
                  <c:v>Monterey</c:v>
                </c:pt>
                <c:pt idx="3">
                  <c:v>Ventura</c:v>
                </c:pt>
                <c:pt idx="4">
                  <c:v>Oxnard</c:v>
                </c:pt>
                <c:pt idx="5">
                  <c:v>San Luis</c:v>
                </c:pt>
                <c:pt idx="6">
                  <c:v>Not specified</c:v>
                </c:pt>
              </c:strCache>
            </c:strRef>
          </c:cat>
          <c:val>
            <c:numRef>
              <c:f>Sheet1!$B$7:$B$13</c:f>
              <c:numCache>
                <c:formatCode>General</c:formatCode>
                <c:ptCount val="7"/>
                <c:pt idx="0">
                  <c:v>12</c:v>
                </c:pt>
                <c:pt idx="1">
                  <c:v>4</c:v>
                </c:pt>
                <c:pt idx="2">
                  <c:v>21</c:v>
                </c:pt>
                <c:pt idx="3">
                  <c:v>12</c:v>
                </c:pt>
                <c:pt idx="4">
                  <c:v>1</c:v>
                </c:pt>
                <c:pt idx="5">
                  <c:v>1</c:v>
                </c:pt>
                <c:pt idx="6">
                  <c:v>3</c:v>
                </c:pt>
              </c:numCache>
            </c:numRef>
          </c:val>
          <c:extLst>
            <c:ext xmlns:c16="http://schemas.microsoft.com/office/drawing/2014/chart" uri="{C3380CC4-5D6E-409C-BE32-E72D297353CC}">
              <c16:uniqueId val="{00000000-C6A6-4037-B5E0-8565A15D6360}"/>
            </c:ext>
          </c:extLst>
        </c:ser>
        <c:dLbls>
          <c:showLegendKey val="0"/>
          <c:showVal val="0"/>
          <c:showCatName val="0"/>
          <c:showSerName val="0"/>
          <c:showPercent val="0"/>
          <c:showBubbleSize val="0"/>
        </c:dLbls>
        <c:gapWidth val="219"/>
        <c:overlap val="-27"/>
        <c:axId val="1402622512"/>
        <c:axId val="1409065520"/>
      </c:barChart>
      <c:catAx>
        <c:axId val="1402622512"/>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Counties </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09065520"/>
        <c:crosses val="autoZero"/>
        <c:auto val="1"/>
        <c:lblAlgn val="ctr"/>
        <c:lblOffset val="100"/>
        <c:noMultiLvlLbl val="0"/>
      </c:catAx>
      <c:valAx>
        <c:axId val="1409065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Number</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0262251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1F9924B8-FAC0-467E-B9A1-DE425D33F712}" type="datetimeFigureOut">
              <a:rPr lang="en-US" smtClean="0"/>
              <a:t>11/5/2020</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863E7936-5647-457A-B3AE-8D1856FF6CAF}" type="slidenum">
              <a:rPr lang="en-US" smtClean="0"/>
              <a:t>‹#›</a:t>
            </a:fld>
            <a:endParaRPr lang="en-US"/>
          </a:p>
        </p:txBody>
      </p:sp>
    </p:spTree>
    <p:extLst>
      <p:ext uri="{BB962C8B-B14F-4D97-AF65-F5344CB8AC3E}">
        <p14:creationId xmlns:p14="http://schemas.microsoft.com/office/powerpoint/2010/main" val="1639931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8F434F8-4741-D045-94F8-A6D90911E41B}" type="datetimeFigureOut">
              <a:rPr lang="en-US" smtClean="0"/>
              <a:t>11/5/2020</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01F3C80-264B-2C49-A40C-8EBD705FC967}" type="slidenum">
              <a:rPr lang="en-US" smtClean="0"/>
              <a:t>‹#›</a:t>
            </a:fld>
            <a:endParaRPr lang="en-US"/>
          </a:p>
        </p:txBody>
      </p:sp>
    </p:spTree>
    <p:extLst>
      <p:ext uri="{BB962C8B-B14F-4D97-AF65-F5344CB8AC3E}">
        <p14:creationId xmlns:p14="http://schemas.microsoft.com/office/powerpoint/2010/main" val="97358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provides information on perceptions and experiences of growers with soil-biodegradable mulch (BDM), and associated barriers and bridges for adoption.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a:t>
            </a:fld>
            <a:endParaRPr lang="en-US"/>
          </a:p>
        </p:txBody>
      </p:sp>
    </p:spTree>
    <p:extLst>
      <p:ext uri="{BB962C8B-B14F-4D97-AF65-F5344CB8AC3E}">
        <p14:creationId xmlns:p14="http://schemas.microsoft.com/office/powerpoint/2010/main" val="272524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Sociology is the study of society, human behavior, and relationships. It allows us to explore perceptions, experiences, and adoption of new technologies or innovations. BDMs are a new technology. There are five established adopter categories: innovators, early adopters, early majority, late majority, and laggards. The majority of the population tends to fall in the middle categories. People in the ‘early majority’ category need to see evidence of the innovation’s effectiveness while people in the ‘late majority’ category will only adopt an innovation after it has been tried by the majority.</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2</a:t>
            </a:fld>
            <a:endParaRPr lang="en-US"/>
          </a:p>
        </p:txBody>
      </p:sp>
    </p:spTree>
    <p:extLst>
      <p:ext uri="{BB962C8B-B14F-4D97-AF65-F5344CB8AC3E}">
        <p14:creationId xmlns:p14="http://schemas.microsoft.com/office/powerpoint/2010/main" val="103036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Goldberger and Lyons, in a survey of 227 US strawberry growers in 2016, assessed growers’ perceptions and experiences with plastic mulches. 52% of respondents agreed that BDMs are environmentally friendly. 48% agreed that BDMs can be laid with standard plastic mulch layers. 41% of respondents agreed that US strawberry growers are interested in using biodegradable plastic mulch films.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3</a:t>
            </a:fld>
            <a:endParaRPr lang="en-US"/>
          </a:p>
        </p:txBody>
      </p:sp>
    </p:spTree>
    <p:extLst>
      <p:ext uri="{BB962C8B-B14F-4D97-AF65-F5344CB8AC3E}">
        <p14:creationId xmlns:p14="http://schemas.microsoft.com/office/powerpoint/2010/main" val="367170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their study, they asked growers if they have ever used BDMs in their strawberry production. Nearly one-fifth of California respondents, and 9% of Mid-Atlantic respondents had used BDMs in their strawberry fields while none of the respondents in Pacific Northwest had used BDMs in their strawberry fields.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4</a:t>
            </a:fld>
            <a:endParaRPr lang="en-US"/>
          </a:p>
        </p:txBody>
      </p:sp>
    </p:spTree>
    <p:extLst>
      <p:ext uri="{BB962C8B-B14F-4D97-AF65-F5344CB8AC3E}">
        <p14:creationId xmlns:p14="http://schemas.microsoft.com/office/powerpoint/2010/main" val="169712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Respondents were asked about their opinions on BDMs in the survey. When asked what they liked most about using BDM in their strawberry fields, 33% of survey respondents mentioned the lack of need to remove/dispose of the mulch films, 20% mentioned about healthy/clean plants, 13% mentioned weed control, and 13% mentioned about biodegradability. Note that 33% of growers indicated they liked nothing about BDMs. When asked what they liked least, 53% of respondents mentioned that the mulch films break down too quickly, 20% mentioned </a:t>
            </a:r>
            <a:r>
              <a:rPr lang="en-US" sz="1200" kern="1200" dirty="0" err="1">
                <a:solidFill>
                  <a:schemeClr val="tx1"/>
                </a:solidFill>
                <a:effectLst/>
                <a:latin typeface="+mn-lt"/>
                <a:ea typeface="+mn-ea"/>
                <a:cs typeface="+mn-cs"/>
              </a:rPr>
              <a:t>thaBDMs</a:t>
            </a:r>
            <a:r>
              <a:rPr lang="en-US" sz="1200" kern="1200" dirty="0">
                <a:solidFill>
                  <a:schemeClr val="tx1"/>
                </a:solidFill>
                <a:effectLst/>
                <a:latin typeface="+mn-lt"/>
                <a:ea typeface="+mn-ea"/>
                <a:cs typeface="+mn-cs"/>
              </a:rPr>
              <a:t> degrade unevenly within fields or season-to-season, and 20% mentioned that BDMs are expensive.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5</a:t>
            </a:fld>
            <a:endParaRPr lang="en-US"/>
          </a:p>
        </p:txBody>
      </p:sp>
    </p:spTree>
    <p:extLst>
      <p:ext uri="{BB962C8B-B14F-4D97-AF65-F5344CB8AC3E}">
        <p14:creationId xmlns:p14="http://schemas.microsoft.com/office/powerpoint/2010/main" val="361639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asked about their interest in learning more about BDMs for US strawberry production, a majority of respondents in all three regions expressed an interest in learning more about BDMs for strawberry production. A higher percentage of respondents in the Pacific Northwest (36%) and the Mid-Atlantic (20%) expressed no interest compared with California respondents (7%).</a:t>
            </a:r>
          </a:p>
          <a:p>
            <a:r>
              <a:rPr lang="en-US" sz="1200" kern="1200" dirty="0">
                <a:solidFill>
                  <a:schemeClr val="tx1"/>
                </a:solidFill>
                <a:effectLst/>
                <a:latin typeface="+mn-lt"/>
                <a:ea typeface="+mn-ea"/>
                <a:cs typeface="+mn-cs"/>
              </a:rPr>
              <a:t>Nearly  half (48%)  of respondents in the Pacific Northwest were not at all likely to consider using BDMs in their strawberry fields in the next 5 years, compared with smaller percentages in California (10%) and the Mid-Atlantic (26%).</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6</a:t>
            </a:fld>
            <a:endParaRPr lang="en-US"/>
          </a:p>
        </p:txBody>
      </p:sp>
    </p:spTree>
    <p:extLst>
      <p:ext uri="{BB962C8B-B14F-4D97-AF65-F5344CB8AC3E}">
        <p14:creationId xmlns:p14="http://schemas.microsoft.com/office/powerpoint/2010/main" val="334911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Barriers and bridges to adoption were explored in surveys and focus groups conducted between 2009 and 2012 with growers, extension agents, agriculture input suppliers, mulch manufacturers, and other stakeholders. Barriers of adoption were found to be 1) insufficient knowledge; 2) high cost, and unpredicted breakdown of BDM. Bridges to adoption were noted to be 1) reduced waste; 2) environmental benefits; and 3) interest in additional knowledge of growers.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9</a:t>
            </a:fld>
            <a:endParaRPr lang="en-US"/>
          </a:p>
        </p:txBody>
      </p:sp>
    </p:spTree>
    <p:extLst>
      <p:ext uri="{BB962C8B-B14F-4D97-AF65-F5344CB8AC3E}">
        <p14:creationId xmlns:p14="http://schemas.microsoft.com/office/powerpoint/2010/main" val="170429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On-farm trials with watermelon, winter squash, and cut flowers achieved good crop quality and yield with BDMs. BDMs visibly degraded. Farm owner and operators, who were concerned about BDM fragments looking like non-biodegradable plastic when tilled down in the fall, were pleased with how the BDMs had broken down in the following spring. They found few scraps remaining in the soil. Plastic BDMs were preferred over PE and paper mulch, and were considered more environmentally friendly. Growers were concerned about aesthetics of plastic BDMs (which look like PE mulch), soil health over time, and fear that customers may have negative connotations to the word “plastic” even if it’s biodegradable.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01F3C80-264B-2C49-A40C-8EBD705FC967}" type="slidenum">
              <a:rPr lang="en-US" smtClean="0"/>
              <a:t>10</a:t>
            </a:fld>
            <a:endParaRPr lang="en-US"/>
          </a:p>
        </p:txBody>
      </p:sp>
    </p:spTree>
    <p:extLst>
      <p:ext uri="{BB962C8B-B14F-4D97-AF65-F5344CB8AC3E}">
        <p14:creationId xmlns:p14="http://schemas.microsoft.com/office/powerpoint/2010/main" val="160901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40409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83951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45985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5323F-1C05-47A1-B3FC-1422C9F2AC2F}"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95981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5323F-1C05-47A1-B3FC-1422C9F2AC2F}"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51773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5323F-1C05-47A1-B3FC-1422C9F2AC2F}"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29072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5323F-1C05-47A1-B3FC-1422C9F2AC2F}"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30776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C5323F-1C05-47A1-B3FC-1422C9F2AC2F}"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3518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5323F-1C05-47A1-B3FC-1422C9F2AC2F}"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1739071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5323F-1C05-47A1-B3FC-1422C9F2AC2F}"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24493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5323F-1C05-47A1-B3FC-1422C9F2AC2F}"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F54B-3805-4B90-AEE4-63E7DA1B145A}" type="slidenum">
              <a:rPr lang="en-US" smtClean="0"/>
              <a:t>‹#›</a:t>
            </a:fld>
            <a:endParaRPr lang="en-US"/>
          </a:p>
        </p:txBody>
      </p:sp>
    </p:spTree>
    <p:extLst>
      <p:ext uri="{BB962C8B-B14F-4D97-AF65-F5344CB8AC3E}">
        <p14:creationId xmlns:p14="http://schemas.microsoft.com/office/powerpoint/2010/main" val="53521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5323F-1C05-47A1-B3FC-1422C9F2AC2F}" type="datetimeFigureOut">
              <a:rPr lang="en-US" smtClean="0"/>
              <a:t>11/5/2020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5F54B-3805-4B90-AEE4-63E7DA1B145A}" type="slidenum">
              <a:rPr lang="en-US" smtClean="0"/>
              <a:t>‹#›</a:t>
            </a:fld>
            <a:endParaRPr lang="en-US"/>
          </a:p>
        </p:txBody>
      </p:sp>
    </p:spTree>
    <p:extLst>
      <p:ext uri="{BB962C8B-B14F-4D97-AF65-F5344CB8AC3E}">
        <p14:creationId xmlns:p14="http://schemas.microsoft.com/office/powerpoint/2010/main" val="2140300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smallfruits.wsu.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7.emf"/><Relationship Id="rId7"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smallfruits.wsu.edu/" TargetMode="External"/><Relationship Id="rId5" Type="http://schemas.openxmlformats.org/officeDocument/2006/relationships/image" Target="../media/image2.png"/><Relationship Id="rId4" Type="http://schemas.openxmlformats.org/officeDocument/2006/relationships/image" Target="../media/image18.emf"/><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hyperlink" Target="https://ag.tennessee.edu/biodegradablemulch/Documents/Fact-sheet-TAWG-FINAL.pdf" TargetMode="External"/><Relationship Id="rId13" Type="http://schemas.openxmlformats.org/officeDocument/2006/relationships/image" Target="../media/image5.jpeg"/><Relationship Id="rId3" Type="http://schemas.openxmlformats.org/officeDocument/2006/relationships/hyperlink" Target="https://ag.tennessee.edu/biodegradablemulch/Documents/CaseStudyFactsheet-Omache-9-14-18FINAL.pdf" TargetMode="External"/><Relationship Id="rId7" Type="http://schemas.openxmlformats.org/officeDocument/2006/relationships/hyperlink" Target="https://ag.tennessee.edu/biodegradablemulch/Documents/Strawberry_Grower_Survey_Summary_Report-February2017.pdf" TargetMode="External"/><Relationship Id="rId12" Type="http://schemas.openxmlformats.org/officeDocument/2006/relationships/image" Target="../media/image4.jpeg"/><Relationship Id="rId2" Type="http://schemas.openxmlformats.org/officeDocument/2006/relationships/hyperlink" Target="https://pdfs.semanticscholar.org/a05a/6b56fd0eb8ad3d162ef1587cf3b33acf6ea1.pdf" TargetMode="External"/><Relationship Id="rId1" Type="http://schemas.openxmlformats.org/officeDocument/2006/relationships/slideLayout" Target="../slideLayouts/slideLayout1.xml"/><Relationship Id="rId6" Type="http://schemas.openxmlformats.org/officeDocument/2006/relationships/hyperlink" Target="https://doi.org/10.21273/HORTTECH04393-19" TargetMode="External"/><Relationship Id="rId11" Type="http://schemas.openxmlformats.org/officeDocument/2006/relationships/image" Target="../media/image3.jpg"/><Relationship Id="rId5" Type="http://schemas.openxmlformats.org/officeDocument/2006/relationships/hyperlink" Target="https://ag.tennessee.edu/biodegradablemulch/Documents/CaseStudy-Boxx%20Berry.pdf" TargetMode="External"/><Relationship Id="rId10" Type="http://schemas.openxmlformats.org/officeDocument/2006/relationships/hyperlink" Target="https://smallfruits.wsu.edu/" TargetMode="External"/><Relationship Id="rId4" Type="http://schemas.openxmlformats.org/officeDocument/2006/relationships/hyperlink" Target="https://ag.tennessee.edu/biodegradablemulch/Documents/CaseStudyFactsheet-Cloudview-9-14-18FINAL.pdf" TargetMode="Externa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smallfruits.wsu.edu/" TargetMode="External"/><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hyperlink" Target="https://smallfruits.wsu.edu/"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smallfruits.wsu.edu/" TargetMode="External"/><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jpeg"/><Relationship Id="rId5" Type="http://schemas.openxmlformats.org/officeDocument/2006/relationships/image" Target="../media/image10.png"/><Relationship Id="rId10" Type="http://schemas.openxmlformats.org/officeDocument/2006/relationships/image" Target="../media/image4.jpeg"/><Relationship Id="rId4" Type="http://schemas.openxmlformats.org/officeDocument/2006/relationships/image" Target="../media/image9.png"/><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hyperlink" Target="https://smallfruits.wsu.ed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2.png"/><Relationship Id="rId7"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smallfruits.wsu.edu/" TargetMode="External"/><Relationship Id="rId5"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chart" Target="../charts/chart1.xml"/><Relationship Id="rId7"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smallfruits.wsu.edu/"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hyperlink" Target="https://smallfruits.wsu.ed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6.emf"/><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smallfruits.wsu.edu/"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533764" y="3554261"/>
            <a:ext cx="8239280" cy="1014547"/>
          </a:xfrm>
        </p:spPr>
        <p:txBody>
          <a:bodyPr>
            <a:noAutofit/>
          </a:bodyPr>
          <a:lstStyle/>
          <a:p>
            <a:r>
              <a:rPr lang="en-US" sz="3200" b="1" dirty="0">
                <a:solidFill>
                  <a:srgbClr val="C00000"/>
                </a:solidFill>
              </a:rPr>
              <a:t>Sociology-Perceptions and Experiences with Soil-Biodegradable Mulch </a:t>
            </a:r>
          </a:p>
        </p:txBody>
      </p:sp>
      <p:cxnSp>
        <p:nvCxnSpPr>
          <p:cNvPr id="5" name="Straight Connector 4">
            <a:extLst>
              <a:ext uri="{FF2B5EF4-FFF2-40B4-BE49-F238E27FC236}">
                <a16:creationId xmlns:a16="http://schemas.microsoft.com/office/drawing/2014/main" id="{E2EDE5D7-38B6-4673-B423-CD87297DB393}"/>
              </a:ext>
            </a:extLst>
          </p:cNvPr>
          <p:cNvCxnSpPr>
            <a:cxnSpLocks/>
          </p:cNvCxnSpPr>
          <p:nvPr/>
        </p:nvCxnSpPr>
        <p:spPr>
          <a:xfrm>
            <a:off x="1" y="838494"/>
            <a:ext cx="91439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439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F9EAEC5-3734-45F2-83E0-7A1332FEFC6D}"/>
              </a:ext>
            </a:extLst>
          </p:cNvPr>
          <p:cNvSpPr txBox="1">
            <a:spLocks/>
          </p:cNvSpPr>
          <p:nvPr/>
        </p:nvSpPr>
        <p:spPr>
          <a:xfrm>
            <a:off x="383401" y="4715615"/>
            <a:ext cx="8540007" cy="13038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Lisa DeVetter and Huan Zhang, </a:t>
            </a:r>
            <a:r>
              <a:rPr lang="en-US" dirty="0">
                <a:solidFill>
                  <a:schemeClr val="accent1">
                    <a:lumMod val="75000"/>
                  </a:schemeClr>
                </a:solidFill>
              </a:rPr>
              <a:t>Washington State University  </a:t>
            </a:r>
            <a:endParaRPr lang="en-US" dirty="0"/>
          </a:p>
          <a:p>
            <a:r>
              <a:rPr lang="en-US" dirty="0"/>
              <a:t>Mark </a:t>
            </a:r>
            <a:r>
              <a:rPr lang="en-US" dirty="0" err="1"/>
              <a:t>Bolda</a:t>
            </a:r>
            <a:r>
              <a:rPr lang="en-US" dirty="0"/>
              <a:t>, </a:t>
            </a:r>
            <a:r>
              <a:rPr lang="en-US" dirty="0">
                <a:solidFill>
                  <a:schemeClr val="accent1">
                    <a:lumMod val="75000"/>
                  </a:schemeClr>
                </a:solidFill>
              </a:rPr>
              <a:t>University of California  </a:t>
            </a:r>
          </a:p>
        </p:txBody>
      </p:sp>
      <p:sp>
        <p:nvSpPr>
          <p:cNvPr id="12" name="Subtitle 2">
            <a:extLst>
              <a:ext uri="{FF2B5EF4-FFF2-40B4-BE49-F238E27FC236}">
                <a16:creationId xmlns:a16="http://schemas.microsoft.com/office/drawing/2014/main" id="{2F9EAEC5-3734-45F2-83E0-7A1332FEFC6D}"/>
              </a:ext>
            </a:extLst>
          </p:cNvPr>
          <p:cNvSpPr txBox="1">
            <a:spLocks/>
          </p:cNvSpPr>
          <p:nvPr/>
        </p:nvSpPr>
        <p:spPr>
          <a:xfrm>
            <a:off x="-69012" y="253910"/>
            <a:ext cx="9282021" cy="8278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800"/>
              <a:t>Soil-Biodegradable</a:t>
            </a:r>
            <a:r>
              <a:rPr lang="zh-CN" altLang="en-US" sz="2800" dirty="0"/>
              <a:t> </a:t>
            </a:r>
            <a:r>
              <a:rPr lang="en-US" altLang="zh-CN" sz="2800" dirty="0"/>
              <a:t>Plastic</a:t>
            </a:r>
            <a:r>
              <a:rPr lang="zh-CN" altLang="en-US" sz="2800" dirty="0"/>
              <a:t> </a:t>
            </a:r>
            <a:r>
              <a:rPr lang="en-US" altLang="zh-CN" sz="2800" dirty="0"/>
              <a:t>Mulch</a:t>
            </a:r>
            <a:r>
              <a:rPr lang="zh-CN" altLang="en-US" sz="2800" dirty="0"/>
              <a:t> </a:t>
            </a:r>
            <a:r>
              <a:rPr lang="en-US" altLang="zh-CN" sz="2800" dirty="0"/>
              <a:t>Professional</a:t>
            </a:r>
            <a:r>
              <a:rPr lang="zh-CN" altLang="en-US" sz="2800" dirty="0"/>
              <a:t> </a:t>
            </a:r>
            <a:r>
              <a:rPr lang="en-US" altLang="zh-CN" sz="2800" dirty="0"/>
              <a:t>Training</a:t>
            </a:r>
            <a:endParaRPr lang="en-US" sz="2800" dirty="0"/>
          </a:p>
        </p:txBody>
      </p:sp>
      <p:pic>
        <p:nvPicPr>
          <p:cNvPr id="4" name="Picture 3">
            <a:extLst>
              <a:ext uri="{FF2B5EF4-FFF2-40B4-BE49-F238E27FC236}">
                <a16:creationId xmlns:a16="http://schemas.microsoft.com/office/drawing/2014/main" id="{2822DC76-DD67-4211-A7C3-9A6E4DC9B812}"/>
              </a:ext>
            </a:extLst>
          </p:cNvPr>
          <p:cNvPicPr>
            <a:picLocks noChangeAspect="1"/>
          </p:cNvPicPr>
          <p:nvPr/>
        </p:nvPicPr>
        <p:blipFill>
          <a:blip r:embed="rId3"/>
          <a:stretch>
            <a:fillRect/>
          </a:stretch>
        </p:blipFill>
        <p:spPr>
          <a:xfrm>
            <a:off x="3296236" y="1143731"/>
            <a:ext cx="2777436" cy="2114749"/>
          </a:xfrm>
          <a:prstGeom prst="rect">
            <a:avLst/>
          </a:prstGeom>
        </p:spPr>
      </p:pic>
      <p:pic>
        <p:nvPicPr>
          <p:cNvPr id="13" name="Picture 4" descr="Image result for washington state university logo">
            <a:extLst>
              <a:ext uri="{FF2B5EF4-FFF2-40B4-BE49-F238E27FC236}">
                <a16:creationId xmlns:a16="http://schemas.microsoft.com/office/drawing/2014/main" id="{C3BEC32B-9BED-4A14-BF03-80A13DAE86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EFA0B-72DA-4566-8237-1FB43727BD63}"/>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9F1C73C-D481-4825-9187-5AC78295C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6" name="Picture 2" descr="Image result for western sare logo">
            <a:extLst>
              <a:ext uri="{FF2B5EF4-FFF2-40B4-BE49-F238E27FC236}">
                <a16:creationId xmlns:a16="http://schemas.microsoft.com/office/drawing/2014/main" id="{1D26140E-6093-4487-966C-7D8FBD7207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13738B0-8787-4CF7-9AF9-52CD286B0C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2350455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sz="3600" b="1" dirty="0">
                <a:solidFill>
                  <a:schemeClr val="bg1"/>
                </a:solidFill>
              </a:rPr>
              <a:t>Measuring Experiences and Opinions</a:t>
            </a: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D04920-3B22-442D-8CE1-0FB555895CD0}"/>
              </a:ext>
            </a:extLst>
          </p:cNvPr>
          <p:cNvSpPr txBox="1"/>
          <p:nvPr/>
        </p:nvSpPr>
        <p:spPr>
          <a:xfrm>
            <a:off x="14990" y="5595656"/>
            <a:ext cx="4572000" cy="338554"/>
          </a:xfrm>
          <a:prstGeom prst="rect">
            <a:avLst/>
          </a:prstGeom>
          <a:noFill/>
        </p:spPr>
        <p:txBody>
          <a:bodyPr wrap="square" rtlCol="0">
            <a:spAutoFit/>
          </a:bodyPr>
          <a:lstStyle/>
          <a:p>
            <a:r>
              <a:rPr lang="en-US" sz="1600" dirty="0" err="1">
                <a:solidFill>
                  <a:schemeClr val="accent1">
                    <a:lumMod val="50000"/>
                  </a:schemeClr>
                </a:solidFill>
                <a:latin typeface="Arial" panose="020B0604020202020204" pitchFamily="34" charset="0"/>
                <a:cs typeface="Arial" panose="020B0604020202020204" pitchFamily="34" charset="0"/>
              </a:rPr>
              <a:t>Dentzman</a:t>
            </a:r>
            <a:r>
              <a:rPr lang="en-US" sz="1600" dirty="0">
                <a:solidFill>
                  <a:schemeClr val="accent1">
                    <a:lumMod val="50000"/>
                  </a:schemeClr>
                </a:solidFill>
                <a:latin typeface="Arial" panose="020B0604020202020204" pitchFamily="34" charset="0"/>
                <a:cs typeface="Arial" panose="020B0604020202020204" pitchFamily="34" charset="0"/>
              </a:rPr>
              <a:t> and Goldberger, 2018 and 2019</a:t>
            </a:r>
          </a:p>
        </p:txBody>
      </p:sp>
      <p:sp>
        <p:nvSpPr>
          <p:cNvPr id="16" name="TextBox 15">
            <a:extLst>
              <a:ext uri="{FF2B5EF4-FFF2-40B4-BE49-F238E27FC236}">
                <a16:creationId xmlns:a16="http://schemas.microsoft.com/office/drawing/2014/main" id="{81C8B2E5-34D8-4DE6-82A0-2D9D21AD6042}"/>
              </a:ext>
            </a:extLst>
          </p:cNvPr>
          <p:cNvSpPr txBox="1"/>
          <p:nvPr/>
        </p:nvSpPr>
        <p:spPr>
          <a:xfrm>
            <a:off x="276446" y="3182779"/>
            <a:ext cx="1570592" cy="246221"/>
          </a:xfrm>
          <a:prstGeom prst="rect">
            <a:avLst/>
          </a:prstGeom>
          <a:noFill/>
          <a:ln>
            <a:noFill/>
          </a:ln>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Image: D. Low, 2014</a:t>
            </a:r>
          </a:p>
        </p:txBody>
      </p:sp>
      <p:sp>
        <p:nvSpPr>
          <p:cNvPr id="19" name="Subtitle 2">
            <a:extLst>
              <a:ext uri="{FF2B5EF4-FFF2-40B4-BE49-F238E27FC236}">
                <a16:creationId xmlns:a16="http://schemas.microsoft.com/office/drawing/2014/main" id="{1E0ED67A-A376-4C74-B538-281C779256D1}"/>
              </a:ext>
            </a:extLst>
          </p:cNvPr>
          <p:cNvSpPr txBox="1">
            <a:spLocks/>
          </p:cNvSpPr>
          <p:nvPr/>
        </p:nvSpPr>
        <p:spPr>
          <a:xfrm>
            <a:off x="178827" y="979213"/>
            <a:ext cx="5474275" cy="463837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On-farm trials with watermelon, winter squash, and cut flowers</a:t>
            </a:r>
          </a:p>
          <a:p>
            <a:pPr marL="342900" lvl="0" indent="-342900" algn="l">
              <a:buClr>
                <a:srgbClr val="FF0000"/>
              </a:buClr>
              <a:buFont typeface="Wingdings" panose="05000000000000000000" pitchFamily="2" charset="2"/>
              <a:buChar char="v"/>
            </a:pPr>
            <a:r>
              <a:rPr lang="en-US" dirty="0"/>
              <a:t>Achieved good crop quality and yield with BDMs</a:t>
            </a:r>
          </a:p>
          <a:p>
            <a:pPr marL="342900" lvl="0" indent="-342900" algn="l">
              <a:buClr>
                <a:srgbClr val="FF0000"/>
              </a:buClr>
              <a:buFont typeface="Wingdings" panose="05000000000000000000" pitchFamily="2" charset="2"/>
              <a:buChar char="v"/>
            </a:pPr>
            <a:r>
              <a:rPr lang="en-US" dirty="0"/>
              <a:t>BDMs visibly degraded</a:t>
            </a:r>
          </a:p>
          <a:p>
            <a:pPr marL="342900" lvl="0" indent="-342900" algn="l">
              <a:buClr>
                <a:srgbClr val="FF0000"/>
              </a:buClr>
              <a:buFont typeface="Wingdings" panose="05000000000000000000" pitchFamily="2" charset="2"/>
              <a:buChar char="v"/>
            </a:pPr>
            <a:r>
              <a:rPr lang="en-US" dirty="0"/>
              <a:t>Plastic BDMs preferred over PE and paper mulch and considered more environmentally friendly </a:t>
            </a:r>
          </a:p>
          <a:p>
            <a:pPr marL="342900" lvl="0" indent="-342900" algn="l">
              <a:buClr>
                <a:srgbClr val="FF0000"/>
              </a:buClr>
              <a:buFont typeface="Wingdings" panose="05000000000000000000" pitchFamily="2" charset="2"/>
              <a:buChar char="v"/>
            </a:pPr>
            <a:r>
              <a:rPr lang="en-US" dirty="0"/>
              <a:t>Growers concerned about:</a:t>
            </a:r>
          </a:p>
          <a:p>
            <a:pPr marL="688975" lvl="1" indent="-231775" algn="l">
              <a:buClr>
                <a:srgbClr val="00B050"/>
              </a:buClr>
              <a:buSzPct val="120000"/>
              <a:buFont typeface="Arial" panose="020B0604020202020204" pitchFamily="34" charset="0"/>
              <a:buChar char="•"/>
            </a:pPr>
            <a:r>
              <a:rPr lang="en-US" dirty="0"/>
              <a:t>Aesthetics of plastic BDMs (which look like PE mulch)</a:t>
            </a:r>
          </a:p>
          <a:p>
            <a:pPr marL="688975" lvl="1" indent="-231775" algn="l">
              <a:buClr>
                <a:srgbClr val="00B050"/>
              </a:buClr>
              <a:buSzPct val="120000"/>
              <a:buFont typeface="Arial" panose="020B0604020202020204" pitchFamily="34" charset="0"/>
              <a:buChar char="•"/>
            </a:pPr>
            <a:r>
              <a:rPr lang="en-US" dirty="0"/>
              <a:t>Soil health over time</a:t>
            </a:r>
          </a:p>
          <a:p>
            <a:pPr marL="688975" lvl="1" indent="-231775" algn="l">
              <a:buClr>
                <a:srgbClr val="00B050"/>
              </a:buClr>
              <a:buSzPct val="120000"/>
              <a:buFont typeface="Arial" panose="020B0604020202020204" pitchFamily="34" charset="0"/>
              <a:buChar char="•"/>
            </a:pPr>
            <a:r>
              <a:rPr lang="en-US" dirty="0"/>
              <a:t>Customers may have negative connotations with the word “plastic” even if it’s biodegradable </a:t>
            </a:r>
          </a:p>
        </p:txBody>
      </p:sp>
      <p:pic>
        <p:nvPicPr>
          <p:cNvPr id="2" name="Picture 1">
            <a:extLst>
              <a:ext uri="{FF2B5EF4-FFF2-40B4-BE49-F238E27FC236}">
                <a16:creationId xmlns:a16="http://schemas.microsoft.com/office/drawing/2014/main" id="{E36AD193-E55D-4F4E-91FD-7EE8BB7365F6}"/>
              </a:ext>
            </a:extLst>
          </p:cNvPr>
          <p:cNvPicPr>
            <a:picLocks noChangeAspect="1"/>
          </p:cNvPicPr>
          <p:nvPr/>
        </p:nvPicPr>
        <p:blipFill>
          <a:blip r:embed="rId3"/>
          <a:stretch>
            <a:fillRect/>
          </a:stretch>
        </p:blipFill>
        <p:spPr>
          <a:xfrm>
            <a:off x="5648446" y="1139626"/>
            <a:ext cx="3316727" cy="2166263"/>
          </a:xfrm>
          <a:prstGeom prst="rect">
            <a:avLst/>
          </a:prstGeom>
          <a:ln>
            <a:solidFill>
              <a:schemeClr val="tx1"/>
            </a:solidFill>
          </a:ln>
        </p:spPr>
      </p:pic>
      <p:pic>
        <p:nvPicPr>
          <p:cNvPr id="5" name="Picture 4">
            <a:extLst>
              <a:ext uri="{FF2B5EF4-FFF2-40B4-BE49-F238E27FC236}">
                <a16:creationId xmlns:a16="http://schemas.microsoft.com/office/drawing/2014/main" id="{1961C65E-AB14-4315-A447-8FEAECF99578}"/>
              </a:ext>
            </a:extLst>
          </p:cNvPr>
          <p:cNvPicPr>
            <a:picLocks noChangeAspect="1"/>
          </p:cNvPicPr>
          <p:nvPr/>
        </p:nvPicPr>
        <p:blipFill>
          <a:blip r:embed="rId4"/>
          <a:stretch>
            <a:fillRect/>
          </a:stretch>
        </p:blipFill>
        <p:spPr>
          <a:xfrm>
            <a:off x="5648446" y="3397100"/>
            <a:ext cx="3338063" cy="2226105"/>
          </a:xfrm>
          <a:prstGeom prst="rect">
            <a:avLst/>
          </a:prstGeom>
          <a:ln>
            <a:solidFill>
              <a:schemeClr val="tx1"/>
            </a:solidFill>
          </a:ln>
        </p:spPr>
      </p:pic>
      <p:pic>
        <p:nvPicPr>
          <p:cNvPr id="17" name="Picture 4" descr="Image result for washington state university logo">
            <a:extLst>
              <a:ext uri="{FF2B5EF4-FFF2-40B4-BE49-F238E27FC236}">
                <a16:creationId xmlns:a16="http://schemas.microsoft.com/office/drawing/2014/main" id="{E31769FA-9CA7-4475-99CF-C8153BD29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BE8B7D-17E1-4434-83A0-0757ED687F20}"/>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6"/>
              </a:rPr>
              <a:t>https://smallfruits.wsu.edu</a:t>
            </a:r>
            <a:endParaRPr lang="en-US" sz="1400" b="1" i="1" u="sng"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BAF9FD0-C412-4C42-9151-9988CDF42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21" name="Picture 2" descr="Image result for western sare logo">
            <a:extLst>
              <a:ext uri="{FF2B5EF4-FFF2-40B4-BE49-F238E27FC236}">
                <a16:creationId xmlns:a16="http://schemas.microsoft.com/office/drawing/2014/main" id="{33B79DD4-9FFF-4F19-AD7F-91A2A4B5D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C845E50-A1FE-4299-8F4F-2BE67722C4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172972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Resources</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B24C838-974A-47A8-963B-A0BCF97F7C2B}"/>
              </a:ext>
            </a:extLst>
          </p:cNvPr>
          <p:cNvSpPr/>
          <p:nvPr/>
        </p:nvSpPr>
        <p:spPr>
          <a:xfrm>
            <a:off x="78902" y="885821"/>
            <a:ext cx="8864681" cy="8648521"/>
          </a:xfrm>
          <a:prstGeom prst="rect">
            <a:avLst/>
          </a:prstGeom>
        </p:spPr>
        <p:txBody>
          <a:bodyPr wrap="square">
            <a:spAutoFit/>
          </a:bodyPr>
          <a:lstStyle/>
          <a:p>
            <a:pPr marL="404812" indent="-285750">
              <a:buClr>
                <a:srgbClr val="FF0000"/>
              </a:buClr>
              <a:buSzPct val="120000"/>
              <a:buFont typeface="Wingdings" panose="05000000000000000000" pitchFamily="2" charset="2"/>
              <a:buChar char="v"/>
              <a:tabLst>
                <a:tab pos="228600" algn="l"/>
              </a:tabLst>
            </a:pPr>
            <a:r>
              <a:rPr lang="en-US" sz="1600" dirty="0">
                <a:solidFill>
                  <a:srgbClr val="000000"/>
                </a:solidFill>
              </a:rPr>
              <a:t>Barriers and Bridges to the Adoption of Biodegradable Plastic Mulches for US Specialty Crop Production</a:t>
            </a:r>
          </a:p>
          <a:p>
            <a:pPr marL="520700" lvl="1">
              <a:tabLst>
                <a:tab pos="228600" algn="l"/>
              </a:tabLst>
            </a:pPr>
            <a:r>
              <a:rPr lang="en-US" sz="1400" dirty="0">
                <a:solidFill>
                  <a:srgbClr val="000000"/>
                </a:solidFill>
                <a:hlinkClick r:id="rId2"/>
              </a:rPr>
              <a:t>https://pdfs.semanticscholar.org/a05a/6b56fd0eb8ad3d162ef1587cf3b33acf6ea1.pdf</a:t>
            </a:r>
            <a:r>
              <a:rPr lang="en-US" sz="1400" dirty="0">
                <a:solidFill>
                  <a:srgbClr val="000000"/>
                </a:solidFill>
              </a:rPr>
              <a:t> </a:t>
            </a:r>
          </a:p>
          <a:p>
            <a:pPr marL="403225" indent="-284163">
              <a:buClr>
                <a:srgbClr val="FF0000"/>
              </a:buClr>
              <a:buSzPct val="120000"/>
              <a:buFont typeface="Wingdings" panose="05000000000000000000" pitchFamily="2" charset="2"/>
              <a:buChar char="v"/>
              <a:tabLst>
                <a:tab pos="228600" algn="l"/>
              </a:tabLst>
            </a:pPr>
            <a:endParaRPr lang="en-US" sz="1050" dirty="0"/>
          </a:p>
          <a:p>
            <a:pPr marL="404812" indent="-285750">
              <a:buClr>
                <a:srgbClr val="FF0000"/>
              </a:buClr>
              <a:buSzPct val="120000"/>
              <a:buFont typeface="Wingdings" panose="05000000000000000000" pitchFamily="2" charset="2"/>
              <a:buChar char="v"/>
              <a:tabLst>
                <a:tab pos="228600" algn="l"/>
              </a:tabLst>
            </a:pPr>
            <a:r>
              <a:rPr lang="en-US" sz="1600" dirty="0">
                <a:solidFill>
                  <a:srgbClr val="000000"/>
                </a:solidFill>
              </a:rPr>
              <a:t>On-Farm Biodegradable Mulch Case Studies</a:t>
            </a:r>
            <a:endParaRPr lang="en-US" sz="1050" dirty="0">
              <a:solidFill>
                <a:srgbClr val="000000"/>
              </a:solidFill>
            </a:endParaRPr>
          </a:p>
          <a:p>
            <a:pPr marL="633413" lvl="1" indent="-169863">
              <a:buClr>
                <a:srgbClr val="00B050"/>
              </a:buClr>
              <a:buSzPct val="120000"/>
              <a:buFont typeface="Arial" panose="020B0604020202020204" pitchFamily="34" charset="0"/>
              <a:buChar char="•"/>
              <a:tabLst>
                <a:tab pos="228600" algn="l"/>
              </a:tabLst>
            </a:pPr>
            <a:r>
              <a:rPr lang="en-US" sz="1600" dirty="0">
                <a:solidFill>
                  <a:srgbClr val="000000"/>
                </a:solidFill>
              </a:rPr>
              <a:t>Winter squash - </a:t>
            </a:r>
            <a:r>
              <a:rPr lang="en-US" sz="1400" dirty="0">
                <a:solidFill>
                  <a:srgbClr val="000000"/>
                </a:solidFill>
                <a:hlinkClick r:id="rId3"/>
              </a:rPr>
              <a:t>https://ag.tennessee.edu/biodegradablemulch/Documents/CaseStudyFactsheet-Omache-9-14-18FINAL.pdf</a:t>
            </a:r>
            <a:r>
              <a:rPr lang="en-US" sz="1400" dirty="0">
                <a:solidFill>
                  <a:srgbClr val="000000"/>
                </a:solidFill>
              </a:rPr>
              <a:t> </a:t>
            </a:r>
          </a:p>
          <a:p>
            <a:pPr marL="633413" lvl="1" indent="-169863">
              <a:buClr>
                <a:srgbClr val="00B050"/>
              </a:buClr>
              <a:buSzPct val="120000"/>
              <a:buFont typeface="Arial" panose="020B0604020202020204" pitchFamily="34" charset="0"/>
              <a:buChar char="•"/>
              <a:tabLst>
                <a:tab pos="228600" algn="l"/>
              </a:tabLst>
            </a:pPr>
            <a:r>
              <a:rPr lang="en-US" sz="1600" dirty="0">
                <a:solidFill>
                  <a:srgbClr val="000000"/>
                </a:solidFill>
              </a:rPr>
              <a:t>Watermelon - </a:t>
            </a:r>
            <a:r>
              <a:rPr lang="en-US" sz="1400" dirty="0">
                <a:solidFill>
                  <a:srgbClr val="000000"/>
                </a:solidFill>
                <a:hlinkClick r:id="rId4"/>
              </a:rPr>
              <a:t>https://ag.tennessee.edu/biodegradablemulch/Documents/CaseStudyFactsheet-Cloudview-9-14- 18FINAL.pdf</a:t>
            </a:r>
            <a:r>
              <a:rPr lang="en-US" sz="1400" dirty="0">
                <a:solidFill>
                  <a:srgbClr val="000000"/>
                </a:solidFill>
              </a:rPr>
              <a:t> </a:t>
            </a:r>
          </a:p>
          <a:p>
            <a:pPr marL="633413" lvl="1" indent="-169863">
              <a:buClr>
                <a:srgbClr val="00B050"/>
              </a:buClr>
              <a:buSzPct val="120000"/>
              <a:buFont typeface="Arial" panose="020B0604020202020204" pitchFamily="34" charset="0"/>
              <a:buChar char="•"/>
              <a:tabLst>
                <a:tab pos="228600" algn="l"/>
              </a:tabLst>
            </a:pPr>
            <a:r>
              <a:rPr lang="en-US" sz="1600" dirty="0">
                <a:solidFill>
                  <a:srgbClr val="000000"/>
                </a:solidFill>
              </a:rPr>
              <a:t>Cut flowers - </a:t>
            </a:r>
            <a:r>
              <a:rPr lang="en-US" sz="1400" dirty="0">
                <a:solidFill>
                  <a:srgbClr val="000000"/>
                </a:solidFill>
                <a:hlinkClick r:id="rId5"/>
              </a:rPr>
              <a:t>https://ag.tennessee.edu/biodegradablemulch/Documents/CaseStudy-Boxx%20Berry.pdf</a:t>
            </a:r>
            <a:r>
              <a:rPr lang="en-US" sz="1400" dirty="0">
                <a:solidFill>
                  <a:srgbClr val="000000"/>
                </a:solidFill>
              </a:rPr>
              <a:t> </a:t>
            </a:r>
          </a:p>
          <a:p>
            <a:pPr marL="403225" indent="-284163">
              <a:buClr>
                <a:srgbClr val="FF0000"/>
              </a:buClr>
              <a:buSzPct val="120000"/>
              <a:tabLst>
                <a:tab pos="228600" algn="l"/>
              </a:tabLst>
            </a:pPr>
            <a:endParaRPr lang="en-US" sz="1050" dirty="0">
              <a:solidFill>
                <a:srgbClr val="000000"/>
              </a:solidFill>
            </a:endParaRPr>
          </a:p>
          <a:p>
            <a:pPr marL="393700" indent="-276225">
              <a:buClr>
                <a:srgbClr val="FF0000"/>
              </a:buClr>
              <a:buSzPct val="120000"/>
              <a:buFont typeface="Wingdings" panose="05000000000000000000" pitchFamily="2" charset="2"/>
              <a:buChar char="v"/>
              <a:tabLst>
                <a:tab pos="228600" algn="l"/>
              </a:tabLst>
            </a:pPr>
            <a:r>
              <a:rPr lang="en-US" sz="1600" dirty="0">
                <a:solidFill>
                  <a:srgbClr val="000000"/>
                </a:solidFill>
              </a:rPr>
              <a:t>Polyethylene and Biodegradable Plastic Mulches for Strawberry Production in the United States: Experiences and Opinions of Growers in Three Regions –</a:t>
            </a:r>
          </a:p>
          <a:p>
            <a:pPr marL="463550">
              <a:buClr>
                <a:srgbClr val="FF0000"/>
              </a:buClr>
              <a:buSzPct val="120000"/>
              <a:tabLst>
                <a:tab pos="228600" algn="l"/>
              </a:tabLst>
            </a:pPr>
            <a:r>
              <a:rPr lang="en-US" sz="1600" dirty="0">
                <a:solidFill>
                  <a:srgbClr val="000000"/>
                </a:solidFill>
              </a:rPr>
              <a:t> </a:t>
            </a:r>
            <a:r>
              <a:rPr lang="en-US" sz="1400" dirty="0">
                <a:solidFill>
                  <a:srgbClr val="000000"/>
                </a:solidFill>
                <a:hlinkClick r:id="rId6"/>
              </a:rPr>
              <a:t>https://doi.org/10.21273/HORTTECH04393-19</a:t>
            </a:r>
            <a:r>
              <a:rPr lang="en-US" sz="1400" dirty="0">
                <a:solidFill>
                  <a:srgbClr val="000000"/>
                </a:solidFill>
              </a:rPr>
              <a:t> </a:t>
            </a:r>
            <a:endParaRPr lang="en-US" sz="1400" b="0" i="0" dirty="0">
              <a:solidFill>
                <a:srgbClr val="000000"/>
              </a:solidFill>
              <a:effectLst/>
            </a:endParaRPr>
          </a:p>
          <a:p>
            <a:pPr marL="403225" indent="-284163">
              <a:buClr>
                <a:srgbClr val="FF0000"/>
              </a:buClr>
              <a:buSzPct val="120000"/>
              <a:buFont typeface="Wingdings" panose="05000000000000000000" pitchFamily="2" charset="2"/>
              <a:buChar char="v"/>
              <a:tabLst>
                <a:tab pos="228600" algn="l"/>
              </a:tabLst>
            </a:pPr>
            <a:endParaRPr lang="en-US" sz="1050" dirty="0">
              <a:solidFill>
                <a:srgbClr val="000000"/>
              </a:solidFill>
            </a:endParaRPr>
          </a:p>
          <a:p>
            <a:pPr marL="404812" indent="-285750">
              <a:buClr>
                <a:srgbClr val="FF0000"/>
              </a:buClr>
              <a:buSzPct val="120000"/>
              <a:buFont typeface="Wingdings" panose="05000000000000000000" pitchFamily="2" charset="2"/>
              <a:buChar char="v"/>
              <a:tabLst>
                <a:tab pos="228600" algn="l"/>
              </a:tabLst>
            </a:pPr>
            <a:r>
              <a:rPr lang="en-US" sz="1600" dirty="0">
                <a:solidFill>
                  <a:srgbClr val="000000"/>
                </a:solidFill>
              </a:rPr>
              <a:t>Use of Plastic Mulch Films in US Strawberry Production </a:t>
            </a:r>
          </a:p>
          <a:p>
            <a:pPr marL="520700">
              <a:buClr>
                <a:srgbClr val="FF0000"/>
              </a:buClr>
              <a:buSzPct val="120000"/>
              <a:tabLst>
                <a:tab pos="228600" algn="l"/>
              </a:tabLst>
            </a:pPr>
            <a:r>
              <a:rPr lang="en-US" sz="1400" dirty="0">
                <a:solidFill>
                  <a:srgbClr val="000000"/>
                </a:solidFill>
                <a:hlinkClick r:id="rId7"/>
              </a:rPr>
              <a:t>https://ag.tennessee.edu/biodegradablemulch/Documents/Strawberry_Grower_Survey_Summary_Report-February2017.pdf</a:t>
            </a:r>
            <a:r>
              <a:rPr lang="en-US" sz="1400" dirty="0">
                <a:solidFill>
                  <a:srgbClr val="000000"/>
                </a:solidFill>
              </a:rPr>
              <a:t> </a:t>
            </a:r>
          </a:p>
          <a:p>
            <a:pPr marL="403225" lvl="1" indent="-284163">
              <a:buFont typeface="Wingdings" panose="05000000000000000000" pitchFamily="2" charset="2"/>
              <a:buChar char="v"/>
              <a:tabLst>
                <a:tab pos="228600" algn="l"/>
              </a:tabLst>
            </a:pPr>
            <a:endParaRPr lang="en-US" sz="1050" dirty="0">
              <a:solidFill>
                <a:srgbClr val="000000"/>
              </a:solidFill>
            </a:endParaRPr>
          </a:p>
          <a:p>
            <a:pPr marL="404812" indent="-285750">
              <a:buClr>
                <a:srgbClr val="FF0000"/>
              </a:buClr>
              <a:buSzPct val="120000"/>
              <a:buFont typeface="Wingdings" panose="05000000000000000000" pitchFamily="2" charset="2"/>
              <a:buChar char="v"/>
              <a:tabLst>
                <a:tab pos="228600" algn="l"/>
              </a:tabLst>
            </a:pPr>
            <a:r>
              <a:rPr lang="en-US" sz="1600" dirty="0"/>
              <a:t>What Is the Technology Adoption Working Group and Why Is It Necessary? </a:t>
            </a:r>
          </a:p>
          <a:p>
            <a:pPr marL="520700" lvl="1">
              <a:tabLst>
                <a:tab pos="228600" algn="l"/>
              </a:tabLst>
            </a:pPr>
            <a:r>
              <a:rPr lang="en-US" sz="1400" dirty="0">
                <a:solidFill>
                  <a:srgbClr val="000000"/>
                </a:solidFill>
                <a:hlinkClick r:id="rId8"/>
              </a:rPr>
              <a:t>https://ag.tennessee.edu/biodegradablemulch/Documents/Fact-sheet-TAWG-FINAL.pdf</a:t>
            </a:r>
            <a:r>
              <a:rPr lang="en-US" sz="1400" dirty="0">
                <a:solidFill>
                  <a:srgbClr val="000000"/>
                </a:solidFill>
              </a:rPr>
              <a:t> </a:t>
            </a:r>
          </a:p>
          <a:p>
            <a:pPr marL="403225" lvl="1" indent="-284163">
              <a:tabLst>
                <a:tab pos="228600" algn="l"/>
              </a:tabLst>
            </a:pPr>
            <a:endParaRPr lang="en-US" sz="1400" dirty="0">
              <a:solidFill>
                <a:srgbClr val="000000"/>
              </a:solidFill>
            </a:endParaRPr>
          </a:p>
          <a:p>
            <a:pPr marL="403225" indent="-284163">
              <a:buClr>
                <a:srgbClr val="FF0000"/>
              </a:buClr>
              <a:buSzPct val="120000"/>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a:p>
            <a:pPr marL="403225" lvl="1" indent="-284163">
              <a:tabLst>
                <a:tab pos="228600" algn="l"/>
              </a:tabLst>
            </a:pPr>
            <a:endParaRPr lang="en-US" sz="1400" dirty="0">
              <a:solidFill>
                <a:srgbClr val="000000"/>
              </a:solidFill>
            </a:endParaRPr>
          </a:p>
        </p:txBody>
      </p:sp>
      <p:pic>
        <p:nvPicPr>
          <p:cNvPr id="12" name="Picture 4" descr="Image result for washington state university logo">
            <a:extLst>
              <a:ext uri="{FF2B5EF4-FFF2-40B4-BE49-F238E27FC236}">
                <a16:creationId xmlns:a16="http://schemas.microsoft.com/office/drawing/2014/main" id="{F9C09821-3DE8-432E-88FE-F80AC1672E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32159D-DAF1-4489-B165-F78BE62C3E6F}"/>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10"/>
              </a:rPr>
              <a:t>https://smallfruits.wsu.edu</a:t>
            </a:r>
            <a:endParaRPr lang="en-US" sz="1400" b="1" i="1" u="sng"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C7418632-23B7-4656-B4CB-4A6DA84166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6" name="Picture 2" descr="Image result for western sare logo">
            <a:extLst>
              <a:ext uri="{FF2B5EF4-FFF2-40B4-BE49-F238E27FC236}">
                <a16:creationId xmlns:a16="http://schemas.microsoft.com/office/drawing/2014/main" id="{26F5D8F0-3601-4B4E-B871-13D17DEAED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C158EE5-0B8F-488C-A7B2-EF2E47A7BE2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3580216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Sociology and BDMs </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1E0ED67A-A376-4C74-B538-281C779256D1}"/>
              </a:ext>
            </a:extLst>
          </p:cNvPr>
          <p:cNvSpPr txBox="1">
            <a:spLocks/>
          </p:cNvSpPr>
          <p:nvPr/>
        </p:nvSpPr>
        <p:spPr>
          <a:xfrm>
            <a:off x="4263655" y="1080766"/>
            <a:ext cx="4563555" cy="42965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Sociology is the study of society, human behavior, and relationships</a:t>
            </a:r>
            <a:br>
              <a:rPr lang="en-US" dirty="0"/>
            </a:br>
            <a:endParaRPr lang="en-US" dirty="0"/>
          </a:p>
          <a:p>
            <a:pPr marL="342900" lvl="0" indent="-342900" algn="l">
              <a:buClr>
                <a:srgbClr val="FF0000"/>
              </a:buClr>
              <a:buFont typeface="Wingdings" panose="05000000000000000000" pitchFamily="2" charset="2"/>
              <a:buChar char="v"/>
            </a:pPr>
            <a:r>
              <a:rPr lang="en-US" dirty="0"/>
              <a:t>Sociology allows us to explore perceptions, experiences, and adoption of new technologies or innovations</a:t>
            </a:r>
            <a:br>
              <a:rPr lang="en-US" dirty="0"/>
            </a:br>
            <a:endParaRPr lang="en-US" dirty="0"/>
          </a:p>
          <a:p>
            <a:pPr marL="342900" lvl="0" indent="-342900" algn="l">
              <a:buClr>
                <a:srgbClr val="FF0000"/>
              </a:buClr>
              <a:buFont typeface="Wingdings" panose="05000000000000000000" pitchFamily="2" charset="2"/>
              <a:buChar char="v"/>
            </a:pPr>
            <a:r>
              <a:rPr lang="en-US" dirty="0"/>
              <a:t>BDMs are a new technology </a:t>
            </a:r>
          </a:p>
          <a:p>
            <a:pPr lvl="0" algn="l">
              <a:buClr>
                <a:srgbClr val="FF0000"/>
              </a:buClr>
            </a:pPr>
            <a:endParaRPr lang="en-US" dirty="0"/>
          </a:p>
          <a:p>
            <a:pPr lvl="1" algn="l">
              <a:buClr>
                <a:srgbClr val="0070C0"/>
              </a:buClr>
            </a:pPr>
            <a:endParaRPr lang="en-US" dirty="0"/>
          </a:p>
          <a:p>
            <a:pPr algn="l">
              <a:buClr>
                <a:srgbClr val="0070C0"/>
              </a:buClr>
            </a:pPr>
            <a:endParaRPr lang="en-US" dirty="0"/>
          </a:p>
          <a:p>
            <a:pPr marL="800100" lvl="1" indent="-342900" algn="l">
              <a:buClr>
                <a:srgbClr val="FF0000"/>
              </a:buClr>
              <a:buFont typeface="Wingdings" panose="05000000000000000000" pitchFamily="2" charset="2"/>
              <a:buChar char="v"/>
            </a:pPr>
            <a:endParaRPr lang="en-US" dirty="0"/>
          </a:p>
        </p:txBody>
      </p:sp>
      <p:pic>
        <p:nvPicPr>
          <p:cNvPr id="4" name="Picture 3">
            <a:extLst>
              <a:ext uri="{FF2B5EF4-FFF2-40B4-BE49-F238E27FC236}">
                <a16:creationId xmlns:a16="http://schemas.microsoft.com/office/drawing/2014/main" id="{6527AAB9-965B-4ACA-AE40-2A655D433154}"/>
              </a:ext>
            </a:extLst>
          </p:cNvPr>
          <p:cNvPicPr>
            <a:picLocks noChangeAspect="1"/>
          </p:cNvPicPr>
          <p:nvPr/>
        </p:nvPicPr>
        <p:blipFill>
          <a:blip r:embed="rId3"/>
          <a:stretch>
            <a:fillRect/>
          </a:stretch>
        </p:blipFill>
        <p:spPr>
          <a:xfrm>
            <a:off x="311634" y="3051545"/>
            <a:ext cx="3598526" cy="2706892"/>
          </a:xfrm>
          <a:prstGeom prst="rect">
            <a:avLst/>
          </a:prstGeom>
        </p:spPr>
      </p:pic>
      <p:pic>
        <p:nvPicPr>
          <p:cNvPr id="5" name="Picture 4">
            <a:extLst>
              <a:ext uri="{FF2B5EF4-FFF2-40B4-BE49-F238E27FC236}">
                <a16:creationId xmlns:a16="http://schemas.microsoft.com/office/drawing/2014/main" id="{3CE84380-B59B-468D-8274-D1FC983B56E7}"/>
              </a:ext>
            </a:extLst>
          </p:cNvPr>
          <p:cNvPicPr>
            <a:picLocks noChangeAspect="1"/>
          </p:cNvPicPr>
          <p:nvPr/>
        </p:nvPicPr>
        <p:blipFill rotWithShape="1">
          <a:blip r:embed="rId4"/>
          <a:srcRect l="11392" r="13042"/>
          <a:stretch/>
        </p:blipFill>
        <p:spPr>
          <a:xfrm>
            <a:off x="482928" y="895643"/>
            <a:ext cx="2896204" cy="2155901"/>
          </a:xfrm>
          <a:prstGeom prst="rect">
            <a:avLst/>
          </a:prstGeom>
          <a:ln>
            <a:solidFill>
              <a:schemeClr val="tx1"/>
            </a:solidFill>
          </a:ln>
        </p:spPr>
      </p:pic>
      <p:pic>
        <p:nvPicPr>
          <p:cNvPr id="12" name="Picture 4" descr="Image result for washington state university logo">
            <a:extLst>
              <a:ext uri="{FF2B5EF4-FFF2-40B4-BE49-F238E27FC236}">
                <a16:creationId xmlns:a16="http://schemas.microsoft.com/office/drawing/2014/main" id="{DAC62306-4AAD-4E0B-BA0D-95C19A1D5E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542374D-3CDB-4A94-995E-D1B32150DBCF}"/>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6"/>
              </a:rPr>
              <a:t>https://smallfruits.wsu.edu</a:t>
            </a:r>
            <a:endParaRPr lang="en-US" sz="1400" b="1" i="1" u="sng"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A595460-8A24-49EE-8962-DC2D56558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7" name="Picture 2" descr="Image result for western sare logo">
            <a:extLst>
              <a:ext uri="{FF2B5EF4-FFF2-40B4-BE49-F238E27FC236}">
                <a16:creationId xmlns:a16="http://schemas.microsoft.com/office/drawing/2014/main" id="{04A77EC0-233B-4B6D-99B6-8622104CF2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DE28B19-7186-4D31-8DDB-214C12DFE4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28902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Strawberry Surveys</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0F0335A-BB13-4190-9E0F-FA24F012CF45}"/>
              </a:ext>
            </a:extLst>
          </p:cNvPr>
          <p:cNvSpPr txBox="1">
            <a:spLocks/>
          </p:cNvSpPr>
          <p:nvPr/>
        </p:nvSpPr>
        <p:spPr>
          <a:xfrm>
            <a:off x="0" y="939000"/>
            <a:ext cx="4572000" cy="47296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Survey of 227 US strawberry growers in 2016 assessed growers’ perceptions and experiences with plastic mulches</a:t>
            </a:r>
            <a:br>
              <a:rPr lang="en-US" dirty="0"/>
            </a:br>
            <a:endParaRPr lang="en-US" sz="1300" dirty="0"/>
          </a:p>
          <a:p>
            <a:pPr marL="342900" lvl="0" indent="-342900" algn="l">
              <a:buClr>
                <a:srgbClr val="FF0000"/>
              </a:buClr>
              <a:buFont typeface="Wingdings" panose="05000000000000000000" pitchFamily="2" charset="2"/>
              <a:buChar char="v"/>
            </a:pPr>
            <a:r>
              <a:rPr lang="en-US" dirty="0"/>
              <a:t>52% of respondents agreed that BDMs are environmentally friendly</a:t>
            </a:r>
            <a:br>
              <a:rPr lang="en-US" dirty="0"/>
            </a:br>
            <a:endParaRPr lang="en-US" sz="1200" dirty="0"/>
          </a:p>
          <a:p>
            <a:pPr marL="342900" lvl="0" indent="-342900" algn="l">
              <a:buClr>
                <a:srgbClr val="FF0000"/>
              </a:buClr>
              <a:buFont typeface="Wingdings" panose="05000000000000000000" pitchFamily="2" charset="2"/>
              <a:buChar char="v"/>
            </a:pPr>
            <a:r>
              <a:rPr lang="en-US" dirty="0"/>
              <a:t>41% of respondents agreed that US strawberry growers are interested in using biodegradable plastic mulch films</a:t>
            </a:r>
          </a:p>
        </p:txBody>
      </p:sp>
      <p:sp>
        <p:nvSpPr>
          <p:cNvPr id="16" name="TextBox 15">
            <a:extLst>
              <a:ext uri="{FF2B5EF4-FFF2-40B4-BE49-F238E27FC236}">
                <a16:creationId xmlns:a16="http://schemas.microsoft.com/office/drawing/2014/main" id="{00708DCF-6703-4D09-B871-E59277A6114F}"/>
              </a:ext>
            </a:extLst>
          </p:cNvPr>
          <p:cNvSpPr txBox="1"/>
          <p:nvPr/>
        </p:nvSpPr>
        <p:spPr>
          <a:xfrm>
            <a:off x="6190938" y="5491583"/>
            <a:ext cx="3179203" cy="338554"/>
          </a:xfrm>
          <a:prstGeom prst="rect">
            <a:avLst/>
          </a:prstGeom>
          <a:noFill/>
        </p:spPr>
        <p:txBody>
          <a:bodyPr wrap="square" rtlCol="0">
            <a:spAutoFit/>
          </a:bodyPr>
          <a:lstStyle/>
          <a:p>
            <a:r>
              <a:rPr lang="en-US" sz="1600" dirty="0">
                <a:solidFill>
                  <a:schemeClr val="accent1">
                    <a:lumMod val="50000"/>
                  </a:schemeClr>
                </a:solidFill>
              </a:rPr>
              <a:t>Goldberger and Lyons, 2017</a:t>
            </a:r>
          </a:p>
        </p:txBody>
      </p:sp>
      <p:graphicFrame>
        <p:nvGraphicFramePr>
          <p:cNvPr id="17" name="Table 16">
            <a:extLst>
              <a:ext uri="{FF2B5EF4-FFF2-40B4-BE49-F238E27FC236}">
                <a16:creationId xmlns:a16="http://schemas.microsoft.com/office/drawing/2014/main" id="{4EB4B077-6C58-4108-BB3F-98E86424103F}"/>
              </a:ext>
            </a:extLst>
          </p:cNvPr>
          <p:cNvGraphicFramePr>
            <a:graphicFrameLocks noGrp="1"/>
          </p:cNvGraphicFramePr>
          <p:nvPr>
            <p:extLst>
              <p:ext uri="{D42A27DB-BD31-4B8C-83A1-F6EECF244321}">
                <p14:modId xmlns:p14="http://schemas.microsoft.com/office/powerpoint/2010/main" val="372666802"/>
              </p:ext>
            </p:extLst>
          </p:nvPr>
        </p:nvGraphicFramePr>
        <p:xfrm>
          <a:off x="4572000" y="1138564"/>
          <a:ext cx="4453076" cy="3797206"/>
        </p:xfrm>
        <a:graphic>
          <a:graphicData uri="http://schemas.openxmlformats.org/drawingml/2006/table">
            <a:tbl>
              <a:tblPr firstRow="1" bandRow="1">
                <a:tableStyleId>{5C22544A-7EE6-4342-B048-85BDC9FD1C3A}</a:tableStyleId>
              </a:tblPr>
              <a:tblGrid>
                <a:gridCol w="1548895">
                  <a:extLst>
                    <a:ext uri="{9D8B030D-6E8A-4147-A177-3AD203B41FA5}">
                      <a16:colId xmlns:a16="http://schemas.microsoft.com/office/drawing/2014/main" val="3535867636"/>
                    </a:ext>
                  </a:extLst>
                </a:gridCol>
                <a:gridCol w="1395882">
                  <a:extLst>
                    <a:ext uri="{9D8B030D-6E8A-4147-A177-3AD203B41FA5}">
                      <a16:colId xmlns:a16="http://schemas.microsoft.com/office/drawing/2014/main" val="2762020828"/>
                    </a:ext>
                  </a:extLst>
                </a:gridCol>
                <a:gridCol w="1508299">
                  <a:extLst>
                    <a:ext uri="{9D8B030D-6E8A-4147-A177-3AD203B41FA5}">
                      <a16:colId xmlns:a16="http://schemas.microsoft.com/office/drawing/2014/main" val="3845798073"/>
                    </a:ext>
                  </a:extLst>
                </a:gridCol>
              </a:tblGrid>
              <a:tr h="637092">
                <a:tc>
                  <a:txBody>
                    <a:bodyPr/>
                    <a:lstStyle/>
                    <a:p>
                      <a:r>
                        <a:rPr lang="en-US" sz="1800" dirty="0"/>
                        <a:t>State</a:t>
                      </a:r>
                      <a:endParaRPr lang="en-US" sz="1800" b="1" dirty="0"/>
                    </a:p>
                  </a:txBody>
                  <a:tcPr anchor="ctr"/>
                </a:tc>
                <a:tc>
                  <a:txBody>
                    <a:bodyPr/>
                    <a:lstStyle/>
                    <a:p>
                      <a:pPr algn="ctr"/>
                      <a:r>
                        <a:rPr lang="en-US" sz="1800" dirty="0"/>
                        <a:t>Frequency</a:t>
                      </a:r>
                      <a:endParaRPr lang="en-US" sz="1800" b="1" dirty="0"/>
                    </a:p>
                  </a:txBody>
                  <a:tcPr anchor="ctr"/>
                </a:tc>
                <a:tc>
                  <a:txBody>
                    <a:bodyPr/>
                    <a:lstStyle/>
                    <a:p>
                      <a:pPr algn="ctr"/>
                      <a:r>
                        <a:rPr lang="en-US" sz="1800" dirty="0"/>
                        <a:t>Percentage (%)</a:t>
                      </a:r>
                      <a:endParaRPr lang="en-US" sz="1800" b="1" dirty="0"/>
                    </a:p>
                  </a:txBody>
                  <a:tcPr anchor="ctr"/>
                </a:tc>
                <a:extLst>
                  <a:ext uri="{0D108BD9-81ED-4DB2-BD59-A6C34878D82A}">
                    <a16:rowId xmlns:a16="http://schemas.microsoft.com/office/drawing/2014/main" val="2296392256"/>
                  </a:ext>
                </a:extLst>
              </a:tr>
              <a:tr h="451018">
                <a:tc>
                  <a:txBody>
                    <a:bodyPr/>
                    <a:lstStyle/>
                    <a:p>
                      <a:r>
                        <a:rPr lang="en-US" sz="1800" dirty="0"/>
                        <a:t>California</a:t>
                      </a:r>
                    </a:p>
                  </a:txBody>
                  <a:tcPr/>
                </a:tc>
                <a:tc>
                  <a:txBody>
                    <a:bodyPr/>
                    <a:lstStyle/>
                    <a:p>
                      <a:pPr algn="ctr"/>
                      <a:r>
                        <a:rPr lang="en-US" sz="1800" dirty="0"/>
                        <a:t>32</a:t>
                      </a:r>
                    </a:p>
                  </a:txBody>
                  <a:tcPr/>
                </a:tc>
                <a:tc>
                  <a:txBody>
                    <a:bodyPr/>
                    <a:lstStyle/>
                    <a:p>
                      <a:pPr algn="ctr"/>
                      <a:r>
                        <a:rPr lang="en-US" sz="1800" dirty="0"/>
                        <a:t>14</a:t>
                      </a:r>
                    </a:p>
                  </a:txBody>
                  <a:tcPr/>
                </a:tc>
                <a:extLst>
                  <a:ext uri="{0D108BD9-81ED-4DB2-BD59-A6C34878D82A}">
                    <a16:rowId xmlns:a16="http://schemas.microsoft.com/office/drawing/2014/main" val="2483108405"/>
                  </a:ext>
                </a:extLst>
              </a:tr>
              <a:tr h="451018">
                <a:tc>
                  <a:txBody>
                    <a:bodyPr/>
                    <a:lstStyle/>
                    <a:p>
                      <a:r>
                        <a:rPr lang="en-US" sz="1800" dirty="0"/>
                        <a:t>New York</a:t>
                      </a:r>
                    </a:p>
                  </a:txBody>
                  <a:tcPr/>
                </a:tc>
                <a:tc>
                  <a:txBody>
                    <a:bodyPr/>
                    <a:lstStyle/>
                    <a:p>
                      <a:pPr algn="ctr"/>
                      <a:r>
                        <a:rPr lang="en-US" sz="1800" dirty="0"/>
                        <a:t>41</a:t>
                      </a:r>
                    </a:p>
                  </a:txBody>
                  <a:tcPr/>
                </a:tc>
                <a:tc>
                  <a:txBody>
                    <a:bodyPr/>
                    <a:lstStyle/>
                    <a:p>
                      <a:pPr algn="ctr"/>
                      <a:r>
                        <a:rPr lang="en-US" sz="1800" dirty="0"/>
                        <a:t>18</a:t>
                      </a:r>
                    </a:p>
                  </a:txBody>
                  <a:tcPr/>
                </a:tc>
                <a:extLst>
                  <a:ext uri="{0D108BD9-81ED-4DB2-BD59-A6C34878D82A}">
                    <a16:rowId xmlns:a16="http://schemas.microsoft.com/office/drawing/2014/main" val="2656860337"/>
                  </a:ext>
                </a:extLst>
              </a:tr>
              <a:tr h="451018">
                <a:tc>
                  <a:txBody>
                    <a:bodyPr/>
                    <a:lstStyle/>
                    <a:p>
                      <a:r>
                        <a:rPr lang="en-US" sz="1800" dirty="0"/>
                        <a:t>Oregon</a:t>
                      </a:r>
                    </a:p>
                  </a:txBody>
                  <a:tcPr/>
                </a:tc>
                <a:tc>
                  <a:txBody>
                    <a:bodyPr/>
                    <a:lstStyle/>
                    <a:p>
                      <a:pPr algn="ctr"/>
                      <a:r>
                        <a:rPr lang="en-US" sz="1800" dirty="0"/>
                        <a:t>30</a:t>
                      </a:r>
                    </a:p>
                  </a:txBody>
                  <a:tcPr/>
                </a:tc>
                <a:tc>
                  <a:txBody>
                    <a:bodyPr/>
                    <a:lstStyle/>
                    <a:p>
                      <a:pPr algn="ctr"/>
                      <a:r>
                        <a:rPr lang="en-US" sz="1800" dirty="0"/>
                        <a:t>13</a:t>
                      </a:r>
                    </a:p>
                  </a:txBody>
                  <a:tcPr/>
                </a:tc>
                <a:extLst>
                  <a:ext uri="{0D108BD9-81ED-4DB2-BD59-A6C34878D82A}">
                    <a16:rowId xmlns:a16="http://schemas.microsoft.com/office/drawing/2014/main" val="2646587946"/>
                  </a:ext>
                </a:extLst>
              </a:tr>
              <a:tr h="451018">
                <a:tc>
                  <a:txBody>
                    <a:bodyPr/>
                    <a:lstStyle/>
                    <a:p>
                      <a:r>
                        <a:rPr lang="en-US" sz="1800" dirty="0"/>
                        <a:t>Pennsylvania</a:t>
                      </a:r>
                    </a:p>
                  </a:txBody>
                  <a:tcPr/>
                </a:tc>
                <a:tc>
                  <a:txBody>
                    <a:bodyPr/>
                    <a:lstStyle/>
                    <a:p>
                      <a:pPr algn="ctr"/>
                      <a:r>
                        <a:rPr lang="en-US" sz="1800" dirty="0"/>
                        <a:t>88</a:t>
                      </a:r>
                    </a:p>
                  </a:txBody>
                  <a:tcPr/>
                </a:tc>
                <a:tc>
                  <a:txBody>
                    <a:bodyPr/>
                    <a:lstStyle/>
                    <a:p>
                      <a:pPr algn="ctr"/>
                      <a:r>
                        <a:rPr lang="en-US" sz="1800" dirty="0"/>
                        <a:t>39</a:t>
                      </a:r>
                    </a:p>
                  </a:txBody>
                  <a:tcPr/>
                </a:tc>
                <a:extLst>
                  <a:ext uri="{0D108BD9-81ED-4DB2-BD59-A6C34878D82A}">
                    <a16:rowId xmlns:a16="http://schemas.microsoft.com/office/drawing/2014/main" val="3001210563"/>
                  </a:ext>
                </a:extLst>
              </a:tr>
              <a:tr h="451018">
                <a:tc>
                  <a:txBody>
                    <a:bodyPr/>
                    <a:lstStyle/>
                    <a:p>
                      <a:r>
                        <a:rPr lang="en-US" sz="1800" dirty="0"/>
                        <a:t>Tennessee</a:t>
                      </a:r>
                    </a:p>
                  </a:txBody>
                  <a:tcPr/>
                </a:tc>
                <a:tc>
                  <a:txBody>
                    <a:bodyPr/>
                    <a:lstStyle/>
                    <a:p>
                      <a:pPr algn="ctr"/>
                      <a:r>
                        <a:rPr lang="en-US" sz="1800" dirty="0"/>
                        <a:t>8</a:t>
                      </a:r>
                    </a:p>
                  </a:txBody>
                  <a:tcPr/>
                </a:tc>
                <a:tc>
                  <a:txBody>
                    <a:bodyPr/>
                    <a:lstStyle/>
                    <a:p>
                      <a:pPr algn="ctr"/>
                      <a:r>
                        <a:rPr lang="en-US" sz="1800" dirty="0"/>
                        <a:t>4</a:t>
                      </a:r>
                    </a:p>
                  </a:txBody>
                  <a:tcPr/>
                </a:tc>
                <a:extLst>
                  <a:ext uri="{0D108BD9-81ED-4DB2-BD59-A6C34878D82A}">
                    <a16:rowId xmlns:a16="http://schemas.microsoft.com/office/drawing/2014/main" val="3065516141"/>
                  </a:ext>
                </a:extLst>
              </a:tr>
              <a:tr h="451018">
                <a:tc>
                  <a:txBody>
                    <a:bodyPr/>
                    <a:lstStyle/>
                    <a:p>
                      <a:r>
                        <a:rPr lang="en-US" sz="1800" dirty="0"/>
                        <a:t>Washington </a:t>
                      </a:r>
                    </a:p>
                  </a:txBody>
                  <a:tcPr/>
                </a:tc>
                <a:tc>
                  <a:txBody>
                    <a:bodyPr/>
                    <a:lstStyle/>
                    <a:p>
                      <a:pPr algn="ctr"/>
                      <a:r>
                        <a:rPr lang="en-US" sz="1800" dirty="0"/>
                        <a:t>28</a:t>
                      </a:r>
                    </a:p>
                  </a:txBody>
                  <a:tcPr/>
                </a:tc>
                <a:tc>
                  <a:txBody>
                    <a:bodyPr/>
                    <a:lstStyle/>
                    <a:p>
                      <a:pPr algn="ctr"/>
                      <a:r>
                        <a:rPr lang="en-US" sz="1800" dirty="0"/>
                        <a:t>12</a:t>
                      </a:r>
                    </a:p>
                  </a:txBody>
                  <a:tcPr/>
                </a:tc>
                <a:extLst>
                  <a:ext uri="{0D108BD9-81ED-4DB2-BD59-A6C34878D82A}">
                    <a16:rowId xmlns:a16="http://schemas.microsoft.com/office/drawing/2014/main" val="718244522"/>
                  </a:ext>
                </a:extLst>
              </a:tr>
              <a:tr h="451018">
                <a:tc>
                  <a:txBody>
                    <a:bodyPr/>
                    <a:lstStyle/>
                    <a:p>
                      <a:r>
                        <a:rPr lang="en-US" sz="1800" dirty="0"/>
                        <a:t>TOTAL</a:t>
                      </a:r>
                      <a:endParaRPr lang="en-US" sz="1800" i="1" dirty="0"/>
                    </a:p>
                  </a:txBody>
                  <a:tcPr/>
                </a:tc>
                <a:tc>
                  <a:txBody>
                    <a:bodyPr/>
                    <a:lstStyle/>
                    <a:p>
                      <a:pPr algn="ctr"/>
                      <a:r>
                        <a:rPr lang="en-US" sz="1800" dirty="0"/>
                        <a:t>227</a:t>
                      </a:r>
                      <a:endParaRPr lang="en-US" sz="1800" i="1" dirty="0"/>
                    </a:p>
                  </a:txBody>
                  <a:tcPr/>
                </a:tc>
                <a:tc>
                  <a:txBody>
                    <a:bodyPr/>
                    <a:lstStyle/>
                    <a:p>
                      <a:pPr algn="ctr"/>
                      <a:r>
                        <a:rPr lang="en-US" sz="1800" dirty="0"/>
                        <a:t>100</a:t>
                      </a:r>
                      <a:endParaRPr lang="en-US" sz="1800" i="1" dirty="0"/>
                    </a:p>
                  </a:txBody>
                  <a:tcPr/>
                </a:tc>
                <a:extLst>
                  <a:ext uri="{0D108BD9-81ED-4DB2-BD59-A6C34878D82A}">
                    <a16:rowId xmlns:a16="http://schemas.microsoft.com/office/drawing/2014/main" val="2476499598"/>
                  </a:ext>
                </a:extLst>
              </a:tr>
            </a:tbl>
          </a:graphicData>
        </a:graphic>
      </p:graphicFrame>
      <p:pic>
        <p:nvPicPr>
          <p:cNvPr id="12" name="Picture 4" descr="Image result for washington state university logo">
            <a:extLst>
              <a:ext uri="{FF2B5EF4-FFF2-40B4-BE49-F238E27FC236}">
                <a16:creationId xmlns:a16="http://schemas.microsoft.com/office/drawing/2014/main" id="{B2A66FA8-BB70-4A45-A4AF-D70C3046B3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69A4528-6382-463A-825B-ED4F098E9506}"/>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4"/>
              </a:rPr>
              <a:t>https://smallfruits.wsu.edu</a:t>
            </a:r>
            <a:endParaRPr lang="en-US" sz="1400" b="1" i="1" u="sng"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6937328-C1FE-4B19-ABC3-EA35E145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20" name="Picture 2" descr="Image result for western sare logo">
            <a:extLst>
              <a:ext uri="{FF2B5EF4-FFF2-40B4-BE49-F238E27FC236}">
                <a16:creationId xmlns:a16="http://schemas.microsoft.com/office/drawing/2014/main" id="{597510D0-5F44-4E72-8D4A-D820C2928B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5EFD9FD-AB02-47EB-92B9-FEB381F155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386791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Strawberry Surveys</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708DCF-6703-4D09-B871-E59277A6114F}"/>
              </a:ext>
            </a:extLst>
          </p:cNvPr>
          <p:cNvSpPr txBox="1"/>
          <p:nvPr/>
        </p:nvSpPr>
        <p:spPr>
          <a:xfrm>
            <a:off x="6220912" y="5521503"/>
            <a:ext cx="3179203" cy="338554"/>
          </a:xfrm>
          <a:prstGeom prst="rect">
            <a:avLst/>
          </a:prstGeom>
          <a:noFill/>
        </p:spPr>
        <p:txBody>
          <a:bodyPr wrap="square" rtlCol="0">
            <a:spAutoFit/>
          </a:bodyPr>
          <a:lstStyle/>
          <a:p>
            <a:r>
              <a:rPr lang="en-US" sz="1600" dirty="0">
                <a:solidFill>
                  <a:schemeClr val="accent1">
                    <a:lumMod val="50000"/>
                  </a:schemeClr>
                </a:solidFill>
              </a:rPr>
              <a:t>Goldberger and Lyons, 2017</a:t>
            </a:r>
          </a:p>
        </p:txBody>
      </p:sp>
      <p:sp>
        <p:nvSpPr>
          <p:cNvPr id="15" name="Subtitle 2">
            <a:extLst>
              <a:ext uri="{FF2B5EF4-FFF2-40B4-BE49-F238E27FC236}">
                <a16:creationId xmlns:a16="http://schemas.microsoft.com/office/drawing/2014/main" id="{C5E26083-5491-4631-9D89-5DA33286AE6A}"/>
              </a:ext>
            </a:extLst>
          </p:cNvPr>
          <p:cNvSpPr txBox="1">
            <a:spLocks/>
          </p:cNvSpPr>
          <p:nvPr/>
        </p:nvSpPr>
        <p:spPr>
          <a:xfrm>
            <a:off x="332196" y="3196247"/>
            <a:ext cx="8646380" cy="4116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Have you ever used BDMs in your strawberry production?</a:t>
            </a:r>
          </a:p>
        </p:txBody>
      </p:sp>
      <p:pic>
        <p:nvPicPr>
          <p:cNvPr id="17" name="Picture 16">
            <a:extLst>
              <a:ext uri="{FF2B5EF4-FFF2-40B4-BE49-F238E27FC236}">
                <a16:creationId xmlns:a16="http://schemas.microsoft.com/office/drawing/2014/main" id="{906C2FA2-9916-43EE-BC95-789ADD106E1E}"/>
              </a:ext>
            </a:extLst>
          </p:cNvPr>
          <p:cNvPicPr>
            <a:picLocks noChangeAspect="1"/>
          </p:cNvPicPr>
          <p:nvPr/>
        </p:nvPicPr>
        <p:blipFill>
          <a:blip r:embed="rId3"/>
          <a:stretch>
            <a:fillRect/>
          </a:stretch>
        </p:blipFill>
        <p:spPr>
          <a:xfrm>
            <a:off x="937095" y="3686097"/>
            <a:ext cx="7679312" cy="1852358"/>
          </a:xfrm>
          <a:prstGeom prst="rect">
            <a:avLst/>
          </a:prstGeom>
        </p:spPr>
      </p:pic>
      <p:pic>
        <p:nvPicPr>
          <p:cNvPr id="2" name="Picture 1">
            <a:extLst>
              <a:ext uri="{FF2B5EF4-FFF2-40B4-BE49-F238E27FC236}">
                <a16:creationId xmlns:a16="http://schemas.microsoft.com/office/drawing/2014/main" id="{3D2F4A8A-A23E-449A-A342-CFBE898168FF}"/>
              </a:ext>
            </a:extLst>
          </p:cNvPr>
          <p:cNvPicPr>
            <a:picLocks noChangeAspect="1"/>
          </p:cNvPicPr>
          <p:nvPr/>
        </p:nvPicPr>
        <p:blipFill>
          <a:blip r:embed="rId4"/>
          <a:stretch>
            <a:fillRect/>
          </a:stretch>
        </p:blipFill>
        <p:spPr>
          <a:xfrm>
            <a:off x="3679550" y="855073"/>
            <a:ext cx="2942512" cy="2214521"/>
          </a:xfrm>
          <a:prstGeom prst="rect">
            <a:avLst/>
          </a:prstGeom>
        </p:spPr>
      </p:pic>
      <p:pic>
        <p:nvPicPr>
          <p:cNvPr id="4" name="Picture 3">
            <a:extLst>
              <a:ext uri="{FF2B5EF4-FFF2-40B4-BE49-F238E27FC236}">
                <a16:creationId xmlns:a16="http://schemas.microsoft.com/office/drawing/2014/main" id="{B02D9B8A-E4CE-4AB9-B03C-70D22BACACE7}"/>
              </a:ext>
            </a:extLst>
          </p:cNvPr>
          <p:cNvPicPr>
            <a:picLocks noChangeAspect="1"/>
          </p:cNvPicPr>
          <p:nvPr/>
        </p:nvPicPr>
        <p:blipFill>
          <a:blip r:embed="rId5"/>
          <a:stretch>
            <a:fillRect/>
          </a:stretch>
        </p:blipFill>
        <p:spPr>
          <a:xfrm>
            <a:off x="448764" y="855073"/>
            <a:ext cx="2839995" cy="2166098"/>
          </a:xfrm>
          <a:prstGeom prst="rect">
            <a:avLst/>
          </a:prstGeom>
        </p:spPr>
      </p:pic>
      <p:pic>
        <p:nvPicPr>
          <p:cNvPr id="5" name="Picture 4">
            <a:extLst>
              <a:ext uri="{FF2B5EF4-FFF2-40B4-BE49-F238E27FC236}">
                <a16:creationId xmlns:a16="http://schemas.microsoft.com/office/drawing/2014/main" id="{060B0245-AB74-402C-8B6D-FB52EA5CE1EB}"/>
              </a:ext>
            </a:extLst>
          </p:cNvPr>
          <p:cNvPicPr>
            <a:picLocks noChangeAspect="1"/>
          </p:cNvPicPr>
          <p:nvPr/>
        </p:nvPicPr>
        <p:blipFill>
          <a:blip r:embed="rId6"/>
          <a:stretch>
            <a:fillRect/>
          </a:stretch>
        </p:blipFill>
        <p:spPr>
          <a:xfrm>
            <a:off x="7012853" y="913201"/>
            <a:ext cx="1682383" cy="2158209"/>
          </a:xfrm>
          <a:prstGeom prst="rect">
            <a:avLst/>
          </a:prstGeom>
          <a:ln>
            <a:solidFill>
              <a:schemeClr val="tx1"/>
            </a:solidFill>
          </a:ln>
        </p:spPr>
      </p:pic>
      <p:pic>
        <p:nvPicPr>
          <p:cNvPr id="18" name="Picture 4" descr="Image result for washington state university logo">
            <a:extLst>
              <a:ext uri="{FF2B5EF4-FFF2-40B4-BE49-F238E27FC236}">
                <a16:creationId xmlns:a16="http://schemas.microsoft.com/office/drawing/2014/main" id="{715D3FF9-C25C-4A12-AABE-A00E4D05BC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482D075-32A0-47BB-909A-C7319AE56CA1}"/>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8"/>
              </a:rPr>
              <a:t>https://smallfruits.wsu.edu</a:t>
            </a:r>
            <a:endParaRPr lang="en-US" sz="1400" b="1" i="1" u="sng"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C113382-957E-469E-AA59-BAC9AF38B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21" name="Picture 2" descr="Image result for western sare logo">
            <a:extLst>
              <a:ext uri="{FF2B5EF4-FFF2-40B4-BE49-F238E27FC236}">
                <a16:creationId xmlns:a16="http://schemas.microsoft.com/office/drawing/2014/main" id="{3D63A2A7-BA9C-4EAF-81A1-5BFFE4616F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E860151-3C43-441F-B34E-121F9A398C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419500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altLang="zh-CN" sz="4000" b="1" dirty="0">
                <a:solidFill>
                  <a:schemeClr val="bg1"/>
                </a:solidFill>
              </a:rPr>
              <a:t>Strawberry Surveys</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F90B000E-09CE-4D61-B172-67524BCF0F03}"/>
              </a:ext>
            </a:extLst>
          </p:cNvPr>
          <p:cNvGraphicFramePr>
            <a:graphicFrameLocks noGrp="1"/>
          </p:cNvGraphicFramePr>
          <p:nvPr>
            <p:extLst>
              <p:ext uri="{D42A27DB-BD31-4B8C-83A1-F6EECF244321}">
                <p14:modId xmlns:p14="http://schemas.microsoft.com/office/powerpoint/2010/main" val="1718738901"/>
              </p:ext>
            </p:extLst>
          </p:nvPr>
        </p:nvGraphicFramePr>
        <p:xfrm>
          <a:off x="294237" y="2439685"/>
          <a:ext cx="8555526" cy="2590800"/>
        </p:xfrm>
        <a:graphic>
          <a:graphicData uri="http://schemas.openxmlformats.org/drawingml/2006/table">
            <a:tbl>
              <a:tblPr firstRow="1" bandRow="1">
                <a:tableStyleId>{5C22544A-7EE6-4342-B048-85BDC9FD1C3A}</a:tableStyleId>
              </a:tblPr>
              <a:tblGrid>
                <a:gridCol w="4103765">
                  <a:extLst>
                    <a:ext uri="{9D8B030D-6E8A-4147-A177-3AD203B41FA5}">
                      <a16:colId xmlns:a16="http://schemas.microsoft.com/office/drawing/2014/main" val="1488571691"/>
                    </a:ext>
                  </a:extLst>
                </a:gridCol>
                <a:gridCol w="4451761">
                  <a:extLst>
                    <a:ext uri="{9D8B030D-6E8A-4147-A177-3AD203B41FA5}">
                      <a16:colId xmlns:a16="http://schemas.microsoft.com/office/drawing/2014/main" val="21003745"/>
                    </a:ext>
                  </a:extLst>
                </a:gridCol>
              </a:tblGrid>
              <a:tr h="370840">
                <a:tc>
                  <a:txBody>
                    <a:bodyPr/>
                    <a:lstStyle/>
                    <a:p>
                      <a:pPr algn="ctr"/>
                      <a:r>
                        <a:rPr lang="en-US" sz="2000" dirty="0"/>
                        <a:t>Pros*</a:t>
                      </a:r>
                    </a:p>
                  </a:txBody>
                  <a:tcPr/>
                </a:tc>
                <a:tc>
                  <a:txBody>
                    <a:bodyPr/>
                    <a:lstStyle/>
                    <a:p>
                      <a:pPr algn="ctr"/>
                      <a:r>
                        <a:rPr lang="en-US" sz="2000" dirty="0"/>
                        <a:t>Cons</a:t>
                      </a:r>
                    </a:p>
                  </a:txBody>
                  <a:tcPr/>
                </a:tc>
                <a:extLst>
                  <a:ext uri="{0D108BD9-81ED-4DB2-BD59-A6C34878D82A}">
                    <a16:rowId xmlns:a16="http://schemas.microsoft.com/office/drawing/2014/main" val="3370631813"/>
                  </a:ext>
                </a:extLst>
              </a:tr>
              <a:tr h="370840">
                <a:tc>
                  <a:txBody>
                    <a:bodyPr/>
                    <a:lstStyle/>
                    <a:p>
                      <a:r>
                        <a:rPr lang="en-US" sz="2000" dirty="0"/>
                        <a:t>No need to remove/dispose mulch (33%)</a:t>
                      </a:r>
                    </a:p>
                  </a:txBody>
                  <a:tcPr/>
                </a:tc>
                <a:tc>
                  <a:txBody>
                    <a:bodyPr/>
                    <a:lstStyle/>
                    <a:p>
                      <a:r>
                        <a:rPr lang="en-US" sz="2000" dirty="0"/>
                        <a:t>Breaks down too quickly (53%)</a:t>
                      </a:r>
                    </a:p>
                  </a:txBody>
                  <a:tcPr/>
                </a:tc>
                <a:extLst>
                  <a:ext uri="{0D108BD9-81ED-4DB2-BD59-A6C34878D82A}">
                    <a16:rowId xmlns:a16="http://schemas.microsoft.com/office/drawing/2014/main" val="1053097380"/>
                  </a:ext>
                </a:extLst>
              </a:tr>
              <a:tr h="370840">
                <a:tc>
                  <a:txBody>
                    <a:bodyPr/>
                    <a:lstStyle/>
                    <a:p>
                      <a:r>
                        <a:rPr lang="en-US" sz="2000" dirty="0"/>
                        <a:t>Healthy/clean plants (20%)</a:t>
                      </a:r>
                    </a:p>
                  </a:txBody>
                  <a:tcPr/>
                </a:tc>
                <a:tc>
                  <a:txBody>
                    <a:bodyPr/>
                    <a:lstStyle/>
                    <a:p>
                      <a:r>
                        <a:rPr lang="en-US" sz="2000" dirty="0"/>
                        <a:t>Degrades unevenly within fields or season-to-season (20%)</a:t>
                      </a:r>
                    </a:p>
                  </a:txBody>
                  <a:tcPr/>
                </a:tc>
                <a:extLst>
                  <a:ext uri="{0D108BD9-81ED-4DB2-BD59-A6C34878D82A}">
                    <a16:rowId xmlns:a16="http://schemas.microsoft.com/office/drawing/2014/main" val="113186606"/>
                  </a:ext>
                </a:extLst>
              </a:tr>
              <a:tr h="370840">
                <a:tc>
                  <a:txBody>
                    <a:bodyPr/>
                    <a:lstStyle/>
                    <a:p>
                      <a:r>
                        <a:rPr lang="en-US" sz="2000" dirty="0"/>
                        <a:t>Weed control (13%)</a:t>
                      </a:r>
                    </a:p>
                  </a:txBody>
                  <a:tcPr/>
                </a:tc>
                <a:tc>
                  <a:txBody>
                    <a:bodyPr/>
                    <a:lstStyle/>
                    <a:p>
                      <a:r>
                        <a:rPr lang="en-US" sz="2000" dirty="0"/>
                        <a:t>Expensive (20%)</a:t>
                      </a:r>
                    </a:p>
                  </a:txBody>
                  <a:tcPr/>
                </a:tc>
                <a:extLst>
                  <a:ext uri="{0D108BD9-81ED-4DB2-BD59-A6C34878D82A}">
                    <a16:rowId xmlns:a16="http://schemas.microsoft.com/office/drawing/2014/main" val="3412337346"/>
                  </a:ext>
                </a:extLst>
              </a:tr>
              <a:tr h="370840">
                <a:tc>
                  <a:txBody>
                    <a:bodyPr/>
                    <a:lstStyle/>
                    <a:p>
                      <a:r>
                        <a:rPr lang="en-US" sz="2000" dirty="0"/>
                        <a:t>Biodegradability (13%)</a:t>
                      </a:r>
                    </a:p>
                  </a:txBody>
                  <a:tcPr/>
                </a:tc>
                <a:tc>
                  <a:txBody>
                    <a:bodyPr/>
                    <a:lstStyle/>
                    <a:p>
                      <a:endParaRPr lang="en-US" sz="2000" dirty="0"/>
                    </a:p>
                  </a:txBody>
                  <a:tcPr/>
                </a:tc>
                <a:extLst>
                  <a:ext uri="{0D108BD9-81ED-4DB2-BD59-A6C34878D82A}">
                    <a16:rowId xmlns:a16="http://schemas.microsoft.com/office/drawing/2014/main" val="705501379"/>
                  </a:ext>
                </a:extLst>
              </a:tr>
            </a:tbl>
          </a:graphicData>
        </a:graphic>
      </p:graphicFrame>
      <p:sp>
        <p:nvSpPr>
          <p:cNvPr id="14" name="Subtitle 2">
            <a:extLst>
              <a:ext uri="{FF2B5EF4-FFF2-40B4-BE49-F238E27FC236}">
                <a16:creationId xmlns:a16="http://schemas.microsoft.com/office/drawing/2014/main" id="{D0F0335A-BB13-4190-9E0F-FA24F012CF45}"/>
              </a:ext>
            </a:extLst>
          </p:cNvPr>
          <p:cNvSpPr txBox="1">
            <a:spLocks/>
          </p:cNvSpPr>
          <p:nvPr/>
        </p:nvSpPr>
        <p:spPr>
          <a:xfrm>
            <a:off x="248810" y="1152302"/>
            <a:ext cx="8646380" cy="67950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Opinions about BDMs among strawberry growers surveyed in 2016 </a:t>
            </a:r>
          </a:p>
        </p:txBody>
      </p:sp>
      <p:sp>
        <p:nvSpPr>
          <p:cNvPr id="16" name="TextBox 15">
            <a:extLst>
              <a:ext uri="{FF2B5EF4-FFF2-40B4-BE49-F238E27FC236}">
                <a16:creationId xmlns:a16="http://schemas.microsoft.com/office/drawing/2014/main" id="{00708DCF-6703-4D09-B871-E59277A6114F}"/>
              </a:ext>
            </a:extLst>
          </p:cNvPr>
          <p:cNvSpPr txBox="1"/>
          <p:nvPr/>
        </p:nvSpPr>
        <p:spPr>
          <a:xfrm>
            <a:off x="6160956" y="5521503"/>
            <a:ext cx="3179203" cy="338554"/>
          </a:xfrm>
          <a:prstGeom prst="rect">
            <a:avLst/>
          </a:prstGeom>
          <a:noFill/>
        </p:spPr>
        <p:txBody>
          <a:bodyPr wrap="square" rtlCol="0">
            <a:spAutoFit/>
          </a:bodyPr>
          <a:lstStyle/>
          <a:p>
            <a:r>
              <a:rPr lang="en-US" sz="1600" dirty="0">
                <a:solidFill>
                  <a:schemeClr val="accent1">
                    <a:lumMod val="50000"/>
                  </a:schemeClr>
                </a:solidFill>
              </a:rPr>
              <a:t>Goldberger and Lyons, 2017</a:t>
            </a:r>
          </a:p>
        </p:txBody>
      </p:sp>
      <p:pic>
        <p:nvPicPr>
          <p:cNvPr id="12" name="Picture 4" descr="Image result for washington state university logo">
            <a:extLst>
              <a:ext uri="{FF2B5EF4-FFF2-40B4-BE49-F238E27FC236}">
                <a16:creationId xmlns:a16="http://schemas.microsoft.com/office/drawing/2014/main" id="{24148DC5-83F1-4566-924A-BFF9D06C5B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CC743D5-69D8-45C8-B925-E200D8A4BE3D}"/>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4"/>
              </a:rPr>
              <a:t>https://smallfruits.wsu.edu</a:t>
            </a:r>
            <a:endParaRPr lang="en-US" sz="1400" b="1" i="1" u="sng"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3CC5FF8-EEBB-455A-A529-A71362A8F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9" name="Picture 2" descr="Image result for western sare logo">
            <a:extLst>
              <a:ext uri="{FF2B5EF4-FFF2-40B4-BE49-F238E27FC236}">
                <a16:creationId xmlns:a16="http://schemas.microsoft.com/office/drawing/2014/main" id="{924CB570-550E-4880-9B93-C83DBB84B4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B2387F9-3BE6-4457-9AC9-865EC28365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143987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2500"/>
            <a:ext cx="9144000" cy="679506"/>
          </a:xfrm>
          <a:solidFill>
            <a:srgbClr val="C00000"/>
          </a:solidFill>
        </p:spPr>
        <p:txBody>
          <a:bodyPr>
            <a:noAutofit/>
          </a:bodyPr>
          <a:lstStyle/>
          <a:p>
            <a:r>
              <a:rPr lang="en-US" altLang="zh-CN" sz="4000" b="1" dirty="0">
                <a:solidFill>
                  <a:schemeClr val="bg1"/>
                </a:solidFill>
              </a:rPr>
              <a:t>Strawberry Surveys</a:t>
            </a:r>
            <a:endParaRPr lang="en-US" sz="4000" b="1" dirty="0">
              <a:solidFill>
                <a:schemeClr val="bg1"/>
              </a:solidFill>
            </a:endParaRP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10DCD52-755D-4406-B185-55E3F94ECEDB}"/>
              </a:ext>
            </a:extLst>
          </p:cNvPr>
          <p:cNvSpPr/>
          <p:nvPr/>
        </p:nvSpPr>
        <p:spPr>
          <a:xfrm>
            <a:off x="248810" y="692514"/>
            <a:ext cx="8646380" cy="830997"/>
          </a:xfrm>
          <a:prstGeom prst="rect">
            <a:avLst/>
          </a:prstGeom>
        </p:spPr>
        <p:txBody>
          <a:bodyPr wrap="square">
            <a:spAutoFit/>
          </a:bodyPr>
          <a:lstStyle/>
          <a:p>
            <a:pPr marL="342900" lvl="0" indent="-342900">
              <a:buClr>
                <a:srgbClr val="FF0000"/>
              </a:buClr>
              <a:buFont typeface="Wingdings" panose="05000000000000000000" pitchFamily="2" charset="2"/>
              <a:buChar char="v"/>
            </a:pPr>
            <a:r>
              <a:rPr lang="en-US" sz="2400" dirty="0"/>
              <a:t>Are you interested in learning more about BDMs for US strawberry production?</a:t>
            </a:r>
          </a:p>
        </p:txBody>
      </p:sp>
      <p:pic>
        <p:nvPicPr>
          <p:cNvPr id="22" name="Picture 21">
            <a:extLst>
              <a:ext uri="{FF2B5EF4-FFF2-40B4-BE49-F238E27FC236}">
                <a16:creationId xmlns:a16="http://schemas.microsoft.com/office/drawing/2014/main" id="{53BDED1E-CB2C-40A2-B2A5-B5529AC4BCBB}"/>
              </a:ext>
            </a:extLst>
          </p:cNvPr>
          <p:cNvPicPr>
            <a:picLocks noChangeAspect="1"/>
          </p:cNvPicPr>
          <p:nvPr/>
        </p:nvPicPr>
        <p:blipFill>
          <a:blip r:embed="rId3"/>
          <a:stretch>
            <a:fillRect/>
          </a:stretch>
        </p:blipFill>
        <p:spPr>
          <a:xfrm>
            <a:off x="224151" y="1493678"/>
            <a:ext cx="7853806" cy="1753408"/>
          </a:xfrm>
          <a:prstGeom prst="rect">
            <a:avLst/>
          </a:prstGeom>
        </p:spPr>
      </p:pic>
      <p:sp>
        <p:nvSpPr>
          <p:cNvPr id="23" name="Subtitle 2">
            <a:extLst>
              <a:ext uri="{FF2B5EF4-FFF2-40B4-BE49-F238E27FC236}">
                <a16:creationId xmlns:a16="http://schemas.microsoft.com/office/drawing/2014/main" id="{E0CA5FB9-6474-4159-BB1E-6EFB8F48FE82}"/>
              </a:ext>
            </a:extLst>
          </p:cNvPr>
          <p:cNvSpPr txBox="1">
            <a:spLocks/>
          </p:cNvSpPr>
          <p:nvPr/>
        </p:nvSpPr>
        <p:spPr>
          <a:xfrm>
            <a:off x="224151" y="3329277"/>
            <a:ext cx="8646380" cy="6795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How likely are you to use BDMs in your strawberry fields in the next 5 years?</a:t>
            </a:r>
          </a:p>
        </p:txBody>
      </p:sp>
      <p:pic>
        <p:nvPicPr>
          <p:cNvPr id="24" name="Picture 23">
            <a:extLst>
              <a:ext uri="{FF2B5EF4-FFF2-40B4-BE49-F238E27FC236}">
                <a16:creationId xmlns:a16="http://schemas.microsoft.com/office/drawing/2014/main" id="{EF741C7A-8269-4E1C-A233-B5F944870BC6}"/>
              </a:ext>
            </a:extLst>
          </p:cNvPr>
          <p:cNvPicPr>
            <a:picLocks noChangeAspect="1"/>
          </p:cNvPicPr>
          <p:nvPr/>
        </p:nvPicPr>
        <p:blipFill>
          <a:blip r:embed="rId4"/>
          <a:stretch>
            <a:fillRect/>
          </a:stretch>
        </p:blipFill>
        <p:spPr>
          <a:xfrm>
            <a:off x="392231" y="3855010"/>
            <a:ext cx="7442440" cy="1875639"/>
          </a:xfrm>
          <a:prstGeom prst="rect">
            <a:avLst/>
          </a:prstGeom>
        </p:spPr>
      </p:pic>
      <p:pic>
        <p:nvPicPr>
          <p:cNvPr id="15" name="Picture 4" descr="Image result for washington state university logo">
            <a:extLst>
              <a:ext uri="{FF2B5EF4-FFF2-40B4-BE49-F238E27FC236}">
                <a16:creationId xmlns:a16="http://schemas.microsoft.com/office/drawing/2014/main" id="{A47C70F7-6E63-4251-91E4-D9FABDFD2D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8B0F9E-0932-48B3-A80E-239EEC3DC534}"/>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6"/>
              </a:rPr>
              <a:t>https://smallfruits.wsu.edu</a:t>
            </a:r>
            <a:endParaRPr lang="en-US" sz="1400" b="1" i="1" u="sng"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3979D8B-C05E-4AE6-89A8-70DCDC5098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9" name="Picture 2" descr="Image result for western sare logo">
            <a:extLst>
              <a:ext uri="{FF2B5EF4-FFF2-40B4-BE49-F238E27FC236}">
                <a16:creationId xmlns:a16="http://schemas.microsoft.com/office/drawing/2014/main" id="{102A029B-D3E4-44A5-A4BF-D5D7E32A59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6451800-A6C3-41D9-98F4-EF1AB5BA66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
        <p:nvSpPr>
          <p:cNvPr id="2" name="TextBox 1">
            <a:extLst>
              <a:ext uri="{FF2B5EF4-FFF2-40B4-BE49-F238E27FC236}">
                <a16:creationId xmlns:a16="http://schemas.microsoft.com/office/drawing/2014/main" id="{A601CA2B-0AA4-4188-B2A2-51D46F367F8D}"/>
              </a:ext>
            </a:extLst>
          </p:cNvPr>
          <p:cNvSpPr txBox="1"/>
          <p:nvPr/>
        </p:nvSpPr>
        <p:spPr>
          <a:xfrm>
            <a:off x="6725792" y="5516261"/>
            <a:ext cx="2731625" cy="338554"/>
          </a:xfrm>
          <a:prstGeom prst="rect">
            <a:avLst/>
          </a:prstGeom>
          <a:noFill/>
        </p:spPr>
        <p:txBody>
          <a:bodyPr wrap="square" rtlCol="0">
            <a:spAutoFit/>
          </a:bodyPr>
          <a:lstStyle/>
          <a:p>
            <a:r>
              <a:rPr lang="en-US" sz="1600" dirty="0">
                <a:solidFill>
                  <a:schemeClr val="accent1">
                    <a:lumMod val="50000"/>
                  </a:schemeClr>
                </a:solidFill>
              </a:rPr>
              <a:t>Goldberger et al., 2019</a:t>
            </a:r>
          </a:p>
        </p:txBody>
      </p:sp>
    </p:spTree>
    <p:extLst>
      <p:ext uri="{BB962C8B-B14F-4D97-AF65-F5344CB8AC3E}">
        <p14:creationId xmlns:p14="http://schemas.microsoft.com/office/powerpoint/2010/main" val="205823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CA4C8BF-A94D-4494-9AFA-43EAC6ECA860}"/>
              </a:ext>
            </a:extLst>
          </p:cNvPr>
          <p:cNvSpPr>
            <a:spLocks noGrp="1"/>
          </p:cNvSpPr>
          <p:nvPr>
            <p:ph idx="1"/>
          </p:nvPr>
        </p:nvSpPr>
        <p:spPr>
          <a:xfrm>
            <a:off x="123095" y="970592"/>
            <a:ext cx="5468815" cy="4778374"/>
          </a:xfrm>
        </p:spPr>
        <p:txBody>
          <a:bodyPr>
            <a:normAutofit/>
          </a:bodyPr>
          <a:lstStyle/>
          <a:p>
            <a:pPr marL="404813" indent="-404813">
              <a:spcBef>
                <a:spcPts val="1800"/>
              </a:spcBef>
              <a:buClr>
                <a:srgbClr val="FF0000"/>
              </a:buClr>
              <a:buFont typeface="Wingdings" panose="05000000000000000000" pitchFamily="2" charset="2"/>
              <a:buChar char="v"/>
            </a:pPr>
            <a:r>
              <a:rPr lang="en-US" sz="2400" dirty="0">
                <a:cs typeface="Arial" panose="020B0604020202020204" pitchFamily="34" charset="0"/>
              </a:rPr>
              <a:t>Online </a:t>
            </a:r>
            <a:r>
              <a:rPr lang="en-US" sz="2400" dirty="0" err="1">
                <a:cs typeface="Arial" panose="020B0604020202020204" pitchFamily="34" charset="0"/>
              </a:rPr>
              <a:t>Qualtrics</a:t>
            </a:r>
            <a:r>
              <a:rPr lang="en-US" sz="2400" baseline="30000" dirty="0" err="1">
                <a:cs typeface="Arial" panose="020B0604020202020204" pitchFamily="34" charset="0"/>
              </a:rPr>
              <a:t>XM</a:t>
            </a:r>
            <a:r>
              <a:rPr lang="en-US" sz="2400" dirty="0">
                <a:cs typeface="Arial" panose="020B0604020202020204" pitchFamily="34" charset="0"/>
              </a:rPr>
              <a:t> survey led by Goldberger and DeVetter with assistance from Gomez and Bolda</a:t>
            </a:r>
          </a:p>
          <a:p>
            <a:pPr marL="404813" indent="-404813">
              <a:spcBef>
                <a:spcPts val="1800"/>
              </a:spcBef>
              <a:buClr>
                <a:srgbClr val="FF0000"/>
              </a:buClr>
              <a:buFont typeface="Wingdings" panose="05000000000000000000" pitchFamily="2" charset="2"/>
              <a:buChar char="v"/>
            </a:pPr>
            <a:r>
              <a:rPr lang="en-US" sz="2400" dirty="0">
                <a:cs typeface="Arial" panose="020B0604020202020204" pitchFamily="34" charset="0"/>
              </a:rPr>
              <a:t>Surveyed 6 counties in CA </a:t>
            </a:r>
          </a:p>
          <a:p>
            <a:pPr marL="404813" indent="-404813">
              <a:spcBef>
                <a:spcPts val="1800"/>
              </a:spcBef>
              <a:buClr>
                <a:srgbClr val="FF0000"/>
              </a:buClr>
              <a:buFont typeface="Wingdings" panose="05000000000000000000" pitchFamily="2" charset="2"/>
              <a:buChar char="v"/>
            </a:pPr>
            <a:r>
              <a:rPr lang="en-US" sz="2400" dirty="0">
                <a:cs typeface="Arial" panose="020B0604020202020204" pitchFamily="34" charset="0"/>
              </a:rPr>
              <a:t>N = 43 respondents - 24% of the strawberry acreage in 2018</a:t>
            </a:r>
            <a:r>
              <a:rPr lang="en-US" sz="2400" dirty="0">
                <a:solidFill>
                  <a:srgbClr val="FF0000"/>
                </a:solidFill>
                <a:cs typeface="Arial" panose="020B0604020202020204" pitchFamily="34" charset="0"/>
              </a:rPr>
              <a:t>*</a:t>
            </a:r>
          </a:p>
          <a:p>
            <a:pPr marL="404813" indent="-404813">
              <a:spcBef>
                <a:spcPts val="1800"/>
              </a:spcBef>
              <a:buClr>
                <a:srgbClr val="FF0000"/>
              </a:buClr>
              <a:buFont typeface="Wingdings" panose="05000000000000000000" pitchFamily="2" charset="2"/>
              <a:buChar char="v"/>
            </a:pPr>
            <a:r>
              <a:rPr lang="en-US" sz="2400" dirty="0">
                <a:cs typeface="Arial" panose="020B0604020202020204" pitchFamily="34" charset="0"/>
              </a:rPr>
              <a:t>Owners, partners, lessees, or hired managers </a:t>
            </a:r>
          </a:p>
          <a:p>
            <a:pPr marL="404813" indent="-404813">
              <a:spcBef>
                <a:spcPts val="1800"/>
              </a:spcBef>
              <a:buClr>
                <a:srgbClr val="FF0000"/>
              </a:buClr>
              <a:buFont typeface="Wingdings" panose="05000000000000000000" pitchFamily="2" charset="2"/>
              <a:buChar char="v"/>
            </a:pPr>
            <a:r>
              <a:rPr lang="en-US" sz="2400" dirty="0">
                <a:cs typeface="Arial" panose="020B0604020202020204" pitchFamily="34" charset="0"/>
              </a:rPr>
              <a:t>Farm size range was 0 to 463 ha, averaged 81 ha</a:t>
            </a:r>
          </a:p>
        </p:txBody>
      </p:sp>
      <p:pic>
        <p:nvPicPr>
          <p:cNvPr id="25" name="Picture 24">
            <a:extLst>
              <a:ext uri="{FF2B5EF4-FFF2-40B4-BE49-F238E27FC236}">
                <a16:creationId xmlns:a16="http://schemas.microsoft.com/office/drawing/2014/main" id="{8DA7849A-375A-47B1-BA49-317D8EE20177}"/>
              </a:ext>
            </a:extLst>
          </p:cNvPr>
          <p:cNvPicPr>
            <a:picLocks noChangeAspect="1"/>
          </p:cNvPicPr>
          <p:nvPr/>
        </p:nvPicPr>
        <p:blipFill>
          <a:blip r:embed="rId2"/>
          <a:stretch>
            <a:fillRect/>
          </a:stretch>
        </p:blipFill>
        <p:spPr>
          <a:xfrm>
            <a:off x="5333542" y="1081600"/>
            <a:ext cx="3662322" cy="1917446"/>
          </a:xfrm>
          <a:prstGeom prst="rect">
            <a:avLst/>
          </a:prstGeom>
          <a:ln>
            <a:solidFill>
              <a:schemeClr val="tx1"/>
            </a:solidFill>
          </a:ln>
        </p:spPr>
      </p:pic>
      <p:graphicFrame>
        <p:nvGraphicFramePr>
          <p:cNvPr id="27" name="Chart 26">
            <a:extLst>
              <a:ext uri="{FF2B5EF4-FFF2-40B4-BE49-F238E27FC236}">
                <a16:creationId xmlns:a16="http://schemas.microsoft.com/office/drawing/2014/main" id="{D562E291-49F2-4999-AE88-FB82294DBA7D}"/>
              </a:ext>
            </a:extLst>
          </p:cNvPr>
          <p:cNvGraphicFramePr>
            <a:graphicFrameLocks/>
          </p:cNvGraphicFramePr>
          <p:nvPr/>
        </p:nvGraphicFramePr>
        <p:xfrm>
          <a:off x="5364878" y="3313990"/>
          <a:ext cx="3662321" cy="228403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14">
            <a:extLst>
              <a:ext uri="{FF2B5EF4-FFF2-40B4-BE49-F238E27FC236}">
                <a16:creationId xmlns:a16="http://schemas.microsoft.com/office/drawing/2014/main" id="{94EAE41F-5A8A-4604-918F-AC22358AE6DF}"/>
              </a:ext>
            </a:extLst>
          </p:cNvPr>
          <p:cNvSpPr txBox="1"/>
          <p:nvPr/>
        </p:nvSpPr>
        <p:spPr>
          <a:xfrm>
            <a:off x="119910" y="5517251"/>
            <a:ext cx="302003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rgbClr val="FF0000"/>
                </a:solidFill>
                <a:latin typeface="Arial" panose="020B0604020202020204" pitchFamily="34" charset="0"/>
                <a:cs typeface="Arial" panose="020B0604020202020204" pitchFamily="34" charset="0"/>
              </a:rPr>
              <a:t>* </a:t>
            </a:r>
            <a:r>
              <a:rPr lang="en-US" sz="1600" b="1" dirty="0">
                <a:solidFill>
                  <a:schemeClr val="accent1">
                    <a:lumMod val="50000"/>
                  </a:schemeClr>
                </a:solidFill>
                <a:latin typeface="Arial" panose="020B0604020202020204" pitchFamily="34" charset="0"/>
                <a:cs typeface="Arial" panose="020B0604020202020204" pitchFamily="34" charset="0"/>
              </a:rPr>
              <a:t>USDA NASS, 2019</a:t>
            </a:r>
          </a:p>
        </p:txBody>
      </p:sp>
      <p:sp>
        <p:nvSpPr>
          <p:cNvPr id="35" name="Subtitle 2">
            <a:extLst>
              <a:ext uri="{FF2B5EF4-FFF2-40B4-BE49-F238E27FC236}">
                <a16:creationId xmlns:a16="http://schemas.microsoft.com/office/drawing/2014/main" id="{558B9AF6-E379-4EDE-8D64-3BB91FAAACEB}"/>
              </a:ext>
            </a:extLst>
          </p:cNvPr>
          <p:cNvSpPr txBox="1">
            <a:spLocks/>
          </p:cNvSpPr>
          <p:nvPr/>
        </p:nvSpPr>
        <p:spPr>
          <a:xfrm>
            <a:off x="1" y="2052"/>
            <a:ext cx="9144000" cy="679506"/>
          </a:xfrm>
          <a:prstGeom prst="rect">
            <a:avLst/>
          </a:prstGeom>
          <a:solidFill>
            <a:srgbClr val="C00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000" b="1" dirty="0">
                <a:solidFill>
                  <a:schemeClr val="bg1"/>
                </a:solidFill>
              </a:rPr>
              <a:t>Survey of CA Strawberry Growers</a:t>
            </a:r>
            <a:endParaRPr lang="en-US" sz="4000" b="1" dirty="0">
              <a:solidFill>
                <a:schemeClr val="bg1"/>
              </a:solidFill>
            </a:endParaRPr>
          </a:p>
        </p:txBody>
      </p:sp>
      <p:cxnSp>
        <p:nvCxnSpPr>
          <p:cNvPr id="44" name="Straight Connector 43">
            <a:extLst>
              <a:ext uri="{FF2B5EF4-FFF2-40B4-BE49-F238E27FC236}">
                <a16:creationId xmlns:a16="http://schemas.microsoft.com/office/drawing/2014/main" id="{DCAC1D1B-21B6-46F3-8F0F-29A6EDF77EA0}"/>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 descr="Image result for washington state university logo">
            <a:extLst>
              <a:ext uri="{FF2B5EF4-FFF2-40B4-BE49-F238E27FC236}">
                <a16:creationId xmlns:a16="http://schemas.microsoft.com/office/drawing/2014/main" id="{9352BA81-A069-462F-B50C-AE14B93B45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74A767-9710-4B2C-9C23-64945FCA96A8}"/>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A9E12C66-FECF-4F72-8418-1EFF8A5DE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48" name="Picture 2" descr="Image result for western sare logo">
            <a:extLst>
              <a:ext uri="{FF2B5EF4-FFF2-40B4-BE49-F238E27FC236}">
                <a16:creationId xmlns:a16="http://schemas.microsoft.com/office/drawing/2014/main" id="{161C916D-997D-4B1A-ACF0-B12D1324EB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E747723-1DC4-4C71-A441-6EBF95D24E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1448052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ock&#10;&#10;Description automatically generated">
            <a:extLst>
              <a:ext uri="{FF2B5EF4-FFF2-40B4-BE49-F238E27FC236}">
                <a16:creationId xmlns:a16="http://schemas.microsoft.com/office/drawing/2014/main" id="{DE5A05C0-DA07-4BE8-AC9A-F9410162ED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405" b="5745"/>
          <a:stretch/>
        </p:blipFill>
        <p:spPr>
          <a:xfrm>
            <a:off x="5641778" y="3429000"/>
            <a:ext cx="3342741" cy="2152306"/>
          </a:xfrm>
          <a:prstGeom prst="rect">
            <a:avLst/>
          </a:prstGeom>
          <a:ln>
            <a:solidFill>
              <a:schemeClr val="tx1"/>
            </a:solidFill>
          </a:ln>
        </p:spPr>
      </p:pic>
      <p:graphicFrame>
        <p:nvGraphicFramePr>
          <p:cNvPr id="7" name="Table 7">
            <a:extLst>
              <a:ext uri="{FF2B5EF4-FFF2-40B4-BE49-F238E27FC236}">
                <a16:creationId xmlns:a16="http://schemas.microsoft.com/office/drawing/2014/main" id="{0F4AE065-D861-48F2-9719-35601FB6D43F}"/>
              </a:ext>
            </a:extLst>
          </p:cNvPr>
          <p:cNvGraphicFramePr>
            <a:graphicFrameLocks noGrp="1"/>
          </p:cNvGraphicFramePr>
          <p:nvPr>
            <p:extLst>
              <p:ext uri="{D42A27DB-BD31-4B8C-83A1-F6EECF244321}">
                <p14:modId xmlns:p14="http://schemas.microsoft.com/office/powerpoint/2010/main" val="2966799868"/>
              </p:ext>
            </p:extLst>
          </p:nvPr>
        </p:nvGraphicFramePr>
        <p:xfrm>
          <a:off x="4389839" y="819208"/>
          <a:ext cx="4698473" cy="2014299"/>
        </p:xfrm>
        <a:graphic>
          <a:graphicData uri="http://schemas.openxmlformats.org/drawingml/2006/table">
            <a:tbl>
              <a:tblPr firstRow="1" bandRow="1">
                <a:tableStyleId>{1FECB4D8-DB02-4DC6-A0A2-4F2EBAE1DC90}</a:tableStyleId>
              </a:tblPr>
              <a:tblGrid>
                <a:gridCol w="1174618">
                  <a:extLst>
                    <a:ext uri="{9D8B030D-6E8A-4147-A177-3AD203B41FA5}">
                      <a16:colId xmlns:a16="http://schemas.microsoft.com/office/drawing/2014/main" val="4123418125"/>
                    </a:ext>
                  </a:extLst>
                </a:gridCol>
                <a:gridCol w="1052791">
                  <a:extLst>
                    <a:ext uri="{9D8B030D-6E8A-4147-A177-3AD203B41FA5}">
                      <a16:colId xmlns:a16="http://schemas.microsoft.com/office/drawing/2014/main" val="1415477730"/>
                    </a:ext>
                  </a:extLst>
                </a:gridCol>
                <a:gridCol w="1535390">
                  <a:extLst>
                    <a:ext uri="{9D8B030D-6E8A-4147-A177-3AD203B41FA5}">
                      <a16:colId xmlns:a16="http://schemas.microsoft.com/office/drawing/2014/main" val="1957214204"/>
                    </a:ext>
                  </a:extLst>
                </a:gridCol>
                <a:gridCol w="935674">
                  <a:extLst>
                    <a:ext uri="{9D8B030D-6E8A-4147-A177-3AD203B41FA5}">
                      <a16:colId xmlns:a16="http://schemas.microsoft.com/office/drawing/2014/main" val="165527908"/>
                    </a:ext>
                  </a:extLst>
                </a:gridCol>
              </a:tblGrid>
              <a:tr h="902613">
                <a:tc gridSpan="4">
                  <a:txBody>
                    <a:bodyPr/>
                    <a:lstStyle/>
                    <a:p>
                      <a:pPr algn="ctr"/>
                      <a:r>
                        <a:rPr lang="en-US" sz="1600" b="1" dirty="0">
                          <a:solidFill>
                            <a:schemeClr val="bg1"/>
                          </a:solidFill>
                          <a:latin typeface="Arial" panose="020B0604020202020204" pitchFamily="34" charset="0"/>
                          <a:cs typeface="Arial" panose="020B0604020202020204" pitchFamily="34" charset="0"/>
                        </a:rPr>
                        <a:t>Likelihood of using BDMs in the future</a:t>
                      </a:r>
                    </a:p>
                    <a:p>
                      <a:pPr algn="ctr"/>
                      <a:r>
                        <a:rPr lang="en-US" sz="1600" b="1" dirty="0">
                          <a:solidFill>
                            <a:schemeClr val="bg1"/>
                          </a:solidFill>
                          <a:latin typeface="Arial" panose="020B0604020202020204" pitchFamily="34" charset="0"/>
                          <a:cs typeface="Arial" panose="020B0604020202020204" pitchFamily="34" charset="0"/>
                        </a:rPr>
                        <a:t>[percentages, rounded (%)]</a:t>
                      </a:r>
                    </a:p>
                  </a:txBody>
                  <a:tcPr anchor="ctr">
                    <a:lnL>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dirty="0">
                        <a:latin typeface="Arial" panose="020B0604020202020204" pitchFamily="34" charset="0"/>
                        <a:cs typeface="Arial" panose="020B0604020202020204" pitchFamily="34" charset="0"/>
                      </a:endParaRPr>
                    </a:p>
                  </a:txBody>
                  <a:tcPr anchor="ctr"/>
                </a:tc>
                <a:tc hMerge="1">
                  <a:txBody>
                    <a:bodyPr/>
                    <a:lstStyle/>
                    <a:p>
                      <a:pPr algn="ctr"/>
                      <a:endParaRPr lang="en-US" dirty="0">
                        <a:latin typeface="Arial" panose="020B0604020202020204" pitchFamily="34" charset="0"/>
                        <a:cs typeface="Arial" panose="020B0604020202020204" pitchFamily="34" charset="0"/>
                      </a:endParaRPr>
                    </a:p>
                  </a:txBody>
                  <a:tcPr anchor="ctr"/>
                </a:tc>
                <a:tc hMerge="1">
                  <a:txBody>
                    <a:bodyPr/>
                    <a:lstStyle/>
                    <a:p>
                      <a:pPr algn="ctr"/>
                      <a:endParaRPr lang="en-US" dirty="0">
                        <a:latin typeface="Arial" panose="020B0604020202020204" pitchFamily="34" charset="0"/>
                        <a:cs typeface="Arial" panose="020B0604020202020204" pitchFamily="34" charset="0"/>
                      </a:endParaRPr>
                    </a:p>
                  </a:txBody>
                  <a:tcPr anchor="ctr">
                    <a:lnL>
                      <a:noFill/>
                    </a:lnL>
                  </a:tcPr>
                </a:tc>
                <a:extLst>
                  <a:ext uri="{0D108BD9-81ED-4DB2-BD59-A6C34878D82A}">
                    <a16:rowId xmlns:a16="http://schemas.microsoft.com/office/drawing/2014/main" val="2667613985"/>
                  </a:ext>
                </a:extLst>
              </a:tr>
              <a:tr h="555843">
                <a:tc>
                  <a:txBody>
                    <a:bodyPr/>
                    <a:lstStyle/>
                    <a:p>
                      <a:pPr algn="ctr"/>
                      <a:r>
                        <a:rPr lang="en-US" sz="1600" b="1" dirty="0">
                          <a:solidFill>
                            <a:schemeClr val="bg1"/>
                          </a:solidFill>
                          <a:latin typeface="Arial" panose="020B0604020202020204" pitchFamily="34" charset="0"/>
                          <a:cs typeface="Arial" panose="020B0604020202020204" pitchFamily="34" charset="0"/>
                        </a:rPr>
                        <a:t>Not at all </a:t>
                      </a:r>
                    </a:p>
                  </a:txBody>
                  <a:tcPr anchor="ctr">
                    <a:lnT w="12700" cap="flat" cmpd="sng" algn="ctr">
                      <a:solidFill>
                        <a:schemeClr val="bg1"/>
                      </a:solidFill>
                      <a:prstDash val="solid"/>
                      <a:round/>
                      <a:headEnd type="none" w="med" len="med"/>
                      <a:tailEnd type="none" w="med" len="med"/>
                    </a:lnT>
                    <a:solidFill>
                      <a:schemeClr val="bg1">
                        <a:lumMod val="50000"/>
                      </a:schemeClr>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Slightly </a:t>
                      </a:r>
                    </a:p>
                  </a:txBody>
                  <a:tcPr anchor="ctr">
                    <a:lnT w="12700" cap="flat" cmpd="sng" algn="ctr">
                      <a:solidFill>
                        <a:schemeClr val="bg1"/>
                      </a:solidFill>
                      <a:prstDash val="solid"/>
                      <a:round/>
                      <a:headEnd type="none" w="med" len="med"/>
                      <a:tailEnd type="none" w="med" len="med"/>
                    </a:lnT>
                    <a:solidFill>
                      <a:schemeClr val="bg1">
                        <a:lumMod val="50000"/>
                      </a:schemeClr>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Moderately</a:t>
                      </a:r>
                    </a:p>
                  </a:txBody>
                  <a:tcPr anchor="ctr">
                    <a:lnT w="12700" cap="flat" cmpd="sng" algn="ctr">
                      <a:solidFill>
                        <a:schemeClr val="bg1"/>
                      </a:solidFill>
                      <a:prstDash val="solid"/>
                      <a:round/>
                      <a:headEnd type="none" w="med" len="med"/>
                      <a:tailEnd type="none" w="med" len="med"/>
                    </a:lnT>
                    <a:solidFill>
                      <a:schemeClr val="bg1">
                        <a:lumMod val="50000"/>
                      </a:schemeClr>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Very</a:t>
                      </a:r>
                    </a:p>
                  </a:txBody>
                  <a:tcPr anchor="ctr">
                    <a:lnT w="12700" cap="flat" cmpd="sng" algn="ctr">
                      <a:solidFill>
                        <a:schemeClr val="bg1"/>
                      </a:solidFill>
                      <a:prstDash val="solid"/>
                      <a:round/>
                      <a:headEnd type="none" w="med" len="med"/>
                      <a:tailEnd type="none" w="med" len="med"/>
                    </a:lnT>
                    <a:solidFill>
                      <a:schemeClr val="bg1">
                        <a:lumMod val="50000"/>
                      </a:schemeClr>
                    </a:solidFill>
                  </a:tcPr>
                </a:tc>
                <a:extLst>
                  <a:ext uri="{0D108BD9-81ED-4DB2-BD59-A6C34878D82A}">
                    <a16:rowId xmlns:a16="http://schemas.microsoft.com/office/drawing/2014/main" val="1771292634"/>
                  </a:ext>
                </a:extLst>
              </a:tr>
              <a:tr h="555843">
                <a:tc>
                  <a:txBody>
                    <a:bodyPr/>
                    <a:lstStyle/>
                    <a:p>
                      <a:pPr algn="ctr"/>
                      <a:r>
                        <a:rPr lang="en-US" sz="1600" dirty="0">
                          <a:latin typeface="Arial" panose="020B0604020202020204" pitchFamily="34" charset="0"/>
                          <a:cs typeface="Arial" panose="020B0604020202020204" pitchFamily="34" charset="0"/>
                        </a:rPr>
                        <a:t>40</a:t>
                      </a:r>
                    </a:p>
                  </a:txBody>
                  <a:tcPr anchor="ctr"/>
                </a:tc>
                <a:tc>
                  <a:txBody>
                    <a:bodyPr/>
                    <a:lstStyle/>
                    <a:p>
                      <a:pPr algn="ctr"/>
                      <a:r>
                        <a:rPr lang="en-US" sz="1600" dirty="0">
                          <a:latin typeface="Arial" panose="020B0604020202020204" pitchFamily="34" charset="0"/>
                          <a:cs typeface="Arial" panose="020B0604020202020204" pitchFamily="34" charset="0"/>
                        </a:rPr>
                        <a:t>35</a:t>
                      </a:r>
                    </a:p>
                  </a:txBody>
                  <a:tcPr anchor="ctr"/>
                </a:tc>
                <a:tc>
                  <a:txBody>
                    <a:bodyPr/>
                    <a:lstStyle/>
                    <a:p>
                      <a:pPr algn="ctr"/>
                      <a:r>
                        <a:rPr lang="en-US" sz="1600" dirty="0">
                          <a:latin typeface="Arial" panose="020B0604020202020204" pitchFamily="34" charset="0"/>
                          <a:cs typeface="Arial" panose="020B0604020202020204" pitchFamily="34" charset="0"/>
                        </a:rPr>
                        <a:t>15</a:t>
                      </a:r>
                    </a:p>
                  </a:txBody>
                  <a:tcPr anchor="ctr"/>
                </a:tc>
                <a:tc>
                  <a:txBody>
                    <a:bodyPr/>
                    <a:lstStyle/>
                    <a:p>
                      <a:pPr algn="ctr"/>
                      <a:r>
                        <a:rPr lang="en-US" sz="16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211676734"/>
                  </a:ext>
                </a:extLst>
              </a:tr>
            </a:tbl>
          </a:graphicData>
        </a:graphic>
      </p:graphicFrame>
      <p:sp>
        <p:nvSpPr>
          <p:cNvPr id="14" name="Subtitle 2">
            <a:extLst>
              <a:ext uri="{FF2B5EF4-FFF2-40B4-BE49-F238E27FC236}">
                <a16:creationId xmlns:a16="http://schemas.microsoft.com/office/drawing/2014/main" id="{F09EF993-627D-4B73-9C74-1F356A548A2F}"/>
              </a:ext>
            </a:extLst>
          </p:cNvPr>
          <p:cNvSpPr txBox="1">
            <a:spLocks/>
          </p:cNvSpPr>
          <p:nvPr/>
        </p:nvSpPr>
        <p:spPr>
          <a:xfrm>
            <a:off x="1" y="2051"/>
            <a:ext cx="9144000" cy="679506"/>
          </a:xfrm>
          <a:prstGeom prst="rect">
            <a:avLst/>
          </a:prstGeom>
          <a:solidFill>
            <a:srgbClr val="C00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000" b="1" dirty="0">
                <a:solidFill>
                  <a:schemeClr val="bg1"/>
                </a:solidFill>
              </a:rPr>
              <a:t>Results of CA Strawberry Survey</a:t>
            </a:r>
            <a:endParaRPr lang="en-US" sz="4000" b="1" dirty="0">
              <a:solidFill>
                <a:schemeClr val="bg1"/>
              </a:solidFill>
            </a:endParaRPr>
          </a:p>
        </p:txBody>
      </p:sp>
      <p:sp>
        <p:nvSpPr>
          <p:cNvPr id="17" name="TextBox 16">
            <a:extLst>
              <a:ext uri="{FF2B5EF4-FFF2-40B4-BE49-F238E27FC236}">
                <a16:creationId xmlns:a16="http://schemas.microsoft.com/office/drawing/2014/main" id="{3D4C2834-0031-4CA2-961E-E19573A287CD}"/>
              </a:ext>
            </a:extLst>
          </p:cNvPr>
          <p:cNvSpPr txBox="1"/>
          <p:nvPr/>
        </p:nvSpPr>
        <p:spPr>
          <a:xfrm>
            <a:off x="83109" y="798007"/>
            <a:ext cx="5454876" cy="5032147"/>
          </a:xfrm>
          <a:prstGeom prst="rect">
            <a:avLst/>
          </a:prstGeom>
          <a:noFill/>
        </p:spPr>
        <p:txBody>
          <a:bodyPr wrap="square" rtlCol="0">
            <a:spAutoFit/>
          </a:bodyPr>
          <a:lstStyle/>
          <a:p>
            <a:pPr marL="342900" indent="-342900">
              <a:spcAft>
                <a:spcPts val="1800"/>
              </a:spcAft>
              <a:buClr>
                <a:srgbClr val="FF0000"/>
              </a:buClr>
              <a:buFont typeface="Wingdings" panose="05000000000000000000" pitchFamily="2" charset="2"/>
              <a:buChar char="v"/>
            </a:pPr>
            <a:r>
              <a:rPr lang="en-US" sz="2200" dirty="0">
                <a:cs typeface="Arial" panose="020B0604020202020204" pitchFamily="34" charset="0"/>
              </a:rPr>
              <a:t>5% and 10% used BDMs in all </a:t>
            </a:r>
            <a:br>
              <a:rPr lang="en-US" sz="2200" dirty="0">
                <a:cs typeface="Arial" panose="020B0604020202020204" pitchFamily="34" charset="0"/>
              </a:rPr>
            </a:br>
            <a:r>
              <a:rPr lang="en-US" sz="2200" dirty="0">
                <a:cs typeface="Arial" panose="020B0604020202020204" pitchFamily="34" charset="0"/>
              </a:rPr>
              <a:t>or some of their fields, </a:t>
            </a:r>
            <a:br>
              <a:rPr lang="en-US" sz="2200" dirty="0">
                <a:cs typeface="Arial" panose="020B0604020202020204" pitchFamily="34" charset="0"/>
              </a:rPr>
            </a:br>
            <a:r>
              <a:rPr lang="en-US" sz="2200" dirty="0">
                <a:cs typeface="Arial" panose="020B0604020202020204" pitchFamily="34" charset="0"/>
              </a:rPr>
              <a:t>respectively </a:t>
            </a:r>
          </a:p>
          <a:p>
            <a:pPr marL="342900" indent="-342900">
              <a:spcAft>
                <a:spcPts val="1800"/>
              </a:spcAft>
              <a:buClr>
                <a:srgbClr val="FF0000"/>
              </a:buClr>
              <a:buFont typeface="Wingdings" panose="05000000000000000000" pitchFamily="2" charset="2"/>
              <a:buChar char="v"/>
            </a:pPr>
            <a:r>
              <a:rPr lang="en-US" sz="2200" dirty="0">
                <a:cs typeface="Arial" panose="020B0604020202020204" pitchFamily="34" charset="0"/>
              </a:rPr>
              <a:t>Only one grower was satisfied </a:t>
            </a:r>
            <a:br>
              <a:rPr lang="en-US" sz="2200" dirty="0">
                <a:cs typeface="Arial" panose="020B0604020202020204" pitchFamily="34" charset="0"/>
              </a:rPr>
            </a:br>
            <a:r>
              <a:rPr lang="en-US" sz="2200" dirty="0">
                <a:cs typeface="Arial" panose="020B0604020202020204" pitchFamily="34" charset="0"/>
              </a:rPr>
              <a:t>with BDM performance</a:t>
            </a:r>
          </a:p>
          <a:p>
            <a:pPr marL="344488" indent="-344488">
              <a:spcAft>
                <a:spcPts val="1800"/>
              </a:spcAft>
              <a:buClr>
                <a:srgbClr val="FF0000"/>
              </a:buClr>
              <a:buFont typeface="Wingdings" panose="05000000000000000000" pitchFamily="2" charset="2"/>
              <a:buChar char="v"/>
            </a:pPr>
            <a:r>
              <a:rPr lang="en-US" sz="2200" dirty="0">
                <a:cs typeface="Arial" panose="020B0604020202020204" pitchFamily="34" charset="0"/>
              </a:rPr>
              <a:t>77% reported BDMs appear to be an unproven technology </a:t>
            </a:r>
          </a:p>
          <a:p>
            <a:pPr marL="344488" indent="-344488">
              <a:buClr>
                <a:srgbClr val="FF0000"/>
              </a:buClr>
              <a:buFont typeface="Wingdings" panose="05000000000000000000" pitchFamily="2" charset="2"/>
              <a:buChar char="v"/>
            </a:pPr>
            <a:r>
              <a:rPr lang="en-US" sz="2200" dirty="0">
                <a:cs typeface="Arial" panose="020B0604020202020204" pitchFamily="34" charset="0"/>
              </a:rPr>
              <a:t>Concerns about BDM:</a:t>
            </a:r>
          </a:p>
          <a:p>
            <a:pPr marL="688975" indent="-225425">
              <a:buClr>
                <a:schemeClr val="accent6">
                  <a:lumMod val="75000"/>
                </a:schemeClr>
              </a:buClr>
              <a:buFont typeface="Arial" panose="020B0604020202020204" pitchFamily="34" charset="0"/>
              <a:buChar char="•"/>
            </a:pPr>
            <a:r>
              <a:rPr lang="en-US" sz="2000" dirty="0">
                <a:cs typeface="Arial" panose="020B0604020202020204" pitchFamily="34" charset="0"/>
              </a:rPr>
              <a:t>Durability</a:t>
            </a:r>
          </a:p>
          <a:p>
            <a:pPr marL="688975" indent="-225425">
              <a:buClr>
                <a:schemeClr val="accent6">
                  <a:lumMod val="75000"/>
                </a:schemeClr>
              </a:buClr>
              <a:buFont typeface="Arial" panose="020B0604020202020204" pitchFamily="34" charset="0"/>
              <a:buChar char="•"/>
            </a:pPr>
            <a:r>
              <a:rPr lang="en-US" sz="2000" dirty="0">
                <a:cs typeface="Arial" panose="020B0604020202020204" pitchFamily="34" charset="0"/>
              </a:rPr>
              <a:t>Degrading before the next crop rotation</a:t>
            </a:r>
          </a:p>
          <a:p>
            <a:pPr marL="688975" indent="-225425">
              <a:buClr>
                <a:schemeClr val="accent6">
                  <a:lumMod val="75000"/>
                </a:schemeClr>
              </a:buClr>
              <a:buFont typeface="Arial" panose="020B0604020202020204" pitchFamily="34" charset="0"/>
              <a:buChar char="•"/>
            </a:pPr>
            <a:r>
              <a:rPr lang="en-US" sz="2000" dirty="0">
                <a:cs typeface="Arial" panose="020B0604020202020204" pitchFamily="34" charset="0"/>
              </a:rPr>
              <a:t>Compatibility with soil fumigation</a:t>
            </a:r>
          </a:p>
          <a:p>
            <a:pPr marL="688975" indent="-225425">
              <a:buClr>
                <a:schemeClr val="accent6">
                  <a:lumMod val="75000"/>
                </a:schemeClr>
              </a:buClr>
              <a:buFont typeface="Arial" panose="020B0604020202020204" pitchFamily="34" charset="0"/>
              <a:buChar char="•"/>
            </a:pPr>
            <a:r>
              <a:rPr lang="en-US" sz="2000" dirty="0">
                <a:cs typeface="Arial" panose="020B0604020202020204" pitchFamily="34" charset="0"/>
              </a:rPr>
              <a:t>Cost</a:t>
            </a:r>
          </a:p>
          <a:p>
            <a:pPr marL="688975" indent="-225425">
              <a:buClr>
                <a:schemeClr val="accent6">
                  <a:lumMod val="75000"/>
                </a:schemeClr>
              </a:buClr>
              <a:buFont typeface="Arial" panose="020B0604020202020204" pitchFamily="34" charset="0"/>
              <a:buChar char="•"/>
            </a:pPr>
            <a:r>
              <a:rPr lang="en-US" sz="2000" dirty="0">
                <a:cs typeface="Arial" panose="020B0604020202020204" pitchFamily="34" charset="0"/>
              </a:rPr>
              <a:t>Color </a:t>
            </a:r>
          </a:p>
        </p:txBody>
      </p:sp>
      <p:cxnSp>
        <p:nvCxnSpPr>
          <p:cNvPr id="18" name="Straight Connector 17">
            <a:extLst>
              <a:ext uri="{FF2B5EF4-FFF2-40B4-BE49-F238E27FC236}">
                <a16:creationId xmlns:a16="http://schemas.microsoft.com/office/drawing/2014/main" id="{9E67205D-AA45-4727-AF81-F1BDDEF54C2A}"/>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4" descr="Image result for washington state university logo">
            <a:extLst>
              <a:ext uri="{FF2B5EF4-FFF2-40B4-BE49-F238E27FC236}">
                <a16:creationId xmlns:a16="http://schemas.microsoft.com/office/drawing/2014/main" id="{82442630-B375-4E67-BFBB-B0DBA7ADF3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02DC162-519F-4D20-AF9F-17E72CB24E81}"/>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4"/>
              </a:rPr>
              <a:t>https://smallfruits.wsu.edu</a:t>
            </a:r>
            <a:endParaRPr lang="en-US" sz="1400" b="1" i="1" u="sng"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0B856BC-BC26-4B16-9E22-A3D3A802A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22" name="Picture 2" descr="Image result for western sare logo">
            <a:extLst>
              <a:ext uri="{FF2B5EF4-FFF2-40B4-BE49-F238E27FC236}">
                <a16:creationId xmlns:a16="http://schemas.microsoft.com/office/drawing/2014/main" id="{05EF0052-DAE1-4E8A-BB1B-E1C7B829D5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A69CD44-4C6F-4923-9F64-BDCBEB9170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8774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E0E37F-D971-4225-8FDF-AC727969C302}"/>
              </a:ext>
            </a:extLst>
          </p:cNvPr>
          <p:cNvSpPr>
            <a:spLocks noGrp="1"/>
          </p:cNvSpPr>
          <p:nvPr>
            <p:ph type="subTitle" idx="1"/>
          </p:nvPr>
        </p:nvSpPr>
        <p:spPr>
          <a:xfrm>
            <a:off x="1" y="-8387"/>
            <a:ext cx="9144000" cy="679506"/>
          </a:xfrm>
          <a:solidFill>
            <a:srgbClr val="C00000"/>
          </a:solidFill>
        </p:spPr>
        <p:txBody>
          <a:bodyPr>
            <a:noAutofit/>
          </a:bodyPr>
          <a:lstStyle/>
          <a:p>
            <a:r>
              <a:rPr lang="en-US" sz="3600" b="1" dirty="0">
                <a:solidFill>
                  <a:schemeClr val="bg1"/>
                </a:solidFill>
              </a:rPr>
              <a:t>Barriers and Bridges to Adoption </a:t>
            </a:r>
          </a:p>
        </p:txBody>
      </p:sp>
      <p:cxnSp>
        <p:nvCxnSpPr>
          <p:cNvPr id="6" name="Straight Connector 5">
            <a:extLst>
              <a:ext uri="{FF2B5EF4-FFF2-40B4-BE49-F238E27FC236}">
                <a16:creationId xmlns:a16="http://schemas.microsoft.com/office/drawing/2014/main" id="{E5BC79F2-B18F-4CBC-A6C2-01643A61299B}"/>
              </a:ext>
            </a:extLst>
          </p:cNvPr>
          <p:cNvCxnSpPr/>
          <p:nvPr/>
        </p:nvCxnSpPr>
        <p:spPr>
          <a:xfrm>
            <a:off x="0" y="590183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D04920-3B22-442D-8CE1-0FB555895CD0}"/>
              </a:ext>
            </a:extLst>
          </p:cNvPr>
          <p:cNvSpPr txBox="1"/>
          <p:nvPr/>
        </p:nvSpPr>
        <p:spPr>
          <a:xfrm>
            <a:off x="6730590" y="5528001"/>
            <a:ext cx="3020037" cy="338554"/>
          </a:xfrm>
          <a:prstGeom prst="rect">
            <a:avLst/>
          </a:prstGeom>
          <a:noFill/>
        </p:spPr>
        <p:txBody>
          <a:bodyPr wrap="square" rtlCol="0">
            <a:spAutoFit/>
          </a:bodyPr>
          <a:lstStyle/>
          <a:p>
            <a:r>
              <a:rPr lang="en-US" sz="1600" dirty="0">
                <a:solidFill>
                  <a:schemeClr val="accent1">
                    <a:lumMod val="50000"/>
                  </a:schemeClr>
                </a:solidFill>
                <a:latin typeface="Arial" panose="020B0604020202020204" pitchFamily="34" charset="0"/>
                <a:cs typeface="Arial" panose="020B0604020202020204" pitchFamily="34" charset="0"/>
              </a:rPr>
              <a:t>Goldberger et al., 2013</a:t>
            </a:r>
          </a:p>
        </p:txBody>
      </p:sp>
      <p:sp>
        <p:nvSpPr>
          <p:cNvPr id="19" name="Subtitle 2">
            <a:extLst>
              <a:ext uri="{FF2B5EF4-FFF2-40B4-BE49-F238E27FC236}">
                <a16:creationId xmlns:a16="http://schemas.microsoft.com/office/drawing/2014/main" id="{1E0ED67A-A376-4C74-B538-281C779256D1}"/>
              </a:ext>
            </a:extLst>
          </p:cNvPr>
          <p:cNvSpPr txBox="1">
            <a:spLocks/>
          </p:cNvSpPr>
          <p:nvPr/>
        </p:nvSpPr>
        <p:spPr>
          <a:xfrm>
            <a:off x="249725" y="1129525"/>
            <a:ext cx="8779978" cy="4638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Clr>
                <a:srgbClr val="FF0000"/>
              </a:buClr>
              <a:buFont typeface="Wingdings" panose="05000000000000000000" pitchFamily="2" charset="2"/>
              <a:buChar char="v"/>
            </a:pPr>
            <a:r>
              <a:rPr lang="en-US" dirty="0"/>
              <a:t>Surveys and focus groups conducted between 2008-2012 with growers, extension agents, agriculture input suppliers, mulch manufacturers, and other stakeholders</a:t>
            </a:r>
          </a:p>
        </p:txBody>
      </p:sp>
      <p:graphicFrame>
        <p:nvGraphicFramePr>
          <p:cNvPr id="7" name="Table 6">
            <a:extLst>
              <a:ext uri="{FF2B5EF4-FFF2-40B4-BE49-F238E27FC236}">
                <a16:creationId xmlns:a16="http://schemas.microsoft.com/office/drawing/2014/main" id="{F5DD0016-F810-46EC-9144-FCFE0BEF117B}"/>
              </a:ext>
            </a:extLst>
          </p:cNvPr>
          <p:cNvGraphicFramePr>
            <a:graphicFrameLocks noGrp="1"/>
          </p:cNvGraphicFramePr>
          <p:nvPr>
            <p:extLst>
              <p:ext uri="{D42A27DB-BD31-4B8C-83A1-F6EECF244321}">
                <p14:modId xmlns:p14="http://schemas.microsoft.com/office/powerpoint/2010/main" val="2356934046"/>
              </p:ext>
            </p:extLst>
          </p:nvPr>
        </p:nvGraphicFramePr>
        <p:xfrm>
          <a:off x="114297" y="2752281"/>
          <a:ext cx="5405378" cy="1762914"/>
        </p:xfrm>
        <a:graphic>
          <a:graphicData uri="http://schemas.openxmlformats.org/drawingml/2006/table">
            <a:tbl>
              <a:tblPr firstRow="1" bandRow="1">
                <a:tableStyleId>{5C22544A-7EE6-4342-B048-85BDC9FD1C3A}</a:tableStyleId>
              </a:tblPr>
              <a:tblGrid>
                <a:gridCol w="2595913">
                  <a:extLst>
                    <a:ext uri="{9D8B030D-6E8A-4147-A177-3AD203B41FA5}">
                      <a16:colId xmlns:a16="http://schemas.microsoft.com/office/drawing/2014/main" val="2948250301"/>
                    </a:ext>
                  </a:extLst>
                </a:gridCol>
                <a:gridCol w="2809465">
                  <a:extLst>
                    <a:ext uri="{9D8B030D-6E8A-4147-A177-3AD203B41FA5}">
                      <a16:colId xmlns:a16="http://schemas.microsoft.com/office/drawing/2014/main" val="1087850675"/>
                    </a:ext>
                  </a:extLst>
                </a:gridCol>
              </a:tblGrid>
              <a:tr h="385890">
                <a:tc>
                  <a:txBody>
                    <a:bodyPr/>
                    <a:lstStyle/>
                    <a:p>
                      <a:pPr algn="ctr"/>
                      <a:r>
                        <a:rPr lang="en-US" dirty="0"/>
                        <a:t>Barriers</a:t>
                      </a:r>
                    </a:p>
                  </a:txBody>
                  <a:tcPr/>
                </a:tc>
                <a:tc>
                  <a:txBody>
                    <a:bodyPr/>
                    <a:lstStyle/>
                    <a:p>
                      <a:pPr algn="ctr"/>
                      <a:r>
                        <a:rPr lang="en-US" dirty="0"/>
                        <a:t>Bridges</a:t>
                      </a:r>
                    </a:p>
                  </a:txBody>
                  <a:tcPr/>
                </a:tc>
                <a:extLst>
                  <a:ext uri="{0D108BD9-81ED-4DB2-BD59-A6C34878D82A}">
                    <a16:rowId xmlns:a16="http://schemas.microsoft.com/office/drawing/2014/main" val="4282067607"/>
                  </a:ext>
                </a:extLst>
              </a:tr>
              <a:tr h="368472">
                <a:tc>
                  <a:txBody>
                    <a:bodyPr/>
                    <a:lstStyle/>
                    <a:p>
                      <a:r>
                        <a:rPr lang="en-US" dirty="0"/>
                        <a:t>Insufficient knowledge</a:t>
                      </a:r>
                    </a:p>
                  </a:txBody>
                  <a:tcPr/>
                </a:tc>
                <a:tc>
                  <a:txBody>
                    <a:bodyPr/>
                    <a:lstStyle/>
                    <a:p>
                      <a:r>
                        <a:rPr lang="en-US" dirty="0"/>
                        <a:t>Reduced waste</a:t>
                      </a:r>
                    </a:p>
                  </a:txBody>
                  <a:tcPr/>
                </a:tc>
                <a:extLst>
                  <a:ext uri="{0D108BD9-81ED-4DB2-BD59-A6C34878D82A}">
                    <a16:rowId xmlns:a16="http://schemas.microsoft.com/office/drawing/2014/main" val="182733777"/>
                  </a:ext>
                </a:extLst>
              </a:tr>
              <a:tr h="368472">
                <a:tc>
                  <a:txBody>
                    <a:bodyPr/>
                    <a:lstStyle/>
                    <a:p>
                      <a:r>
                        <a:rPr lang="en-US" dirty="0"/>
                        <a:t>High cost</a:t>
                      </a:r>
                    </a:p>
                  </a:txBody>
                  <a:tcPr/>
                </a:tc>
                <a:tc>
                  <a:txBody>
                    <a:bodyPr/>
                    <a:lstStyle/>
                    <a:p>
                      <a:r>
                        <a:rPr lang="en-US" dirty="0"/>
                        <a:t>Environmental benefits</a:t>
                      </a:r>
                    </a:p>
                  </a:txBody>
                  <a:tcPr/>
                </a:tc>
                <a:extLst>
                  <a:ext uri="{0D108BD9-81ED-4DB2-BD59-A6C34878D82A}">
                    <a16:rowId xmlns:a16="http://schemas.microsoft.com/office/drawing/2014/main" val="1350284505"/>
                  </a:ext>
                </a:extLst>
              </a:tr>
              <a:tr h="635993">
                <a:tc>
                  <a:txBody>
                    <a:bodyPr/>
                    <a:lstStyle/>
                    <a:p>
                      <a:r>
                        <a:rPr lang="en-US" dirty="0"/>
                        <a:t>Unpredicted breakdown</a:t>
                      </a:r>
                    </a:p>
                  </a:txBody>
                  <a:tcPr/>
                </a:tc>
                <a:tc>
                  <a:txBody>
                    <a:bodyPr/>
                    <a:lstStyle/>
                    <a:p>
                      <a:r>
                        <a:rPr lang="en-US" dirty="0"/>
                        <a:t>Interest in additional knowledge</a:t>
                      </a:r>
                    </a:p>
                  </a:txBody>
                  <a:tcPr/>
                </a:tc>
                <a:extLst>
                  <a:ext uri="{0D108BD9-81ED-4DB2-BD59-A6C34878D82A}">
                    <a16:rowId xmlns:a16="http://schemas.microsoft.com/office/drawing/2014/main" val="2075827223"/>
                  </a:ext>
                </a:extLst>
              </a:tr>
            </a:tbl>
          </a:graphicData>
        </a:graphic>
      </p:graphicFrame>
      <p:pic>
        <p:nvPicPr>
          <p:cNvPr id="8" name="Picture 7">
            <a:extLst>
              <a:ext uri="{FF2B5EF4-FFF2-40B4-BE49-F238E27FC236}">
                <a16:creationId xmlns:a16="http://schemas.microsoft.com/office/drawing/2014/main" id="{2920F3AF-FA71-4270-90B8-12BDDE74C3CC}"/>
              </a:ext>
            </a:extLst>
          </p:cNvPr>
          <p:cNvPicPr>
            <a:picLocks noChangeAspect="1"/>
          </p:cNvPicPr>
          <p:nvPr/>
        </p:nvPicPr>
        <p:blipFill>
          <a:blip r:embed="rId3"/>
          <a:stretch>
            <a:fillRect/>
          </a:stretch>
        </p:blipFill>
        <p:spPr>
          <a:xfrm>
            <a:off x="5659542" y="2577661"/>
            <a:ext cx="3395755" cy="2214255"/>
          </a:xfrm>
          <a:prstGeom prst="rect">
            <a:avLst/>
          </a:prstGeom>
          <a:ln>
            <a:solidFill>
              <a:schemeClr val="tx1"/>
            </a:solidFill>
          </a:ln>
        </p:spPr>
      </p:pic>
      <p:pic>
        <p:nvPicPr>
          <p:cNvPr id="12" name="Picture 4" descr="Image result for washington state university logo">
            <a:extLst>
              <a:ext uri="{FF2B5EF4-FFF2-40B4-BE49-F238E27FC236}">
                <a16:creationId xmlns:a16="http://schemas.microsoft.com/office/drawing/2014/main" id="{461671BC-F676-4D24-A533-E5B2F7268E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128" y="6045239"/>
            <a:ext cx="2128075" cy="8866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04AD5E8-B8ED-4018-BC51-B57E72A88CE8}"/>
              </a:ext>
            </a:extLst>
          </p:cNvPr>
          <p:cNvSpPr txBox="1"/>
          <p:nvPr/>
        </p:nvSpPr>
        <p:spPr>
          <a:xfrm>
            <a:off x="2731146" y="6509762"/>
            <a:ext cx="2476172" cy="307777"/>
          </a:xfrm>
          <a:prstGeom prst="rect">
            <a:avLst/>
          </a:prstGeom>
          <a:noFill/>
        </p:spPr>
        <p:txBody>
          <a:bodyPr wrap="square" rtlCol="0">
            <a:spAutoFit/>
          </a:bodyPr>
          <a:lstStyle/>
          <a:p>
            <a:r>
              <a:rPr lang="en-US" sz="1400" b="1" u="sng" dirty="0">
                <a:hlinkClick r:id="rId5"/>
              </a:rPr>
              <a:t>https://smallfruits.wsu.edu</a:t>
            </a:r>
            <a:endParaRPr lang="en-US" sz="1400" b="1" i="1" u="sng"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AFE8BC8-BA21-4CDA-B175-484DC9D86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076" y="6045239"/>
            <a:ext cx="2356068" cy="844469"/>
          </a:xfrm>
          <a:prstGeom prst="rect">
            <a:avLst/>
          </a:prstGeom>
        </p:spPr>
      </p:pic>
      <p:pic>
        <p:nvPicPr>
          <p:cNvPr id="18" name="Picture 2" descr="Image result for western sare logo">
            <a:extLst>
              <a:ext uri="{FF2B5EF4-FFF2-40B4-BE49-F238E27FC236}">
                <a16:creationId xmlns:a16="http://schemas.microsoft.com/office/drawing/2014/main" id="{58F68B72-3317-48AF-B30B-543D284BAB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32" y="6002707"/>
            <a:ext cx="897529" cy="812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DA2D960-B73E-4CD4-AF46-56F3A8872C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264223" y="6134947"/>
            <a:ext cx="1302831" cy="646640"/>
          </a:xfrm>
          <a:prstGeom prst="rect">
            <a:avLst/>
          </a:prstGeom>
        </p:spPr>
      </p:pic>
    </p:spTree>
    <p:extLst>
      <p:ext uri="{BB962C8B-B14F-4D97-AF65-F5344CB8AC3E}">
        <p14:creationId xmlns:p14="http://schemas.microsoft.com/office/powerpoint/2010/main" val="2106779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TPVERSION" val="8"/>
  <p:tag name="TPFULLVERSION" val="1.2.0.27"/>
  <p:tag name="TPOS" val="2"/>
  <p:tag name="TPLASTSAVEVERSION" val="6.2 PC"/>
  <p:tag name="TPLASTSAVEPRODUCT" val="TurningPoint web for PowerPoint"/>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61&quot;/&gt;&lt;/object&gt;&lt;object type=&quot;3&quot; unique_id=&quot;10015&quot;&gt;&lt;property id=&quot;20148&quot; value=&quot;5&quot;/&gt;&lt;property id=&quot;20300&quot; value=&quot;Slide 3&quot;/&gt;&lt;property id=&quot;20307&quot; value=&quot;272&quot;/&gt;&lt;/object&gt;&lt;object type=&quot;3&quot; unique_id=&quot;10016&quot;&gt;&lt;property id=&quot;20148&quot; value=&quot;5&quot;/&gt;&lt;property id=&quot;20300&quot; value=&quot;Slide 4&quot;/&gt;&lt;property id=&quot;20307&quot; value=&quot;275&quot;/&gt;&lt;/object&gt;&lt;object type=&quot;3&quot; unique_id=&quot;10017&quot;&gt;&lt;property id=&quot;20148&quot; value=&quot;5&quot;/&gt;&lt;property id=&quot;20300&quot; value=&quot;Slide 5&quot;/&gt;&lt;property id=&quot;20307&quot; value=&quot;273&quot;/&gt;&lt;/object&gt;&lt;object type=&quot;3&quot; unique_id=&quot;10018&quot;&gt;&lt;property id=&quot;20148&quot; value=&quot;5&quot;/&gt;&lt;property id=&quot;20300&quot; value=&quot;Slide 6&quot;/&gt;&lt;property id=&quot;20307&quot; value=&quot;269&quot;/&gt;&lt;/object&gt;&lt;object type=&quot;3&quot; unique_id=&quot;10019&quot;&gt;&lt;property id=&quot;20148&quot; value=&quot;5&quot;/&gt;&lt;property id=&quot;20300&quot; value=&quot;Slide 7&quot;/&gt;&lt;property id=&quot;20307&quot; value=&quot;270&quot;/&gt;&lt;/object&gt;&lt;object type=&quot;3&quot; unique_id=&quot;10020&quot;&gt;&lt;property id=&quot;20148&quot; value=&quot;5&quot;/&gt;&lt;property id=&quot;20300&quot; value=&quot;Slide 8&quot;/&gt;&lt;property id=&quot;20307&quot; value=&quot;277&quot;/&gt;&lt;/object&gt;&lt;object type=&quot;3&quot; unique_id=&quot;10021&quot;&gt;&lt;property id=&quot;20148&quot; value=&quot;5&quot;/&gt;&lt;property id=&quot;20300&quot; value=&quot;Slide 9&quot;/&gt;&lt;property id=&quot;20307&quot; value=&quot;267&quot;/&gt;&lt;/object&gt;&lt;object type=&quot;3&quot; unique_id=&quot;10022&quot;&gt;&lt;property id=&quot;20148&quot; value=&quot;5&quot;/&gt;&lt;property id=&quot;20300&quot; value=&quot;Slide 10&quot;/&gt;&lt;property id=&quot;20307&quot; value=&quot;264&quot;/&gt;&lt;/object&gt;&lt;object type=&quot;3&quot; unique_id=&quot;10023&quot;&gt;&lt;property id=&quot;20148&quot; value=&quot;5&quot;/&gt;&lt;property id=&quot;20300&quot; value=&quot;Slide 11&quot;/&gt;&lt;property id=&quot;20307&quot; value=&quot;276&quot;/&gt;&lt;/object&gt;&lt;/object&gt;&lt;object type=&quot;8&quot; unique_id=&quot;10014&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1559</TotalTime>
  <Words>1513</Words>
  <Application>Microsoft Office PowerPoint</Application>
  <PresentationFormat>On-screen Show (4:3)</PresentationFormat>
  <Paragraphs>178</Paragraphs>
  <Slides>11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Huan</dc:creator>
  <cp:lastModifiedBy>Shrestha, Srijana</cp:lastModifiedBy>
  <cp:revision>119</cp:revision>
  <cp:lastPrinted>2020-01-27T23:10:52Z</cp:lastPrinted>
  <dcterms:created xsi:type="dcterms:W3CDTF">2019-11-22T20:56:08Z</dcterms:created>
  <dcterms:modified xsi:type="dcterms:W3CDTF">2020-11-05T17:35:06Z</dcterms:modified>
</cp:coreProperties>
</file>