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4205" r:id="rId6"/>
    <p:sldMasterId id="2147484230" r:id="rId7"/>
    <p:sldMasterId id="2147484296" r:id="rId8"/>
  </p:sldMasterIdLst>
  <p:notesMasterIdLst>
    <p:notesMasterId r:id="rId48"/>
  </p:notesMasterIdLst>
  <p:handoutMasterIdLst>
    <p:handoutMasterId r:id="rId49"/>
  </p:handoutMasterIdLst>
  <p:sldIdLst>
    <p:sldId id="305" r:id="rId9"/>
    <p:sldId id="321" r:id="rId10"/>
    <p:sldId id="531" r:id="rId11"/>
    <p:sldId id="568" r:id="rId12"/>
    <p:sldId id="532" r:id="rId13"/>
    <p:sldId id="534" r:id="rId14"/>
    <p:sldId id="536" r:id="rId15"/>
    <p:sldId id="535" r:id="rId16"/>
    <p:sldId id="537" r:id="rId17"/>
    <p:sldId id="539" r:id="rId18"/>
    <p:sldId id="540" r:id="rId19"/>
    <p:sldId id="541" r:id="rId20"/>
    <p:sldId id="542" r:id="rId21"/>
    <p:sldId id="543" r:id="rId22"/>
    <p:sldId id="545" r:id="rId23"/>
    <p:sldId id="544" r:id="rId24"/>
    <p:sldId id="546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62" r:id="rId33"/>
    <p:sldId id="554" r:id="rId34"/>
    <p:sldId id="558" r:id="rId35"/>
    <p:sldId id="559" r:id="rId36"/>
    <p:sldId id="563" r:id="rId37"/>
    <p:sldId id="564" r:id="rId38"/>
    <p:sldId id="565" r:id="rId39"/>
    <p:sldId id="566" r:id="rId40"/>
    <p:sldId id="567" r:id="rId41"/>
    <p:sldId id="555" r:id="rId42"/>
    <p:sldId id="556" r:id="rId43"/>
    <p:sldId id="561" r:id="rId44"/>
    <p:sldId id="560" r:id="rId45"/>
    <p:sldId id="528" r:id="rId46"/>
    <p:sldId id="530" r:id="rId47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3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3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3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3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3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3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3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3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3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Lubliner" initials="" lastIdx="1" clrIdx="1"/>
  <p:cmAuthor id="2" name="Unknown User1" initials="Unknown User1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325"/>
    <a:srgbClr val="003C69"/>
    <a:srgbClr val="C60C30"/>
    <a:srgbClr val="EAEAEA"/>
    <a:srgbClr val="DBCEAC"/>
    <a:srgbClr val="3CB6CE"/>
    <a:srgbClr val="B6BF00"/>
    <a:srgbClr val="EC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60253-9BB3-4420-BD13-5415CFAEA328}" v="212" dt="2026-04-16T17:12:29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441" autoAdjust="0"/>
  </p:normalViewPr>
  <p:slideViewPr>
    <p:cSldViewPr snapToGrid="0">
      <p:cViewPr varScale="1">
        <p:scale>
          <a:sx n="82" d="100"/>
          <a:sy n="82" d="100"/>
        </p:scale>
        <p:origin x="1459" y="307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outlineViewPr>
    <p:cViewPr>
      <p:scale>
        <a:sx n="33" d="100"/>
        <a:sy n="33" d="100"/>
      </p:scale>
      <p:origin x="0" y="-6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0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E9214D6-5E5F-68D8-CE55-B51392C1D2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43767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0144A01-BC99-E47D-60FF-6010DF1A38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277225" y="0"/>
            <a:ext cx="10175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0F6BF82-3D3C-47A1-994C-4378091BA5EC}" type="datetime1">
              <a:rPr lang="en-US" altLang="en-US"/>
              <a:pPr>
                <a:defRPr/>
              </a:pPr>
              <a:t>4/16/2026</a:t>
            </a:fld>
            <a:endParaRPr lang="en-US" alt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5BCF10DC-7B43-9BE6-A611-1D721FD4709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280CFFF5-8BDE-2EEC-1878-D3487BFFC46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fld id="{5F14A581-3E3D-4C32-BD6B-A759DA87EF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42775-5EB6-3F73-0C56-D83C61325FED}"/>
              </a:ext>
            </a:extLst>
          </p:cNvPr>
          <p:cNvSpPr txBox="1"/>
          <p:nvPr/>
        </p:nvSpPr>
        <p:spPr>
          <a:xfrm>
            <a:off x="0" y="7938"/>
            <a:ext cx="3757613" cy="277812"/>
          </a:xfrm>
          <a:prstGeom prst="rect">
            <a:avLst/>
          </a:prstGeom>
          <a:noFill/>
        </p:spPr>
        <p:txBody>
          <a:bodyPr lIns="91650" tIns="45825" rIns="91650" bIns="45825">
            <a:spAutoFit/>
          </a:bodyPr>
          <a:lstStyle/>
          <a:p>
            <a:pPr eaLnBrk="1" hangingPunct="1">
              <a:defRPr/>
            </a:pPr>
            <a:r>
              <a:rPr lang="en-US" sz="1200" spc="30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EA03761-A12F-6EE4-B659-70F3DFA24D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1010ED2-CE87-9FDF-CD30-9AB45F5A78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D6A3C64-DC9A-48D7-8902-B449544DB301}" type="datetime1">
              <a:rPr lang="en-US" altLang="en-US"/>
              <a:pPr>
                <a:defRPr/>
              </a:pPr>
              <a:t>4/16/2026</a:t>
            </a:fld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963BB67C-8641-D43C-2566-CBDC435E5F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086871A7-F3D6-8590-9789-A27D219FEA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E1CFC6B-2090-6EAA-60EE-B4FE6A5E01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5ED6B93A-DE4C-0667-8FBB-3E1B4EF9B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fld id="{46D23675-3201-474F-842D-5706D19EE5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 pitchFamily="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757A3D-FD44-F9E5-EA87-81ECBB7BFF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BE7FB08-33C8-B7E8-7AAC-515666B9D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For PPT to take up one screen – On slide show ribbon, select “Set Up Slide Show”.  Set “Slide Show Monitor” to primary.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A122BB64-C86B-23D2-0769-BD0F2682B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9pPr>
          </a:lstStyle>
          <a:p>
            <a:pPr>
              <a:spcBef>
                <a:spcPct val="0"/>
              </a:spcBef>
            </a:pPr>
            <a:fld id="{DDC94B70-0A21-4C2D-BAFE-6AFA3BDBF27C}" type="datetime1">
              <a:rPr lang="en-US" altLang="en-US" smtClean="0">
                <a:ea typeface="ヒラギノ角ゴ Pro W3" pitchFamily="33" charset="-128"/>
              </a:rPr>
              <a:pPr>
                <a:spcBef>
                  <a:spcPct val="0"/>
                </a:spcBef>
              </a:pPr>
              <a:t>4/16/2026</a:t>
            </a:fld>
            <a:endParaRPr lang="en-US" altLang="en-US">
              <a:ea typeface="ヒラギノ角ゴ Pro W3" pitchFamily="33" charset="-128"/>
            </a:endParaRP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43B57AA4-9596-C77F-D675-B73815336F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ea typeface="ヒラギノ角ゴ Pro W3" pitchFamily="33" charset="-128"/>
              </a:rPr>
              <a:t>Template-WSU Hrz 201.ppt</a:t>
            </a:r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E5C43380-D351-A5AF-4A06-0BFBDF506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3" charset="-128"/>
              </a:defRPr>
            </a:lvl9pPr>
          </a:lstStyle>
          <a:p>
            <a:pPr>
              <a:spcBef>
                <a:spcPct val="0"/>
              </a:spcBef>
            </a:pPr>
            <a:fld id="{C596F4A7-5467-4F3F-B499-F9DB3E33EBC9}" type="slidenum">
              <a:rPr lang="en-US" altLang="en-US">
                <a:ea typeface="ヒラギノ角ゴ Pro W3" pitchFamily="33" charset="-128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ea typeface="ヒラギノ角ゴ Pro W3" pitchFamily="3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7294F-F384-12B0-D06C-EDE365A539F4}"/>
              </a:ext>
            </a:extLst>
          </p:cNvPr>
          <p:cNvSpPr/>
          <p:nvPr userDrawn="1"/>
        </p:nvSpPr>
        <p:spPr bwMode="gray">
          <a:xfrm flipH="1">
            <a:off x="-17463" y="0"/>
            <a:ext cx="50165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478C10E7-2E80-CAD9-0A52-E16072BE3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79375"/>
            <a:ext cx="91614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E4BEB9-64CC-7CBC-EB86-C817904073A3}"/>
              </a:ext>
            </a:extLst>
          </p:cNvPr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AAA2E-971A-C111-F5ED-BC6C1FA9F260}"/>
              </a:ext>
            </a:extLst>
          </p:cNvPr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392432"/>
            <a:ext cx="8659903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3025243"/>
            <a:ext cx="8659904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011689-3060-DADA-1800-110B8AED0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6883BC5-16A5-6004-21E8-A2B2F2F8A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74D6A5D-2CC5-4914-F197-DC47E7B44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fld id="{D14E9096-B6A7-4A40-90E2-EFCE1827E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6014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12434F5-3084-71A8-1439-A40EB8595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69CC685-4EFD-93B7-A406-7FCF7765D7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0A75C58-8747-B642-351B-3F9D926916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EABBE-76DC-4F56-A856-F7D41E8AC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21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BDF3D9D-77BE-BF20-ACCC-4AAD5CE43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840592A-7CA2-0CCB-A12F-55D70B77A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07EC299-D500-8E2C-A65B-49E07154C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3C771-5989-49F7-93F5-7FE73F501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56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C16201E-14DC-3EC0-FB51-138188100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A648BAD-A0D7-AE67-08B5-78071E067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9516421-C930-F1EE-62F8-ADCBD41AB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B40FF-1049-4365-9044-7BFDFA0E6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96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80B0CFC-BB13-8442-55F0-AED423B54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E9011F4-7B6F-A283-CC7C-154BC7778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A656C1F-420F-4E58-4648-78FC841F4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1C89E-A59B-48E0-A5B0-C68D575C1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9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DAC50B3-A070-A05B-F3AD-37671C7E87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8EE0686-7137-60C3-EE1C-42BFCD244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C0F1FE9-8841-5F19-540C-2CDE17E26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F9645-9AD0-435D-9C25-78234810B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485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394B500-1712-862F-D8F8-E7EE1FD41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8DDEB32-F755-F239-34C9-B2204EB4C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9CB5EEF-809C-39BB-B30E-FE15A7FAC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A3DE6-4528-4023-AA7B-5627E34DF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875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38D58E5E-D7D2-8AD5-8EC3-263335511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B3FE0E29-9602-31F2-FC90-03D214229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8827EDF-D3D9-AD0D-70BF-3F2D95D84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D6DAE-C4F1-4452-B497-8D785C061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95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DB4D820-DB63-79A9-1446-C92771B68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CE5E30F-7009-29F7-0F52-7F318EA77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1CE1A56-8F66-B129-72B4-82AA35A9D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F782E-FA8F-49B8-BD3A-17D70159E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57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6F4B87D-9DEE-0773-6C94-210E0A49F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D86DD3-1844-9F5F-FFDB-22135AC94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DEF35B3-4804-B402-2AF1-A2B5A7715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9235C-FFC8-4E74-B2BA-A99CBAFE6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377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8B5EBB4-0820-6983-88E4-425DBCB7E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D933BD3-8E8D-C3DF-C9AE-673D9C356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0FA5C78-354F-943C-EAC7-B87E10EC5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F2075-A9E6-48AB-BB81-59B82962E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28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1513543"/>
            <a:ext cx="8652222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689" y="2287148"/>
            <a:ext cx="7772400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571D4E-EC58-13A3-28F8-7F1C93CA92F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BFABD0-4926-1715-CF03-014D5CD013E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A82F85-6C62-EC5B-CEEB-EA085AAE7D31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50DC3-6096-4EEA-B617-A8397DED8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6795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5C0EEFC-075D-2355-26CB-6ED77172D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EC834AE-E882-ED78-2B11-39398D603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51C7732-7598-964D-8ABB-5EB72C88F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9AA6D-B7EC-4DF3-9351-C39E899FF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646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F7CF91F-CEBC-85E5-8618-702F372FE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ABFC3D-4DFD-2114-2ECE-59DD04095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0961215-73A8-68F6-7A2B-A83A54C94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30863-87F0-4719-A907-8DB52B9F5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8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AE8AC9-B727-8373-0040-2D64B43F797A}"/>
              </a:ext>
            </a:extLst>
          </p:cNvPr>
          <p:cNvSpPr/>
          <p:nvPr userDrawn="1"/>
        </p:nvSpPr>
        <p:spPr bwMode="gray">
          <a:xfrm flipH="1">
            <a:off x="-17463" y="0"/>
            <a:ext cx="50165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6D3F3DC8-BE85-EE64-DF5F-FCC8D7905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79375"/>
            <a:ext cx="91614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11F23-AE8C-095B-187B-699EA165137B}"/>
              </a:ext>
            </a:extLst>
          </p:cNvPr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C9E5FE-C4E0-A333-AF7F-0174A70C14A6}"/>
              </a:ext>
            </a:extLst>
          </p:cNvPr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392432"/>
            <a:ext cx="8659903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3025243"/>
            <a:ext cx="8659904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1EC209-14DD-5858-7443-449F6A02B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CC534CA-1CA0-2C86-1875-C68A82741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81A596D-35FD-E007-396A-69E633DFA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fld id="{198C762A-88DA-473C-BD0C-EE22ECA48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038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1513543"/>
            <a:ext cx="8652222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689" y="2287148"/>
            <a:ext cx="7772400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1218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119535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7BB18CF-E9D1-F1CA-1FCC-0017C93E25D4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867E60-00D1-E408-C516-B06252575C25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BA31D9-CF34-441F-6C89-66717314A7A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35E0A-5150-4E90-B16A-EBD612DD7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81539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1528389"/>
            <a:ext cx="8659907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5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CD554A-3097-6600-B349-F9AEDDB805A8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DAE4C-1C5C-7886-F0B0-DDD011F30DF2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DE61C5-71FC-E1E1-DFCE-4E59622EEC35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E421D-77D9-4051-ABF3-98DD391E4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13502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081"/>
            <a:ext cx="8686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7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6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42B2B3-4425-588F-B5D0-A095C6C41FB4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A04CA6-E202-A8A6-5796-4EF4348AF654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30C968-0528-EF49-5646-14033DD15CF2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FE644-28A1-40DC-8FB6-E20F81376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0626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CB7052-2DB4-CE87-D238-2F0A9C16DF6D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9F006F-F526-C322-681E-590AB4A4C73B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73EA82-8B4F-C7E1-FBF7-512B4B290A27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0A409-5528-4DCD-A4E6-521902E39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93567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467F74-3445-EF2B-BC23-C3B535EC1838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99E5B6-9EF6-D91A-41A7-43E16CEEC06C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C4CEB4-E929-F874-6E23-73E5E6D92079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77778-5993-4829-B2E8-E33EA0A64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0710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BC33C-C73C-10E6-26C3-48B298DBA53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435B75-C351-F517-B38D-2BCE6FE3ABA5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A61E35-FE1C-ED8D-D917-16FB0E72A921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84E08-C30F-4DB5-9AF8-2BDE59CC8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6910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992836-4CD0-0DF1-FE51-706039846062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279572-247A-FCD1-DE3D-928ECF44452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1231BB-EE11-4E56-BE31-1F60C50B7C2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1A07D-AB72-49DA-B351-C69E90E0A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040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91C82F-FA32-2642-9EB2-EB1EA224EB2B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BB3DC-E29F-BEB6-B288-5FAA9DAC26A8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6D01A-F56C-8FEB-224B-9B0779DB1990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5CFC1-A553-41B0-9ADB-0C9A43DC0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7140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E8141A-3366-E8E0-864E-713591D3DE3C}"/>
              </a:ext>
            </a:extLst>
          </p:cNvPr>
          <p:cNvSpPr/>
          <p:nvPr/>
        </p:nvSpPr>
        <p:spPr bwMode="gray">
          <a:xfrm flipH="1">
            <a:off x="-17463" y="0"/>
            <a:ext cx="50165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762B6450-BAC5-2067-A274-3E747F57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79375"/>
            <a:ext cx="91614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B199BA-4F2D-6D4F-E4CC-586BE6A75F30}"/>
              </a:ext>
            </a:extLst>
          </p:cNvPr>
          <p:cNvSpPr/>
          <p:nvPr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02970A-DB20-C063-3AFC-B85BA23CB423}"/>
              </a:ext>
            </a:extLst>
          </p:cNvPr>
          <p:cNvSpPr/>
          <p:nvPr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12E11-E262-E524-6BA4-A05B660A608D}"/>
              </a:ext>
            </a:extLst>
          </p:cNvPr>
          <p:cNvSpPr/>
          <p:nvPr userDrawn="1"/>
        </p:nvSpPr>
        <p:spPr bwMode="gray">
          <a:xfrm flipH="1">
            <a:off x="-17463" y="0"/>
            <a:ext cx="50165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4342AEFD-8FC3-806C-6C84-825216FCA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79375"/>
            <a:ext cx="91614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1BE9F3-7EC6-9F51-4667-DE483BB337CD}"/>
              </a:ext>
            </a:extLst>
          </p:cNvPr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7F8A18-020E-34AB-5771-16038FA3F81C}"/>
              </a:ext>
            </a:extLst>
          </p:cNvPr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392432"/>
            <a:ext cx="8659903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3025243"/>
            <a:ext cx="8659904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C0B140D-53F6-09D9-DD86-BCB90FE08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77311E8D-CD9C-9BF9-D3CC-907BB62EA6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BA496AE-C516-1E69-C5AA-CF70A3A5E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fld id="{612BCFC6-D230-4E92-B1D1-0B687C548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02351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1513543"/>
            <a:ext cx="8652222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689" y="2287148"/>
            <a:ext cx="7772400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497D9B-51E5-B3D7-7683-CF63D6555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AF6696-3397-08FE-B994-97A2563ECD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2EC9A3-2CFD-7ABE-2F1E-BCB11799D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80B90-15FB-4F32-9B48-3F3A95EBA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51746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119535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DA18AF1-48AC-A31B-0AB2-1116D2213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5BF6E8-FDD8-3405-A512-D7058FE5E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E94A2B-7218-5E01-DD12-D2F6ABB58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0901-87C6-4FE8-9B32-8759BC1C8C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4E058-D82B-8F34-9F5C-23EFDCE80454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8D69-39AA-B1EC-F82E-87E663FDE0A7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01E880-4179-EA66-4EAD-228A96A78872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8F9B90A-B7E3-49B7-918C-41A7E1B2C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17584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1528389"/>
            <a:ext cx="8659907" cy="480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5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17">
            <a:extLst>
              <a:ext uri="{FF2B5EF4-FFF2-40B4-BE49-F238E27FC236}">
                <a16:creationId xmlns:a16="http://schemas.microsoft.com/office/drawing/2014/main" id="{BA0958CF-003F-443C-9300-FE0DA01E4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50466CCD-16B8-5F2F-AD21-E49F866D4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0">
            <a:extLst>
              <a:ext uri="{FF2B5EF4-FFF2-40B4-BE49-F238E27FC236}">
                <a16:creationId xmlns:a16="http://schemas.microsoft.com/office/drawing/2014/main" id="{387BCB4B-22E3-F5CB-5621-98BFDA811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694C5-BAC2-43AE-A053-92FA717803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64758D8-06A0-74AD-26F5-C3B9B010764F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DC6F724-DD02-E846-44C7-83058E3D526D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5A0D88A-6966-45CA-047F-8C4E1C34B27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3AB3A7D-269D-425F-AE60-F761FEE9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96460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081"/>
            <a:ext cx="8686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7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6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6E7E6D-45C0-8000-C521-0A78CA799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FF6FBF-54E4-0816-FE0E-232079FE7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944777-E6A6-EF5E-CD03-6B39BF436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BCF83-CF66-4192-A4F1-3EDD07E082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61C763F-6A4A-4126-32B0-9BAEE36265C8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3BAE786-C2A2-FA82-1387-247D946CF48D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ECE781C-4917-5EC3-44E1-2AC4B9ED0C34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F03C852-F378-428E-9BD4-EF74B6BBA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94855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70B832-BAF1-E35E-147B-F9191DD38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471D67-FF68-5E37-00F1-CD09D0BD9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FFD8A5-A687-E65F-C4E6-3E5083D34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ADC3B-F60F-48EE-9A0F-C805D17527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4F81BA-856C-00DB-28BF-76DC18533836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46A8C0-EF7E-D54A-C9A3-65E594E4C736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ECAE278-89C6-DAC4-2EE7-14C9B70C00DA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E379F8F-C293-454C-9520-9203A4F50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3219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1E90A9-9330-7D8C-D140-6D82F6E9E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AD0E02-D969-BEA0-1CC0-F17F37C057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B66CD3-7412-337A-5EAA-39A8AC2AD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8D9AB-BC8B-4B81-83EF-A072BB98DE5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21">
            <a:extLst>
              <a:ext uri="{FF2B5EF4-FFF2-40B4-BE49-F238E27FC236}">
                <a16:creationId xmlns:a16="http://schemas.microsoft.com/office/drawing/2014/main" id="{54EB9195-F440-657B-5203-D43FA221B39C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2">
            <a:extLst>
              <a:ext uri="{FF2B5EF4-FFF2-40B4-BE49-F238E27FC236}">
                <a16:creationId xmlns:a16="http://schemas.microsoft.com/office/drawing/2014/main" id="{2DB6F487-BF22-94BB-7C50-B8704DABFE6D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4BFD71E5-1133-20FF-28C6-E595429F648D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63982D5-D63C-4368-9636-EB70114C4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13385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17">
            <a:extLst>
              <a:ext uri="{FF2B5EF4-FFF2-40B4-BE49-F238E27FC236}">
                <a16:creationId xmlns:a16="http://schemas.microsoft.com/office/drawing/2014/main" id="{C78A49D6-C4F5-874E-B95D-885483238D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A4A4D364-79DA-39C4-2606-6B54C1DA4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0">
            <a:extLst>
              <a:ext uri="{FF2B5EF4-FFF2-40B4-BE49-F238E27FC236}">
                <a16:creationId xmlns:a16="http://schemas.microsoft.com/office/drawing/2014/main" id="{CC485870-DB32-380F-1F60-2532D1FC9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AB7CD-8604-4B23-AC5A-BBE7D7A48E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65517DB-D048-323A-D30A-D9A58708E7E8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CC2390-FD32-B023-456A-2DE8E7B418C8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7E2D407-8EF1-4809-2A46-448C0952C802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CB2AAB2-062D-4B03-A464-9218E0514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732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17">
            <a:extLst>
              <a:ext uri="{FF2B5EF4-FFF2-40B4-BE49-F238E27FC236}">
                <a16:creationId xmlns:a16="http://schemas.microsoft.com/office/drawing/2014/main" id="{69C5C291-6360-1066-9853-A5AFADF7D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83148980-135C-1CFC-20CE-77C5D7C98E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0">
            <a:extLst>
              <a:ext uri="{FF2B5EF4-FFF2-40B4-BE49-F238E27FC236}">
                <a16:creationId xmlns:a16="http://schemas.microsoft.com/office/drawing/2014/main" id="{9EB9A9DD-C25B-BE34-0A2F-23565439B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042DA-F631-4602-9B3E-46B251DAA2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7262963-09A7-12AB-53BC-0743798BED68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B8C4DBB-3686-B7C4-9648-B5941FC12798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5D641F5-0BBE-886A-049B-8DBB17CC4504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97CA70C-61A6-4E82-8BB6-5EE65C24E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355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1528389"/>
            <a:ext cx="8659907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5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6B0AC-98AA-DEBD-C67B-0016DACFDEE1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4A1DD-C147-7EF2-5F53-D9EB0F5105F5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7EC488-9187-3F47-B693-073F82A9157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79D6B-3999-493A-880B-3DF002C1B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7378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081"/>
            <a:ext cx="8686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7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6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2A60BE-F89F-5D71-8CB5-2580C399FB99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AE14E1-0C7F-96EB-1DFC-BF4877F2AA5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6E620C-D66A-4F34-F248-414CAE43ADB2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AA796-A029-4EEB-B2E9-2A08DE462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5453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8A8D61-3128-EA3A-1FAE-13468F2CEEC2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E9B08C-23CC-FBD0-1B60-60E775B41878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D569AC-AB88-72C1-1598-A0FAF820D342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46277-B740-4731-80E6-A2C8B7C74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0224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908F53-4BFC-CB29-710B-3784FB197224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C7818B-6580-B8B7-2C12-D78C73044B3B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06C3C5-CC8E-307A-6922-08DCDD89F87A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6F699-FEC0-4C4F-BD50-51B7A170D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0570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924F0-E85D-13F3-6457-2C1A60A1A1F1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086F7-3F57-C464-E13F-7D02AE0D46B3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86033D-72D1-F71B-DD64-91A0EBB60E35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94216-8C08-48CE-8307-5B8A15130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1837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F2241-057E-FD5D-21C9-989B20ACC672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0A0BB-687B-1F6E-BDE4-86D7884FD61F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32465-D42A-5D4A-5532-A9A67CF006EA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F837E-7BAC-4373-B13B-0CD6B9EE8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6214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tx1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5AEB10-9B97-9F2F-6901-91579D74A319}"/>
              </a:ext>
            </a:extLst>
          </p:cNvPr>
          <p:cNvSpPr/>
          <p:nvPr userDrawn="1"/>
        </p:nvSpPr>
        <p:spPr bwMode="gray">
          <a:xfrm flipH="1">
            <a:off x="0" y="0"/>
            <a:ext cx="48418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A2E579-34E2-E9CB-2E4B-B40A00A5FB35}"/>
              </a:ext>
            </a:extLst>
          </p:cNvPr>
          <p:cNvSpPr/>
          <p:nvPr userDrawn="1"/>
        </p:nvSpPr>
        <p:spPr bwMode="gray">
          <a:xfrm flipH="1">
            <a:off x="0" y="79375"/>
            <a:ext cx="9144000" cy="841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B04E55-9B3C-66F1-F2D9-F3A4382B66FB}"/>
              </a:ext>
            </a:extLst>
          </p:cNvPr>
          <p:cNvSpPr/>
          <p:nvPr userDrawn="1"/>
        </p:nvSpPr>
        <p:spPr bwMode="gray">
          <a:xfrm flipH="1">
            <a:off x="-17463" y="79375"/>
            <a:ext cx="501651" cy="8413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CB60AB-1CDD-507D-84A5-F3A52600B6A7}"/>
              </a:ext>
            </a:extLst>
          </p:cNvPr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E559B5C0-BDB8-6221-F119-8DF5EEA3C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157288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4BBD4D54-D0F3-C050-943B-06178B962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151288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98CEF7-6B84-B880-01DF-EE1E7A19A44E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39366D-898C-574F-4B3B-D81142F22553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3031BFA-F353-0966-44D7-B1754A7709E8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fld id="{14B65B5E-C02A-4E15-8DA2-55C50BF87A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589" r:id="rId1"/>
    <p:sldLayoutId id="2147486562" r:id="rId2"/>
    <p:sldLayoutId id="2147486563" r:id="rId3"/>
    <p:sldLayoutId id="2147486564" r:id="rId4"/>
    <p:sldLayoutId id="2147486565" r:id="rId5"/>
    <p:sldLayoutId id="2147486566" r:id="rId6"/>
    <p:sldLayoutId id="2147486567" r:id="rId7"/>
    <p:sldLayoutId id="2147486568" r:id="rId8"/>
    <p:sldLayoutId id="2147486569" r:id="rId9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ＭＳ Ｐゴシック" charset="-128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ヒラギノ角ゴ Pro W3" pitchFamily="33" charset="-128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ヒラギノ角ゴ Pro W3" pitchFamily="33" charset="-128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ヒラギノ角ゴ Pro W3" pitchFamily="33" charset="-128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extLst>
              <a:ext uri="{FF2B5EF4-FFF2-40B4-BE49-F238E27FC236}">
                <a16:creationId xmlns:a16="http://schemas.microsoft.com/office/drawing/2014/main" id="{9F8C6901-B2ED-482F-D5E5-8264B151E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8">
            <a:extLst>
              <a:ext uri="{FF2B5EF4-FFF2-40B4-BE49-F238E27FC236}">
                <a16:creationId xmlns:a16="http://schemas.microsoft.com/office/drawing/2014/main" id="{32112BD2-03DD-2E13-2FB5-9D02925F0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7" name="Rectangle 9">
            <a:extLst>
              <a:ext uri="{FF2B5EF4-FFF2-40B4-BE49-F238E27FC236}">
                <a16:creationId xmlns:a16="http://schemas.microsoft.com/office/drawing/2014/main" id="{5140085F-5895-0CA7-25B5-5F8CFEECCF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8" name="Rectangle 10">
            <a:extLst>
              <a:ext uri="{FF2B5EF4-FFF2-40B4-BE49-F238E27FC236}">
                <a16:creationId xmlns:a16="http://schemas.microsoft.com/office/drawing/2014/main" id="{8AA300D9-FAB5-936E-2069-111B6FDF29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9" name="Rectangle 11">
            <a:extLst>
              <a:ext uri="{FF2B5EF4-FFF2-40B4-BE49-F238E27FC236}">
                <a16:creationId xmlns:a16="http://schemas.microsoft.com/office/drawing/2014/main" id="{416DDD26-90FB-2297-4A8E-0EAA45D8A7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BFA5A54-3253-4738-98F9-9703059503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0" r:id="rId1"/>
    <p:sldLayoutId id="2147486571" r:id="rId2"/>
    <p:sldLayoutId id="2147486572" r:id="rId3"/>
    <p:sldLayoutId id="2147486573" r:id="rId4"/>
    <p:sldLayoutId id="2147486574" r:id="rId5"/>
    <p:sldLayoutId id="2147486575" r:id="rId6"/>
    <p:sldLayoutId id="2147486576" r:id="rId7"/>
    <p:sldLayoutId id="2147486577" r:id="rId8"/>
    <p:sldLayoutId id="2147486578" r:id="rId9"/>
    <p:sldLayoutId id="2147486579" r:id="rId10"/>
    <p:sldLayoutId id="2147486580" r:id="rId11"/>
    <p:sldLayoutId id="21474865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tx1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EEC322E-F1EB-4D59-FF82-6B7761F75086}"/>
              </a:ext>
            </a:extLst>
          </p:cNvPr>
          <p:cNvSpPr/>
          <p:nvPr userDrawn="1"/>
        </p:nvSpPr>
        <p:spPr bwMode="gray">
          <a:xfrm flipH="1">
            <a:off x="0" y="0"/>
            <a:ext cx="48418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3BD529-C091-23D5-7586-70AA5C3E7AB2}"/>
              </a:ext>
            </a:extLst>
          </p:cNvPr>
          <p:cNvSpPr/>
          <p:nvPr userDrawn="1"/>
        </p:nvSpPr>
        <p:spPr bwMode="gray">
          <a:xfrm flipH="1">
            <a:off x="0" y="79375"/>
            <a:ext cx="9144000" cy="841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32C082-D1E5-D8CD-4E4B-3393A1BC05D6}"/>
              </a:ext>
            </a:extLst>
          </p:cNvPr>
          <p:cNvSpPr/>
          <p:nvPr userDrawn="1"/>
        </p:nvSpPr>
        <p:spPr bwMode="gray">
          <a:xfrm flipH="1">
            <a:off x="-17463" y="79375"/>
            <a:ext cx="501651" cy="8413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0BF0B-40AD-95CC-928A-6F8C37091A4F}"/>
              </a:ext>
            </a:extLst>
          </p:cNvPr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8" name="Rectangle 3">
            <a:extLst>
              <a:ext uri="{FF2B5EF4-FFF2-40B4-BE49-F238E27FC236}">
                <a16:creationId xmlns:a16="http://schemas.microsoft.com/office/drawing/2014/main" id="{6832D442-2898-CC89-37FD-E220A7FB9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157288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9" name="Rectangle 2">
            <a:extLst>
              <a:ext uri="{FF2B5EF4-FFF2-40B4-BE49-F238E27FC236}">
                <a16:creationId xmlns:a16="http://schemas.microsoft.com/office/drawing/2014/main" id="{C53F8623-4077-CB96-7E55-E443F0C6A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151288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39A142-E222-AA7C-9A00-E18731B7BC0A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C56B37-54DC-04EA-538F-5FF98F848C34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0D1FF3D-EF61-D187-B977-0D28650F811D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69E2BE07-2CD1-48B2-B656-A0A71E74C4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58833-CC1F-036E-2F60-2420BF27DD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4663" y="931863"/>
            <a:ext cx="8669337" cy="5926137"/>
          </a:xfrm>
          <a:prstGeom prst="rect">
            <a:avLst/>
          </a:prstGeom>
          <a:solidFill>
            <a:srgbClr val="BDC4C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590" r:id="rId1"/>
    <p:sldLayoutId id="2147486591" r:id="rId2"/>
    <p:sldLayoutId id="2147486582" r:id="rId3"/>
    <p:sldLayoutId id="2147486583" r:id="rId4"/>
    <p:sldLayoutId id="2147486584" r:id="rId5"/>
    <p:sldLayoutId id="2147486585" r:id="rId6"/>
    <p:sldLayoutId id="2147486586" r:id="rId7"/>
    <p:sldLayoutId id="2147486587" r:id="rId8"/>
    <p:sldLayoutId id="2147486588" r:id="rId9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ＭＳ Ｐゴシック" charset="-128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ＭＳ Ｐゴシック" charset="-128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ＭＳ Ｐゴシック" charset="-128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ＭＳ Ｐゴシック" charset="-128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tx1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9514268-D03E-C954-2D84-CDA8223C12F6}"/>
              </a:ext>
            </a:extLst>
          </p:cNvPr>
          <p:cNvSpPr/>
          <p:nvPr/>
        </p:nvSpPr>
        <p:spPr bwMode="gray">
          <a:xfrm flipH="1">
            <a:off x="0" y="0"/>
            <a:ext cx="48418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E8C074-D613-DC59-5733-9E54B5DE3C60}"/>
              </a:ext>
            </a:extLst>
          </p:cNvPr>
          <p:cNvSpPr/>
          <p:nvPr/>
        </p:nvSpPr>
        <p:spPr bwMode="gray">
          <a:xfrm flipH="1">
            <a:off x="0" y="79375"/>
            <a:ext cx="9144000" cy="841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5CB1C0-CFF4-5C6E-1019-92FCBFBC7BC1}"/>
              </a:ext>
            </a:extLst>
          </p:cNvPr>
          <p:cNvSpPr/>
          <p:nvPr/>
        </p:nvSpPr>
        <p:spPr bwMode="gray">
          <a:xfrm flipH="1">
            <a:off x="-17463" y="79375"/>
            <a:ext cx="501651" cy="8413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CD8B37-15A9-716F-54A3-4C952A113FF4}"/>
              </a:ext>
            </a:extLst>
          </p:cNvPr>
          <p:cNvSpPr/>
          <p:nvPr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2" name="Rectangle 3">
            <a:extLst>
              <a:ext uri="{FF2B5EF4-FFF2-40B4-BE49-F238E27FC236}">
                <a16:creationId xmlns:a16="http://schemas.microsoft.com/office/drawing/2014/main" id="{C4B02B38-9CBA-024C-E461-FB109CB2A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157288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3BE75728-7B98-A7F9-0E20-6C0C1476D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151288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FE3739-77A5-A763-EFB9-9A36B15CB4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16D8B4-E847-22A2-6ED2-AD492BA79A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53AB7B1-4B0E-DA01-5458-C03A611376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3CA6E7BC-C72F-41E3-976F-3A7A2FE6FD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7CD664-D194-2002-BD7A-2BAB68ADAEB8}"/>
              </a:ext>
            </a:extLst>
          </p:cNvPr>
          <p:cNvSpPr/>
          <p:nvPr userDrawn="1"/>
        </p:nvSpPr>
        <p:spPr bwMode="gray">
          <a:xfrm flipH="1">
            <a:off x="0" y="0"/>
            <a:ext cx="48418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FE7195-D72F-A382-E3BE-78790A14A8DB}"/>
              </a:ext>
            </a:extLst>
          </p:cNvPr>
          <p:cNvSpPr/>
          <p:nvPr userDrawn="1"/>
        </p:nvSpPr>
        <p:spPr bwMode="gray">
          <a:xfrm flipH="1">
            <a:off x="0" y="79375"/>
            <a:ext cx="9144000" cy="841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FDB6F7-158F-8777-BD1B-A001626EA188}"/>
              </a:ext>
            </a:extLst>
          </p:cNvPr>
          <p:cNvSpPr/>
          <p:nvPr userDrawn="1"/>
        </p:nvSpPr>
        <p:spPr bwMode="gray">
          <a:xfrm flipH="1">
            <a:off x="-17463" y="79375"/>
            <a:ext cx="501651" cy="8413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409D06-B19C-B96A-A543-DF96759248A7}"/>
              </a:ext>
            </a:extLst>
          </p:cNvPr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8C6B6B2-DEE0-D280-B8A8-957C91C797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17989CF1-44FB-FFDF-5D97-A4954E018D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73B3F5C-D4F6-E525-356E-D7DC5C6ACA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fld id="{0B68B407-5B79-4CA1-816B-30F1304BD3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592" r:id="rId1"/>
    <p:sldLayoutId id="2147486593" r:id="rId2"/>
    <p:sldLayoutId id="2147486594" r:id="rId3"/>
    <p:sldLayoutId id="2147486595" r:id="rId4"/>
    <p:sldLayoutId id="2147486596" r:id="rId5"/>
    <p:sldLayoutId id="2147486597" r:id="rId6"/>
    <p:sldLayoutId id="2147486598" r:id="rId7"/>
    <p:sldLayoutId id="2147486599" r:id="rId8"/>
    <p:sldLayoutId id="2147486600" r:id="rId9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ＭＳ Ｐゴシック" pitchFamily="28" charset="-128"/>
          <a:cs typeface="ＭＳ Ｐゴシック" pitchFamily="28" charset="-128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ＭＳ Ｐゴシック" charset="-128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ＭＳ Ｐゴシック" charset="-128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ＭＳ Ｐゴシック" charset="-128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ＭＳ Ｐゴシック" charset="-128"/>
          <a:cs typeface="+mn-cs"/>
        </a:defRPr>
      </a:lvl5pPr>
      <a:lvl6pPr marL="11414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a.org/hom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https://betterbuiltnw.com/resources/hvac-sizing-too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energycode@energy.wsu.edu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onathan.p.jones@wsu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nergy.wsu.edu/BuildingEfficiency/EnergyCode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9DD7-CBEA-2EED-9956-34B33846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8" y="-424732"/>
            <a:ext cx="8652222" cy="424732"/>
          </a:xfrm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2018 WSEC R: using the C3 calculator</a:t>
            </a: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DFE8AEB3-D0E0-B3B5-2989-44FB2B4B3EF3}"/>
              </a:ext>
            </a:extLst>
          </p:cNvPr>
          <p:cNvSpPr txBox="1">
            <a:spLocks/>
          </p:cNvSpPr>
          <p:nvPr/>
        </p:nvSpPr>
        <p:spPr bwMode="auto">
          <a:xfrm>
            <a:off x="704850" y="2088179"/>
            <a:ext cx="77343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509588" indent="-1651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  <a:ea typeface="ヒラギノ角ゴ Pro W3" pitchFamily="33" charset="-128"/>
              </a:defRPr>
            </a:lvl3pPr>
            <a:lvl4pPr marL="688975" indent="-179388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  <a:ea typeface="ヒラギノ角ゴ Pro W3" pitchFamily="33" charset="-128"/>
              </a:defRPr>
            </a:lvl4pPr>
            <a:lvl5pPr marL="854075" indent="-1651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  <a:ea typeface="ヒラギノ角ゴ Pro W3" pitchFamily="33" charset="-128"/>
              </a:defRPr>
            </a:lvl5pPr>
            <a:lvl6pPr marL="1311275" indent="-1651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  <a:ea typeface="ヒラギノ角ゴ Pro W3" pitchFamily="33" charset="-128"/>
              </a:defRPr>
            </a:lvl6pPr>
            <a:lvl7pPr marL="1768475" indent="-1651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  <a:ea typeface="ヒラギノ角ゴ Pro W3" pitchFamily="33" charset="-128"/>
              </a:defRPr>
            </a:lvl7pPr>
            <a:lvl8pPr marL="2225675" indent="-1651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  <a:ea typeface="ヒラギノ角ゴ Pro W3" pitchFamily="33" charset="-128"/>
              </a:defRPr>
            </a:lvl8pPr>
            <a:lvl9pPr marL="2682875" indent="-1651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  <a:ea typeface="ヒラギノ角ゴ Pro W3" pitchFamily="3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b="1" dirty="0">
                <a:solidFill>
                  <a:srgbClr val="800000"/>
                </a:solidFill>
                <a:ea typeface="ヒラギノ角ゴ Pro W3" pitchFamily="33" charset="-128"/>
              </a:rPr>
              <a:t>2018 WSEC-R: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b="1" dirty="0">
                <a:solidFill>
                  <a:srgbClr val="800000"/>
                </a:solidFill>
                <a:ea typeface="ヒラギノ角ゴ Pro W3" pitchFamily="33" charset="-128"/>
              </a:rPr>
              <a:t>Using the C3 Calculator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ヒラギノ角ゴ Pro W3" pitchFamily="33" charset="-128"/>
                <a:cs typeface="Calibri" panose="020F0502020204030204" pitchFamily="34" charset="0"/>
              </a:rPr>
              <a:t>WSU Code Compliance Calculator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ヒラギノ角ゴ Pro W3" pitchFamily="33" charset="-128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ヒラギノ角ゴ Pro W3" pitchFamily="33" charset="-128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600" b="1" dirty="0">
                <a:latin typeface="Calibri" panose="020F0502020204030204" pitchFamily="34" charset="0"/>
                <a:ea typeface="ヒラギノ角ゴ Pro W3" pitchFamily="33" charset="-128"/>
              </a:rPr>
              <a:t>Carolyn Roos, Ph.D., Energy Engineer</a:t>
            </a:r>
            <a:br>
              <a:rPr lang="en-US" altLang="en-US" b="1" dirty="0">
                <a:latin typeface="Calibri" panose="020F0502020204030204" pitchFamily="34" charset="0"/>
                <a:ea typeface="ヒラギノ角ゴ Pro W3" pitchFamily="33" charset="-128"/>
              </a:rPr>
            </a:br>
            <a:r>
              <a:rPr lang="en-US" altLang="en-US" dirty="0">
                <a:latin typeface="Calibri" panose="020F0502020204030204" pitchFamily="34" charset="0"/>
                <a:ea typeface="ヒラギノ角ゴ Pro W3" pitchFamily="33" charset="-128"/>
              </a:rPr>
              <a:t>WSU Energy Program</a:t>
            </a:r>
            <a:br>
              <a:rPr lang="en-US" altLang="en-US" dirty="0">
                <a:latin typeface="Calibri" panose="020F0502020204030204" pitchFamily="34" charset="0"/>
                <a:ea typeface="ヒラギノ角ゴ Pro W3" pitchFamily="33" charset="-128"/>
              </a:rPr>
            </a:br>
            <a:r>
              <a:rPr lang="en-US" altLang="en-US" dirty="0">
                <a:latin typeface="Calibri" panose="020F0502020204030204" pitchFamily="34" charset="0"/>
                <a:ea typeface="ヒラギノ角ゴ Pro W3" pitchFamily="33" charset="-128"/>
              </a:rPr>
              <a:t>Updated July 6, 2022</a:t>
            </a:r>
            <a:endParaRPr lang="en-US" altLang="en-US" sz="1800" dirty="0">
              <a:latin typeface="Calibri" panose="020F0502020204030204" pitchFamily="34" charset="0"/>
              <a:ea typeface="ヒラギノ角ゴ Pro W3" pitchFamily="33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latin typeface="Calibri" panose="020F0502020204030204" pitchFamily="34" charset="0"/>
              <a:ea typeface="ヒラギノ角ゴ Pro W3" pitchFamily="33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1" dirty="0">
              <a:ea typeface="ヒラギノ角ゴ Pro W3" pitchFamily="33" charset="-128"/>
            </a:endParaRPr>
          </a:p>
        </p:txBody>
      </p:sp>
      <p:pic>
        <p:nvPicPr>
          <p:cNvPr id="19458" name="Picture 5" descr="WSU Energy Program logo">
            <a:extLst>
              <a:ext uri="{FF2B5EF4-FFF2-40B4-BE49-F238E27FC236}">
                <a16:creationId xmlns:a16="http://schemas.microsoft.com/office/drawing/2014/main" id="{AA0F406E-2E1D-FB10-798F-77B87EEDA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450"/>
            <a:ext cx="27432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3F79B99-12BE-F884-A098-D8A5743A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895350"/>
            <a:ext cx="8651875" cy="866775"/>
          </a:xfrm>
        </p:spPr>
        <p:txBody>
          <a:bodyPr/>
          <a:lstStyle/>
          <a:p>
            <a:pPr algn="ctr">
              <a:defRPr/>
            </a:pPr>
            <a:r>
              <a:rPr lang="en-US" altLang="en-US" sz="2800" kern="1200" dirty="0">
                <a:latin typeface="Lucida Sans"/>
                <a:ea typeface="ヒラギノ角ゴ Pro W3" pitchFamily="33" charset="-128"/>
              </a:rPr>
              <a:t>Setting Up Your Analysis:</a:t>
            </a:r>
            <a:br>
              <a:rPr lang="en-US" altLang="en-US" sz="2800" kern="1200" dirty="0">
                <a:latin typeface="Lucida Sans"/>
                <a:ea typeface="ヒラギノ角ゴ Pro W3" pitchFamily="33" charset="-128"/>
              </a:rPr>
            </a:br>
            <a:r>
              <a:rPr lang="en-US" altLang="en-US" sz="2800" kern="1200" dirty="0">
                <a:solidFill>
                  <a:schemeClr val="accent1"/>
                </a:solidFill>
                <a:latin typeface="Lucida Sans"/>
                <a:ea typeface="ヒラギノ角ゴ Pro W3" pitchFamily="33" charset="-128"/>
              </a:rPr>
              <a:t>Project Building Type?</a:t>
            </a:r>
            <a:endParaRPr lang="en-US" altLang="en-US" sz="2800" kern="1200" dirty="0">
              <a:solidFill>
                <a:schemeClr val="accent1"/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F367CA03-0D12-6193-0698-153AFF351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1580BE6-24E4-6821-7E1D-7BB429D96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1716088"/>
            <a:ext cx="86518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Three options on drop down menu: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New Construction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Addition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Select "Table 406 UA Trade Off" as compliance pathway if you will not make any alterations to existing home 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Select "User-Defined Baseline" to do UA trade off analysis accounting for alterations to existing home, per Section R502.1.1.1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Remodel/Alteration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Must use "User-Defined Baseline" as compliance pathway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this option to determine if the alteration or repair uses "no more energy than the existing building or structure prior to the alteration or repair", per Section R503.1</a:t>
            </a:r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261CB0D6-E1A7-2C42-AB6F-16012E0AB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38213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F1644-62E4-E0E4-15D5-C5BD8CCF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8138" y="5786438"/>
            <a:ext cx="6013450" cy="954087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bg1">
                <a:lumMod val="40000"/>
                <a:lumOff val="6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11E5E4E-CB01-E3B3-6219-8A216800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895350"/>
            <a:ext cx="8651875" cy="866775"/>
          </a:xfrm>
        </p:spPr>
        <p:txBody>
          <a:bodyPr/>
          <a:lstStyle/>
          <a:p>
            <a:pPr algn="ctr">
              <a:defRPr/>
            </a:pPr>
            <a:r>
              <a:rPr lang="en-US" altLang="en-US" sz="2800" kern="1200" dirty="0">
                <a:latin typeface="Lucida Sans"/>
                <a:ea typeface="ヒラギノ角ゴ Pro W3" pitchFamily="33" charset="-128"/>
              </a:rPr>
              <a:t>Setting Up Your Analysis:</a:t>
            </a:r>
            <a:br>
              <a:rPr lang="en-US" altLang="en-US" sz="2800" kern="1200" dirty="0">
                <a:latin typeface="Lucida Sans"/>
                <a:ea typeface="ヒラギノ角ゴ Pro W3" pitchFamily="33" charset="-128"/>
              </a:rPr>
            </a:br>
            <a:r>
              <a:rPr lang="en-US" altLang="en-US" sz="2800" kern="1200" dirty="0">
                <a:solidFill>
                  <a:schemeClr val="accent1"/>
                </a:solidFill>
                <a:latin typeface="Lucida Sans"/>
                <a:ea typeface="ヒラギノ角ゴ Pro W3" pitchFamily="33" charset="-128"/>
              </a:rPr>
              <a:t>Occupancy Type?</a:t>
            </a:r>
            <a:endParaRPr lang="en-US" altLang="en-US" sz="2800" kern="1200" dirty="0">
              <a:solidFill>
                <a:schemeClr val="accent1"/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E0EE2E78-5601-BA3A-A1A4-F66420EE3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4B5E29C-8594-EF74-7201-E385CCFBB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101850"/>
            <a:ext cx="86518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Two options on drop down menu: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R2 Multifamily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R3 Single Family Homes and Duplexes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b="1" kern="0" dirty="0">
              <a:solidFill>
                <a:schemeClr val="accent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Occupancy is used with permitted floor area and code version to determine energy credits required</a:t>
            </a: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736757AD-25F4-B46A-1060-E1351260E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38213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9ADB5-CE11-B91E-07DD-34D7ECCD7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263" y="4913313"/>
            <a:ext cx="5699125" cy="827087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bg1">
                <a:lumMod val="40000"/>
                <a:lumOff val="6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F7ECD0A-4823-71AF-E7E3-F18BE711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895350"/>
            <a:ext cx="8651875" cy="866775"/>
          </a:xfrm>
        </p:spPr>
        <p:txBody>
          <a:bodyPr/>
          <a:lstStyle/>
          <a:p>
            <a:pPr algn="ctr">
              <a:defRPr/>
            </a:pPr>
            <a:r>
              <a:rPr lang="en-US" altLang="en-US" sz="2800" kern="1200" dirty="0">
                <a:latin typeface="Lucida Sans"/>
                <a:ea typeface="ヒラギノ角ゴ Pro W3" pitchFamily="33" charset="-128"/>
              </a:rPr>
              <a:t>Setting Up Your Analysis:</a:t>
            </a:r>
            <a:br>
              <a:rPr lang="en-US" altLang="en-US" sz="2800" kern="1200" dirty="0">
                <a:latin typeface="Lucida Sans"/>
                <a:ea typeface="ヒラギノ角ゴ Pro W3" pitchFamily="33" charset="-128"/>
              </a:rPr>
            </a:br>
            <a:r>
              <a:rPr lang="en-US" altLang="en-US" sz="2800" kern="1200" dirty="0">
                <a:solidFill>
                  <a:schemeClr val="accent1"/>
                </a:solidFill>
                <a:latin typeface="Lucida Sans"/>
                <a:ea typeface="ヒラギノ角ゴ Pro W3" pitchFamily="33" charset="-128"/>
              </a:rPr>
              <a:t>Code Version?</a:t>
            </a:r>
            <a:endParaRPr lang="en-US" altLang="en-US" sz="2800" kern="1200" dirty="0">
              <a:solidFill>
                <a:schemeClr val="accent1"/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7187EFF6-1294-A604-AC1B-F197A3CBF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0DC7B11-DA89-5AA1-5EA7-09C521697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124075"/>
            <a:ext cx="865187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code version are you permitted under?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WSEC 2015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WSEC 2018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b="1" kern="0" dirty="0">
              <a:solidFill>
                <a:schemeClr val="accent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Shows fuel normalization credit selection for WSEC 2018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Modifies energy credit options and values accordingly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0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310762A9-38A5-72A8-4EDA-77D2E2BB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38213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8799EF-947A-08EE-7D80-A59EFC42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00" y="5180013"/>
            <a:ext cx="6477000" cy="868362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bg1">
                <a:lumMod val="40000"/>
                <a:lumOff val="6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DEC1064-CED4-6CB6-5CCA-5277AF6B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949325"/>
            <a:ext cx="8651875" cy="812800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Additional Energy Efficiency Requirements</a:t>
            </a:r>
            <a:br>
              <a:rPr lang="en-US" altLang="en-US" sz="2800" kern="1200" dirty="0">
                <a:latin typeface="Lucida Sans"/>
                <a:ea typeface="ヒラギノ角ゴ Pro W3" pitchFamily="33" charset="-128"/>
              </a:rPr>
            </a:br>
            <a:r>
              <a:rPr lang="en-US" altLang="en-US" sz="2800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Fuel Normalization Credits, WSEC 2018</a:t>
            </a:r>
            <a:endParaRPr lang="en-US" altLang="en-US" sz="2800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A2973E22-A7E5-F589-5743-E4DCC458D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9D9684B-D327-4B5E-C080-FE378F7F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292350"/>
            <a:ext cx="84677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Select your System Type from the drop down</a:t>
            </a:r>
          </a:p>
          <a:p>
            <a:pPr marL="450849" lvl="2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1. Minimum Federal Efficiency System</a:t>
            </a:r>
          </a:p>
          <a:p>
            <a:pPr marL="450849" lvl="2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2. Heat Pump, air-to-air or air-to-water</a:t>
            </a:r>
          </a:p>
          <a:p>
            <a:pPr marL="450849" lvl="2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3. Electric Resistance Only</a:t>
            </a:r>
          </a:p>
          <a:p>
            <a:pPr marL="450849" lvl="2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4. Electric Resistance with Ductless Heat Pump</a:t>
            </a:r>
          </a:p>
          <a:p>
            <a:pPr marL="450849" lvl="2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5. All Other Heating Systems 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0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2773" name="Picture 4">
            <a:extLst>
              <a:ext uri="{FF2B5EF4-FFF2-40B4-BE49-F238E27FC236}">
                <a16:creationId xmlns:a16="http://schemas.microsoft.com/office/drawing/2014/main" id="{B9D7932E-6CB9-AABC-AD85-0EC5348BB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B199E8-0939-AE1B-574E-6E1A539FD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4676775"/>
            <a:ext cx="8967787" cy="1835150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bg1">
                <a:lumMod val="40000"/>
                <a:lumOff val="6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3945D5F-7B7F-CDC8-CF4E-81755C8E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949325"/>
            <a:ext cx="8651875" cy="812800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Additional Energy Efficiency Requirements</a:t>
            </a:r>
            <a:br>
              <a:rPr lang="en-US" altLang="en-US" sz="2800" kern="1200" dirty="0">
                <a:latin typeface="Lucida Sans"/>
                <a:ea typeface="ヒラギノ角ゴ Pro W3" pitchFamily="33" charset="-128"/>
              </a:rPr>
            </a:br>
            <a:r>
              <a:rPr lang="en-US" altLang="en-US" sz="2800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Energy Credits</a:t>
            </a:r>
            <a:endParaRPr lang="en-US" altLang="en-US" sz="2800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8A71D12B-1FF8-0501-BD6C-496071BC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FF62A1E-C614-14AA-E294-6E02877E4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931988"/>
            <a:ext cx="86518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drop down for each category of options ensures you can only choose one of each: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Except Option 5 Efficient Water Heating has two drop downs because Option 5.1 (or Option 5a) can be taken with other Option 5’s.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0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3797" name="Picture 4">
            <a:extLst>
              <a:ext uri="{FF2B5EF4-FFF2-40B4-BE49-F238E27FC236}">
                <a16:creationId xmlns:a16="http://schemas.microsoft.com/office/drawing/2014/main" id="{F0B07A7C-1EF8-1845-33DF-68F542962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09DD8-F7D8-E699-9AC2-7971CAC11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706813"/>
            <a:ext cx="8839200" cy="2863850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bg1">
                <a:lumMod val="40000"/>
                <a:lumOff val="6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8EABC2A-0922-08D0-C143-FD5E71D8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949325"/>
            <a:ext cx="8651875" cy="812800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Additional Energy Efficiency Requirements</a:t>
            </a:r>
            <a:br>
              <a:rPr lang="en-US" altLang="en-US" sz="2800" kern="1200" dirty="0">
                <a:latin typeface="Lucida Sans"/>
                <a:ea typeface="ヒラギノ角ゴ Pro W3" pitchFamily="33" charset="-128"/>
              </a:rPr>
            </a:br>
            <a:r>
              <a:rPr lang="en-US" altLang="en-US" sz="2800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Energy Credits 1</a:t>
            </a:r>
            <a:endParaRPr lang="en-US" altLang="en-US" sz="2800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8A432DF0-5CC9-9B21-850A-3BC9004C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4871B74-AE1A-4DE2-CE69-F2E36BFA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901825"/>
            <a:ext cx="86518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you select an Option 3 HVAC system that is not compatible with your Fuel Normalization System Type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pop-up informs you that your System Type is being changed to be compatible</a:t>
            </a: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0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4821" name="Picture 4">
            <a:extLst>
              <a:ext uri="{FF2B5EF4-FFF2-40B4-BE49-F238E27FC236}">
                <a16:creationId xmlns:a16="http://schemas.microsoft.com/office/drawing/2014/main" id="{436EA6EC-5288-3BCF-ABF5-7FA554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B4D5D7-00CF-E1A9-31D4-91E8D286B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25" y="3560763"/>
            <a:ext cx="4603750" cy="3144837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bg1">
                <a:lumMod val="40000"/>
                <a:lumOff val="60000"/>
                <a:alpha val="40000"/>
              </a:schemeClr>
            </a:outerShdw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E51B131-2738-B761-A195-60384FFC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949325"/>
            <a:ext cx="8651875" cy="812800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Additional Energy Efficiency Requirements</a:t>
            </a:r>
            <a:br>
              <a:rPr lang="en-US" altLang="en-US" sz="2800" kern="1200" dirty="0">
                <a:latin typeface="Lucida Sans"/>
                <a:ea typeface="ヒラギノ角ゴ Pro W3" pitchFamily="33" charset="-128"/>
              </a:rPr>
            </a:br>
            <a:r>
              <a:rPr lang="en-US" altLang="en-US" sz="2800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Energy Credits 2</a:t>
            </a:r>
            <a:endParaRPr lang="en-US" altLang="en-US" sz="2800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55936ABE-CE70-8410-31D7-F04C599FF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A8304AC-0A4D-3238-602D-3B8D96B6F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855788"/>
            <a:ext cx="8651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Option 4 credits cannot be used with ductless systems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Credit is “NA” if you select an Option 4 with Option 3.4 or 3.6</a:t>
            </a:r>
          </a:p>
        </p:txBody>
      </p:sp>
      <p:pic>
        <p:nvPicPr>
          <p:cNvPr id="35845" name="Picture 4">
            <a:extLst>
              <a:ext uri="{FF2B5EF4-FFF2-40B4-BE49-F238E27FC236}">
                <a16:creationId xmlns:a16="http://schemas.microsoft.com/office/drawing/2014/main" id="{6D6FED0F-F03C-A259-4CC0-7A0A6C04F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F6B6F0-8473-4C31-61C2-AEA92CBBF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2865438"/>
            <a:ext cx="8923337" cy="1100137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tx1">
                <a:lumMod val="65000"/>
                <a:alpha val="40000"/>
              </a:schemeClr>
            </a:outerShdw>
          </a:effec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26AE16F9-4D33-2CD3-D580-4184B6BC5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4414838"/>
            <a:ext cx="86518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Option 6: For Renewable Electric Energy, also enter the annual electrical generation per housing unit in kWh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Determine kWh from NREL’s </a:t>
            </a:r>
            <a:r>
              <a:rPr altLang="en-US" sz="1800" kern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PVWatts</a:t>
            </a: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calculator or approved alternate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Energy credits are calculated as 1 credit per 1200 kWh up to maximum of 3 credits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0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C88E9-5A70-1A09-F7FE-B9912828E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3" y="6034088"/>
            <a:ext cx="8996362" cy="461962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tx1">
                <a:lumMod val="65000"/>
                <a:alpha val="40000"/>
              </a:schemeClr>
            </a:outerShdw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A8292E1-11C2-BFE0-AFC8-9FE6A275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004888"/>
            <a:ext cx="8651875" cy="757237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Thermal Envelope Details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Conditioned Floor Area</a:t>
            </a:r>
            <a:endParaRPr lang="en-US" altLang="en-US" sz="2800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43A03E0E-CEAA-D5F5-1223-BB09DA86B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D4A258B-CE65-1B55-ADB8-2C72EF5F0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685925"/>
            <a:ext cx="86518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Enter your conditioned floor area 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you entered “User-Defined Baseline”, there is an identical input to the right for the baseline  </a:t>
            </a: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Scroll to the right to see it fully 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Classification is automatically determined by the floor area together with your previous entry for Project Type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016F07C5-F393-525D-441C-34061DE5B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0E554988-E9B2-B8BF-992F-2777E2F96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5116513"/>
            <a:ext cx="86518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Suggestion: For User-Defined Baselines, use the optional note area to describe the differences between your baseline and proposed designs </a:t>
            </a: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0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6871" name="Picture 3">
            <a:extLst>
              <a:ext uri="{FF2B5EF4-FFF2-40B4-BE49-F238E27FC236}">
                <a16:creationId xmlns:a16="http://schemas.microsoft.com/office/drawing/2014/main" id="{9292078C-28D6-DAC0-6F9B-BC321B10D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554413"/>
            <a:ext cx="78200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99DA029-91DD-19C6-33D4-9C645E09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004888"/>
            <a:ext cx="8651875" cy="757237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Thermal Envelope Details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Exterior Doors</a:t>
            </a:r>
            <a:endParaRPr lang="en-US" altLang="en-US" sz="2800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F055F4BE-67AB-03B4-9708-FA85950A6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1242012-75CE-D0E0-B742-C2FC52263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6588"/>
            <a:ext cx="8651875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Select the description of up to seven exterior doors from the drop down menus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doors, these drop downs correspond entries in Table R303.1.3(2) “Default Opaque Door U-Factors”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Prescriptive Path, exempt area shows for up to 24 sf in rough opening area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Component Description menus include a “Most Frequently Used” section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Most frequently used doors include:  Wood slab, Code Baseline U=0.30,  and doors from the database with U-factors equal to or less than the code baseline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4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BD2DD36B-5F05-F914-009A-E7BB3A6B4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448332-1397-067F-C392-EC075DFA2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237038"/>
            <a:ext cx="8829675" cy="2409825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bg1">
                <a:lumMod val="40000"/>
                <a:lumOff val="60000"/>
                <a:alpha val="40000"/>
              </a:schemeClr>
            </a:outerShdw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7E409D7-808E-4ED5-2268-4882CC9A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995363"/>
            <a:ext cx="8651875" cy="766762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Thermal Envelope Details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Exterior Doors  - Entering Custom U-value</a:t>
            </a:r>
            <a:endParaRPr lang="en-US" altLang="en-US" sz="2800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C192DDA8-43E2-78ED-B5DB-1B1F1C7F4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205D9877-045E-8B3C-9D00-196F90DF5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>
            <a:extLst>
              <a:ext uri="{FF2B5EF4-FFF2-40B4-BE49-F238E27FC236}">
                <a16:creationId xmlns:a16="http://schemas.microsoft.com/office/drawing/2014/main" id="{3FF763DB-AFB6-6D36-216A-91F8339B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2092325"/>
            <a:ext cx="19970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8A3AC4CD-10F0-E867-02CD-7129E5B7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708150"/>
            <a:ext cx="78994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you have data for doors you will be installing, enter a custom description and U-value in the database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the “Go to Custom Input” button to jump to door database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Your entry in the database will automatically appear at the bottom of the drop down menu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Any “Custom” selections automatically generate a message in red to the right 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6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This is just a flag for reviewer and a notice to users to provide documentation of their U-value to the AHJ.   It is not an error message, just an alert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0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8919" name="Picture 10">
            <a:extLst>
              <a:ext uri="{FF2B5EF4-FFF2-40B4-BE49-F238E27FC236}">
                <a16:creationId xmlns:a16="http://schemas.microsoft.com/office/drawing/2014/main" id="{269E2ED5-1F40-67AD-F894-565FDDE0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567238"/>
            <a:ext cx="86772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">
            <a:extLst>
              <a:ext uri="{FF2B5EF4-FFF2-40B4-BE49-F238E27FC236}">
                <a16:creationId xmlns:a16="http://schemas.microsoft.com/office/drawing/2014/main" id="{3858919F-C82D-D193-CCC2-0AC6D5908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06813"/>
            <a:ext cx="78073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C2E2E6F-4ACE-DBE6-8FD6-CDF773FC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976313"/>
            <a:ext cx="9144000" cy="977900"/>
          </a:xfrm>
        </p:spPr>
        <p:txBody>
          <a:bodyPr/>
          <a:lstStyle/>
          <a:p>
            <a:pPr algn="ctr">
              <a:defRPr/>
            </a:pPr>
            <a:r>
              <a:rPr lang="en-US" altLang="en-US" sz="3200" kern="1200" dirty="0">
                <a:latin typeface="Lucida Sans"/>
                <a:ea typeface="ヒラギノ角ゴ Pro W3" pitchFamily="33" charset="-128"/>
                <a:cs typeface="+mn-cs"/>
              </a:rPr>
              <a:t>Using the Code Compliance Calculator</a:t>
            </a:r>
            <a:br>
              <a:rPr lang="en-US" altLang="en-US" sz="3200" kern="1200" dirty="0">
                <a:latin typeface="Lucida Sans"/>
                <a:ea typeface="ヒラギノ角ゴ Pro W3" pitchFamily="33" charset="-128"/>
                <a:cs typeface="+mn-cs"/>
              </a:rPr>
            </a:br>
            <a:r>
              <a:rPr lang="en-US" altLang="en-US" sz="3200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  <a:cs typeface="+mn-cs"/>
              </a:rPr>
              <a:t>Outline</a:t>
            </a: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694D1BF7-ADD7-16CC-561B-321642B821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2171700"/>
            <a:ext cx="8651875" cy="38417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3050" indent="-273050">
              <a:spcBef>
                <a:spcPct val="0"/>
              </a:spcBef>
              <a:spcAft>
                <a:spcPts val="600"/>
              </a:spcAft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Purpose/background</a:t>
            </a:r>
          </a:p>
          <a:p>
            <a:pPr marL="273050" indent="-273050">
              <a:spcBef>
                <a:spcPct val="0"/>
              </a:spcBef>
              <a:spcAft>
                <a:spcPts val="600"/>
              </a:spcAft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Orientation</a:t>
            </a:r>
          </a:p>
          <a:p>
            <a:pPr marL="438150" lvl="1" indent="-273050">
              <a:spcBef>
                <a:spcPct val="0"/>
              </a:spcBef>
              <a:spcAft>
                <a:spcPts val="600"/>
              </a:spcAft>
            </a:pPr>
            <a:r>
              <a:rPr altLang="en-US" sz="2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Opening a new file</a:t>
            </a:r>
          </a:p>
          <a:p>
            <a:pPr marL="438150" lvl="1" indent="-273050">
              <a:spcBef>
                <a:spcPct val="0"/>
              </a:spcBef>
              <a:spcAft>
                <a:spcPts val="600"/>
              </a:spcAft>
            </a:pPr>
            <a:r>
              <a:rPr altLang="en-US" sz="2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Color scheme for cells and tabs</a:t>
            </a:r>
          </a:p>
          <a:p>
            <a:pPr marL="273050" indent="-273050">
              <a:spcBef>
                <a:spcPct val="0"/>
              </a:spcBef>
              <a:spcAft>
                <a:spcPts val="600"/>
              </a:spcAft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Preliminaries:  Setting up your Analysis</a:t>
            </a:r>
          </a:p>
          <a:p>
            <a:pPr marL="273050" indent="-273050">
              <a:spcBef>
                <a:spcPct val="0"/>
              </a:spcBef>
              <a:spcAft>
                <a:spcPts val="600"/>
              </a:spcAft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Entering Your Design Details</a:t>
            </a:r>
          </a:p>
          <a:p>
            <a:pPr marL="273050" indent="-273050">
              <a:spcBef>
                <a:spcPct val="0"/>
              </a:spcBef>
              <a:spcAft>
                <a:spcPts val="600"/>
              </a:spcAft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Examples:</a:t>
            </a:r>
          </a:p>
          <a:p>
            <a:pPr marL="438150" lvl="1" indent="-273050">
              <a:spcBef>
                <a:spcPct val="0"/>
              </a:spcBef>
              <a:spcAft>
                <a:spcPts val="600"/>
              </a:spcAft>
            </a:pPr>
            <a:r>
              <a:rPr altLang="en-US" sz="2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Single Family Home</a:t>
            </a:r>
          </a:p>
          <a:p>
            <a:pPr marL="438150" lvl="1" indent="-273050">
              <a:spcBef>
                <a:spcPct val="0"/>
              </a:spcBef>
              <a:spcAft>
                <a:spcPts val="600"/>
              </a:spcAft>
            </a:pPr>
            <a:r>
              <a:rPr altLang="en-US" sz="2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Small Addition with trade off analysis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9B0DF09-9B94-943A-6F7E-540572E7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052513"/>
            <a:ext cx="8651875" cy="812800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Thermal Envelope Details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Doors Database</a:t>
            </a:r>
            <a:r>
              <a:rPr lang="en-US" altLang="en-US" sz="2800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- Entering Custom U-value</a:t>
            </a:r>
            <a:endParaRPr lang="en-US" altLang="en-US" sz="2800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8CB5D25F-43C1-6FFA-A5C2-0A0468D89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97EEE08-8A8A-35E0-9709-77DD2B709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762125"/>
            <a:ext cx="7900988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“Go to Custom Input” button jumps you right to the custom input area of the corresponding databases.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the white cells: 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Enter a </a:t>
            </a:r>
            <a:r>
              <a:rPr altLang="en-US" sz="1800" u="sng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unique</a:t>
            </a: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description and U-value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Enter optional notes about your selection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the “Return to Input” button to return to the Group R tab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Find your new entry at the bottom of the door drop down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0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9941" name="Picture 7">
            <a:extLst>
              <a:ext uri="{FF2B5EF4-FFF2-40B4-BE49-F238E27FC236}">
                <a16:creationId xmlns:a16="http://schemas.microsoft.com/office/drawing/2014/main" id="{BC18F644-FF54-09B1-3E6B-D015FFD2C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4387850"/>
            <a:ext cx="746283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">
            <a:extLst>
              <a:ext uri="{FF2B5EF4-FFF2-40B4-BE49-F238E27FC236}">
                <a16:creationId xmlns:a16="http://schemas.microsoft.com/office/drawing/2014/main" id="{0176E884-F016-E86F-2E7E-D6B53B8BA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49325"/>
            <a:ext cx="12207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3">
            <a:extLst>
              <a:ext uri="{FF2B5EF4-FFF2-40B4-BE49-F238E27FC236}">
                <a16:creationId xmlns:a16="http://schemas.microsoft.com/office/drawing/2014/main" id="{5106ABD6-12AF-F219-1CCE-CCA3ED971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3092450"/>
            <a:ext cx="1676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F6B1BC6F-1ABC-CB52-220B-22AF197C5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6227763"/>
            <a:ext cx="7899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b="1" kern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Tip: </a:t>
            </a: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This is similar for all databases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altLang="en-US" sz="20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5923FE5-09F8-029B-1E60-B712104D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004888"/>
            <a:ext cx="8651875" cy="757237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Thermal Envelope Details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Overhead Glazing</a:t>
            </a:r>
            <a:endParaRPr lang="en-US" altLang="en-US" sz="2800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CE45B81B-717F-F9C6-57A2-498713BA3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601F1876-D86F-88A2-5673-6471F746B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>
            <a:extLst>
              <a:ext uri="{FF2B5EF4-FFF2-40B4-BE49-F238E27FC236}">
                <a16:creationId xmlns:a16="http://schemas.microsoft.com/office/drawing/2014/main" id="{DE35115B-C77C-E4E5-F101-E92974FDF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32225"/>
            <a:ext cx="19970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BA2C5FAF-5574-644E-5C4C-510D2CCBF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749425"/>
            <a:ext cx="7751763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Enter up to five skylights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Enter quantity and width and height of rough opening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Enter optional Plan ID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Descriptions on the drop down correspond to tables in Section R303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 with doors if you have product data, use “Go to Custom Input” button to jump to the custom area of the “Overhead Glazing” database 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0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2F624A71-EC93-CCA8-55DF-7691FB047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752975"/>
            <a:ext cx="90884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">
            <a:extLst>
              <a:ext uri="{FF2B5EF4-FFF2-40B4-BE49-F238E27FC236}">
                <a16:creationId xmlns:a16="http://schemas.microsoft.com/office/drawing/2014/main" id="{362600D6-2EEB-005A-E56D-DB6775443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4289425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C9252DB-C1FF-62F6-78BE-90222437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911225"/>
            <a:ext cx="8651875" cy="757238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Thermal Envelope Details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Vertical Glazing</a:t>
            </a:r>
            <a:endParaRPr lang="en-US" altLang="en-US" sz="2800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232EDE06-D4E5-DF48-B535-837D46C6E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5153BA31-9707-97A1-6054-D58C36E8E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6227718E-E187-7181-E9E7-69531EB6D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54163"/>
            <a:ext cx="829627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Enter up to 60 types of vertical glazing 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Yes, 60 – But you can enter a “Rows to Show” to hide unused rows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Any leftover data in hidden rows is automatically ignored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Most drop down descriptions correspond to Tables in Section R303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 with doors, for Prescriptive Path an input opens for up to 15 sf of rough opening area for exempt ornamental window.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 area, UA-value and area-weighted U-value do not include exempt window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Exempt window is included in heating system sizing section, however.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0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706F67B1-0749-E933-E4B9-2073C8F0B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543050"/>
            <a:ext cx="2000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1">
            <a:extLst>
              <a:ext uri="{FF2B5EF4-FFF2-40B4-BE49-F238E27FC236}">
                <a16:creationId xmlns:a16="http://schemas.microsoft.com/office/drawing/2014/main" id="{912D0203-F6EC-E8B1-2A66-A76D3C7F7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06925"/>
            <a:ext cx="905192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EF8224A-C090-6007-F829-1B00768B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004888"/>
            <a:ext cx="8651875" cy="757237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Thermal Envelope Details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Flat/Vaulted Ceilings</a:t>
            </a:r>
            <a:endParaRPr lang="en-US" altLang="en-US" sz="2800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E1461637-5360-1875-C32B-3A1B005A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E9CBC5F2-759E-4E47-01C0-4E0CF0140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77F36074-48A6-001E-E690-A76A27DB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1844675"/>
            <a:ext cx="7983538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Enter up to four types of flat or vaulted ceilings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Drop down selections are based primarily on constructions found in Appendix A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 before, use “Go to Custom Input” to enter custom constructions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Custom U-values should be calculated in accordance with WSEC Appendix A and R402.1.5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Submit your calculations to the AHJ for review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3014" name="Picture 3">
            <a:extLst>
              <a:ext uri="{FF2B5EF4-FFF2-40B4-BE49-F238E27FC236}">
                <a16:creationId xmlns:a16="http://schemas.microsoft.com/office/drawing/2014/main" id="{380EC03B-7F68-1252-72B7-F3C43E615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567238"/>
            <a:ext cx="9207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4C771E6-E47A-08A9-70CC-91D12E12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060450"/>
            <a:ext cx="8651875" cy="701675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Thermal Envelope Details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sz="2000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Above-Grade Walls, Floors, &amp; Above-Grade Slabs</a:t>
            </a:r>
            <a:endParaRPr lang="en-US" altLang="en-US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243B109C-2B49-0CD2-9582-C7E2DA91A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0C6C8D55-3BF1-3663-A8ED-49A86FAAB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F7948715-365A-B110-7709-665742BDE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1951038"/>
            <a:ext cx="7983538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Input for above-grade walls and floors is similar to input for ceilings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Input for above-grade slabs (less than 2’ below grade) is also similar, except the exterior </a:t>
            </a:r>
            <a:r>
              <a:rPr altLang="en-US" sz="2000" i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perimeter</a:t>
            </a: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entered instead of </a:t>
            </a:r>
            <a:r>
              <a:rPr altLang="en-US" sz="2000" i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area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Above-grade walls includes both exterior walls and walls separating conditioned space from an unconditioned space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Same for floors over an unconditioned garage or basement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Similarly, perimeter of above-grade slab along a garage wall is entered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4038" name="Picture 8">
            <a:extLst>
              <a:ext uri="{FF2B5EF4-FFF2-40B4-BE49-F238E27FC236}">
                <a16:creationId xmlns:a16="http://schemas.microsoft.com/office/drawing/2014/main" id="{8B49955B-3506-CA2E-5BAC-D09676272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45063"/>
            <a:ext cx="9253538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D773-113F-E3F5-200D-3D34899C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171575"/>
            <a:ext cx="8651875" cy="766763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Calculator 1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Fully Insulated Unheated Above-Grade Slabs</a:t>
            </a:r>
            <a:endParaRPr lang="en-US" dirty="0"/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913B69B9-F84A-7A04-C652-9448C32E1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1938338"/>
            <a:ext cx="9586913" cy="2370137"/>
          </a:xfrm>
        </p:spPr>
        <p:txBody>
          <a:bodyPr/>
          <a:lstStyle/>
          <a:p>
            <a:r>
              <a:rPr altLang="en-US"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Side calculator on the “Slab on Grade” database tab</a:t>
            </a:r>
          </a:p>
          <a:p>
            <a:r>
              <a:rPr altLang="en-US"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Enter the overall R-value of insulation in white.</a:t>
            </a:r>
          </a:p>
          <a:p>
            <a:r>
              <a:rPr altLang="en-US"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F-value is estimated based on curve fit of ASHRAE 90.1, Table A6.3</a:t>
            </a:r>
          </a:p>
          <a:p>
            <a:endParaRPr altLang="en-US">
              <a:ea typeface="ＭＳ Ｐゴシック" panose="020B0600070205080204" pitchFamily="34" charset="-128"/>
            </a:endParaRPr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51DF6A19-4087-781D-ADB1-522B5D999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004888"/>
            <a:ext cx="1219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>
            <a:extLst>
              <a:ext uri="{FF2B5EF4-FFF2-40B4-BE49-F238E27FC236}">
                <a16:creationId xmlns:a16="http://schemas.microsoft.com/office/drawing/2014/main" id="{D91CEE76-2C77-51EC-56A6-A31B27C61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441700"/>
            <a:ext cx="656748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0D71B9A-8180-8FAC-0C5D-39AB2E73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060450"/>
            <a:ext cx="8651875" cy="701675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Thermal Envelope Details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sz="2000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Below-Grade Slabs</a:t>
            </a:r>
            <a:endParaRPr lang="en-US" altLang="en-US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CE397321-E162-83F7-6F7D-CE87F6BA1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BDDC8C8D-75CF-C25F-60C8-C2DD86494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835B9725-2BCC-2A1C-46B2-C001B0CBF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739900"/>
            <a:ext cx="79835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Below-grade slabs are 2 feet or more below grade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Require input of both the wall area and the slab perimeter 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6086" name="Picture 1">
            <a:extLst>
              <a:ext uri="{FF2B5EF4-FFF2-40B4-BE49-F238E27FC236}">
                <a16:creationId xmlns:a16="http://schemas.microsoft.com/office/drawing/2014/main" id="{703E00FC-6AD0-3E92-03DA-797D23E3D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71775"/>
            <a:ext cx="87868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8DBA6FA1-7740-04D0-7CED-51B4A908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4672013"/>
            <a:ext cx="798353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Associated database requires description, wall U-value &amp; slab F-value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6088" name="Picture 3">
            <a:extLst>
              <a:ext uri="{FF2B5EF4-FFF2-40B4-BE49-F238E27FC236}">
                <a16:creationId xmlns:a16="http://schemas.microsoft.com/office/drawing/2014/main" id="{0CDB226B-4AE0-FF01-6E60-E00AAADE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900"/>
            <a:ext cx="17700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1">
            <a:extLst>
              <a:ext uri="{FF2B5EF4-FFF2-40B4-BE49-F238E27FC236}">
                <a16:creationId xmlns:a16="http://schemas.microsoft.com/office/drawing/2014/main" id="{782144DE-7926-7256-EEFF-33B5199E4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5408613"/>
            <a:ext cx="71104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5AABC82-FE7E-AFA2-203F-71AF8738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068388"/>
            <a:ext cx="8651875" cy="423862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Results / Messages</a:t>
            </a:r>
            <a:endParaRPr lang="en-US" altLang="en-US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3426EF14-E954-A60F-6E50-A72049065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21EE0B12-40E3-A8FF-FE31-E6A0BE95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BD414E1F-7119-AD6C-180C-F144D51A2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416050"/>
            <a:ext cx="798195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Results are at top of Group R tab in two areas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Message area provides: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Statements of results, such has how Proposed UA compares to baseline and if the UA-reduction meets the selected Option 1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Alerts that custom entries require review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Provide documentation to AHJ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These are not error messages unless they include the word “Error”.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Warnings if there are errors in the analysis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7110" name="Picture 1">
            <a:extLst>
              <a:ext uri="{FF2B5EF4-FFF2-40B4-BE49-F238E27FC236}">
                <a16:creationId xmlns:a16="http://schemas.microsoft.com/office/drawing/2014/main" id="{F41E7493-4E61-FD05-BBAB-FAC33984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137025"/>
            <a:ext cx="774382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">
            <a:extLst>
              <a:ext uri="{FF2B5EF4-FFF2-40B4-BE49-F238E27FC236}">
                <a16:creationId xmlns:a16="http://schemas.microsoft.com/office/drawing/2014/main" id="{A7831576-EC7F-0E52-2B77-832396F4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6259513"/>
            <a:ext cx="8936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DCB822E-F2FC-F364-C53D-2F39BEB8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068388"/>
            <a:ext cx="8651875" cy="423862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Results / Messages 2</a:t>
            </a:r>
            <a:endParaRPr lang="en-US" altLang="en-US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62167BD2-F3B2-DC1F-70DB-1DDD09BB6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CE34725F-068E-AA73-1AD4-9059EDE87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5258C62-439F-54A5-05AD-D775D8B1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638300"/>
            <a:ext cx="7981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Numerical summary of U-values, Areas and UA-values for </a:t>
            </a:r>
            <a:r>
              <a:rPr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Baseline and Proposed Design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Provides required credits and proposed credits selected from Tables 406.2 and 3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Provides UA reduction of proposed design compared to baseline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8134" name="Picture 2">
            <a:extLst>
              <a:ext uri="{FF2B5EF4-FFF2-40B4-BE49-F238E27FC236}">
                <a16:creationId xmlns:a16="http://schemas.microsoft.com/office/drawing/2014/main" id="{3D4F2A60-102D-1A49-F86C-5F7AB7358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119438"/>
            <a:ext cx="82581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5244-97BE-3DE0-57A0-6919EEA9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317625"/>
            <a:ext cx="8651875" cy="423863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Other Calculation Areas</a:t>
            </a:r>
            <a:endParaRPr lang="en-US" dirty="0"/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8270D0F3-1CAB-FAD2-69D4-78476C02D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863" y="2287588"/>
            <a:ext cx="7772400" cy="1416050"/>
          </a:xfrm>
        </p:spPr>
        <p:txBody>
          <a:bodyPr/>
          <a:lstStyle/>
          <a:p>
            <a:r>
              <a:rPr altLang="en-US">
                <a:ea typeface="ＭＳ Ｐゴシック" panose="020B0600070205080204" pitchFamily="34" charset="-128"/>
              </a:rPr>
              <a:t>Ventilation Requirements</a:t>
            </a:r>
          </a:p>
          <a:p>
            <a:r>
              <a:rPr altLang="en-US">
                <a:ea typeface="ＭＳ Ｐゴシック" panose="020B0600070205080204" pitchFamily="34" charset="-128"/>
              </a:rPr>
              <a:t>HVAC Thermal Distribution System</a:t>
            </a:r>
          </a:p>
          <a:p>
            <a:r>
              <a:rPr altLang="en-US">
                <a:ea typeface="ＭＳ Ｐゴシック" panose="020B0600070205080204" pitchFamily="34" charset="-128"/>
              </a:rPr>
              <a:t>Heating System Sizing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544939F-500E-DE01-3277-BE12D45F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985838"/>
            <a:ext cx="8651875" cy="534987"/>
          </a:xfrm>
        </p:spPr>
        <p:txBody>
          <a:bodyPr/>
          <a:lstStyle/>
          <a:p>
            <a:pPr>
              <a:defRPr/>
            </a:pPr>
            <a:r>
              <a:rPr lang="en-US" altLang="en-US" sz="3200" kern="1200" dirty="0">
                <a:latin typeface="Lucida Sans"/>
                <a:ea typeface="ヒラギノ角ゴ Pro W3" pitchFamily="33" charset="-128"/>
                <a:cs typeface="+mn-cs"/>
              </a:rPr>
              <a:t>Purpose and Background</a:t>
            </a: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BCA34856-A8EC-C973-56CE-6A039773F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1565275"/>
            <a:ext cx="8651875" cy="4832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3050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Documents code qualification of building designs by:</a:t>
            </a:r>
          </a:p>
          <a:p>
            <a:pPr marL="722313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UA percent reduction for Option 1 envelope measures (R406.3) </a:t>
            </a:r>
          </a:p>
          <a:p>
            <a:pPr marL="733426" lvl="4" indent="0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	(Options 1.3 to 1.6 for 2018, Options 1a to 1c for 2015)</a:t>
            </a:r>
          </a:p>
          <a:p>
            <a:pPr marL="722313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Total UA Alternative (component performance) (R402.1.4</a:t>
            </a:r>
            <a:r>
              <a:rPr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marL="722313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UA trade offs of additions with existing home (R502.1.1.1)</a:t>
            </a:r>
          </a:p>
          <a:p>
            <a:pPr marL="273050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Includes both WSEC 2015 and WSEC 2018</a:t>
            </a:r>
          </a:p>
          <a:p>
            <a:pPr marL="273050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Integrates other WSU spreadsheets into one</a:t>
            </a:r>
          </a:p>
          <a:p>
            <a:pPr marL="722313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Glazing schedule, heating system sizing &amp; UA trade off analysis</a:t>
            </a:r>
          </a:p>
          <a:p>
            <a:pPr marL="722313" lvl="2" indent="-273050">
              <a:spcBef>
                <a:spcPct val="0"/>
              </a:spcBef>
              <a:spcAft>
                <a:spcPts val="600"/>
              </a:spcAft>
              <a:defRPr/>
            </a:pPr>
            <a:endParaRPr altLang="en-US" sz="20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1464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C3 requires MS Excel for Windows</a:t>
            </a:r>
          </a:p>
          <a:p>
            <a:pPr marL="436564" lvl="1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Installed on your computer, not web-based Excel</a:t>
            </a:r>
          </a:p>
          <a:p>
            <a:pPr marL="436564" lvl="1" indent="-273050">
              <a:spcBef>
                <a:spcPct val="0"/>
              </a:spcBef>
              <a:spcAft>
                <a:spcPts val="600"/>
              </a:spcAft>
              <a:defRPr/>
            </a:pPr>
            <a:endParaRPr altLang="en-US" sz="2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8907-EEB8-10FB-347D-11EF0E144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550" y="957263"/>
            <a:ext cx="8659813" cy="709612"/>
          </a:xfrm>
        </p:spPr>
        <p:txBody>
          <a:bodyPr/>
          <a:lstStyle/>
          <a:p>
            <a:pPr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Ventilation Requirements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sz="2000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Whole House Ventilation Airflow Rate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D24F0-E124-32E8-81FC-802983491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50" y="1992313"/>
            <a:ext cx="8659813" cy="1824037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Calculates required airflow rate </a:t>
            </a:r>
          </a:p>
          <a:p>
            <a:pPr marL="687388" lvl="1" indent="-342900">
              <a:buFont typeface="Arial" panose="020B0604020202020204" pitchFamily="34" charset="0"/>
              <a:buChar char="•"/>
              <a:defRPr/>
            </a:pPr>
            <a:r>
              <a:rPr altLang="en-US"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 IRC Chapter 5 for R3 and IMC Section 403 for R2</a:t>
            </a:r>
          </a:p>
          <a:p>
            <a:pPr marL="687388" lvl="1" indent="-342900">
              <a:buFont typeface="Arial" panose="020B0604020202020204" pitchFamily="34" charset="0"/>
              <a:buChar char="•"/>
              <a:defRPr/>
            </a:pPr>
            <a:r>
              <a:rPr altLang="en-US"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Based on conditioned floor area, bedrooms, run-time and characteristics of the system</a:t>
            </a:r>
            <a:endParaRPr altLang="en-US" sz="180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3FEB607A-22F5-A3F2-7A3F-2ED1B3F9B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619500"/>
            <a:ext cx="6723063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F7B4-F356-CD3E-6683-11E09BA7D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550" y="957263"/>
            <a:ext cx="8659813" cy="709612"/>
          </a:xfrm>
        </p:spPr>
        <p:txBody>
          <a:bodyPr/>
          <a:lstStyle/>
          <a:p>
            <a:pPr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Ventilation Requirements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sz="2000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Whole House Ventilation Airflow Rate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60E7B-8837-B98C-5D3C-F0553F72D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50" y="1992313"/>
            <a:ext cx="8659813" cy="2746375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Balanced:</a:t>
            </a:r>
          </a:p>
          <a:p>
            <a:pPr marL="687388" lvl="1" indent="-342900">
              <a:buFont typeface="Arial" panose="020B0604020202020204" pitchFamily="34" charset="0"/>
              <a:buChar char="•"/>
              <a:defRPr/>
            </a:pPr>
            <a:r>
              <a:rPr altLang="en-US"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System with exhaust and supply fans, excluding intermittent exhaust fans</a:t>
            </a:r>
          </a:p>
          <a:p>
            <a:pPr marL="687388" lvl="1" indent="-342900">
              <a:buFont typeface="Arial" panose="020B0604020202020204" pitchFamily="34" charset="0"/>
              <a:buChar char="•"/>
              <a:defRPr/>
            </a:pPr>
            <a:r>
              <a:rPr altLang="en-US"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Exhaust and supply airflow rates within 10%</a:t>
            </a:r>
          </a:p>
          <a:p>
            <a:pPr marL="687388" lvl="1" indent="-342900">
              <a:buFont typeface="Arial" panose="020B0604020202020204" pitchFamily="34" charset="0"/>
              <a:buChar char="•"/>
              <a:defRPr/>
            </a:pPr>
            <a:r>
              <a:rPr altLang="en-US"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See the comment on the cell for definition</a:t>
            </a:r>
            <a:endParaRPr altLang="en-US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l">
              <a:defRPr/>
            </a:pPr>
            <a:endParaRPr altLang="en-US" sz="18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51204" name="Picture 5">
            <a:extLst>
              <a:ext uri="{FF2B5EF4-FFF2-40B4-BE49-F238E27FC236}">
                <a16:creationId xmlns:a16="http://schemas.microsoft.com/office/drawing/2014/main" id="{A47AFCFC-E107-3BEE-5758-C81742A79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94188"/>
            <a:ext cx="87344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83DC-9C92-AF38-6617-A469A509F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550" y="957263"/>
            <a:ext cx="8659813" cy="709612"/>
          </a:xfrm>
        </p:spPr>
        <p:txBody>
          <a:bodyPr/>
          <a:lstStyle/>
          <a:p>
            <a:pPr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Ventilation Requirements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sz="2000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Whole House Ventilation Airflow Rate 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D38E2-EFDE-D1A0-4591-9B08DE132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50" y="1893888"/>
            <a:ext cx="8659813" cy="3484562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Distributed</a:t>
            </a:r>
          </a:p>
          <a:p>
            <a:pPr marL="687388" lvl="1" indent="-342900">
              <a:buFont typeface="Arial" panose="020B0604020202020204" pitchFamily="34" charset="0"/>
              <a:buChar char="•"/>
              <a:defRPr/>
            </a:pPr>
            <a:r>
              <a:rPr altLang="en-US"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Supplies ventilation air directly to each dwelling or sleeping unit habitable space</a:t>
            </a:r>
          </a:p>
          <a:p>
            <a:pPr marL="852488" lvl="2" indent="-342900">
              <a:defRPr/>
            </a:pPr>
            <a:r>
              <a:rPr altLang="en-US" sz="2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including living room, den, office, interior adjoining spaces and bedrooms</a:t>
            </a:r>
            <a:endParaRPr altLang="en-US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687388" lvl="1" indent="-342900">
              <a:buFont typeface="Arial" panose="020B0604020202020204" pitchFamily="34" charset="0"/>
              <a:buChar char="•"/>
              <a:defRPr/>
            </a:pPr>
            <a:r>
              <a:rPr altLang="en-US"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Exhausts air from all kitchens and bathrooms directly outside</a:t>
            </a:r>
          </a:p>
          <a:p>
            <a:pPr marL="687388" lvl="1" indent="-342900">
              <a:buFont typeface="Arial" panose="020B0604020202020204" pitchFamily="34" charset="0"/>
              <a:buChar char="•"/>
              <a:defRPr/>
            </a:pPr>
            <a:r>
              <a:rPr altLang="en-US"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See the comment on the cell for definition</a:t>
            </a:r>
            <a:endParaRPr altLang="en-US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l">
              <a:defRPr/>
            </a:pPr>
            <a:endParaRPr altLang="en-US" sz="18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FDF6B59A-020C-5F93-0C25-0497F6550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656138"/>
            <a:ext cx="8758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8C39-8385-1B5A-8AD1-90BA0D762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550" y="957263"/>
            <a:ext cx="8659813" cy="709612"/>
          </a:xfrm>
        </p:spPr>
        <p:txBody>
          <a:bodyPr/>
          <a:lstStyle/>
          <a:p>
            <a:pPr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HVAC Thermal Distribution System</a:t>
            </a:r>
            <a:br>
              <a:rPr lang="en-US" altLang="en-US" kern="1200" dirty="0">
                <a:latin typeface="Lucida Sans"/>
                <a:ea typeface="ヒラギノ角ゴ Pro W3" pitchFamily="33" charset="-128"/>
              </a:rPr>
            </a:br>
            <a:r>
              <a:rPr lang="en-US" altLang="en-US" sz="2000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</a:rPr>
              <a:t>Duct Testing Requirements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06CD5-A290-BE1F-5784-4C3B1E35A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50" y="1666875"/>
            <a:ext cx="8659813" cy="197485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 RS=33, determines </a:t>
            </a:r>
          </a:p>
          <a:p>
            <a:pPr marL="687388" lvl="1" indent="-342900">
              <a:buFont typeface="Arial" panose="020B0604020202020204" pitchFamily="34" charset="0"/>
              <a:buChar char="•"/>
              <a:defRPr/>
            </a:pPr>
            <a:r>
              <a:rPr altLang="en-US"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duct testing is required</a:t>
            </a:r>
          </a:p>
          <a:p>
            <a:pPr marL="687388" lvl="1" indent="-342900">
              <a:buFont typeface="Arial" panose="020B0604020202020204" pitchFamily="34" charset="0"/>
              <a:buChar char="•"/>
              <a:defRPr/>
            </a:pPr>
            <a:r>
              <a:rPr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Maximum allowable measured duct leakage</a:t>
            </a:r>
          </a:p>
          <a:p>
            <a:pPr algn="l">
              <a:defRPr/>
            </a:pPr>
            <a:endParaRPr altLang="en-US" sz="18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DA1668B2-4F16-04F1-8AE6-9CDF60A4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797175"/>
            <a:ext cx="627697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464BD1C-EBAA-2E10-2312-68D926E4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906463"/>
            <a:ext cx="8651875" cy="423862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Heating System Sizing Worksheet</a:t>
            </a:r>
            <a:endParaRPr lang="en-US" altLang="en-US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4A65BBF6-DDED-F08D-58AD-D05B44F5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0DFE9994-7CB3-78D6-E199-CF05D0BCF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9239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17C0F24-B235-0447-2D89-365FB4C3E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1114425"/>
            <a:ext cx="8415337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Provides a preliminary estimate of the heating system size. 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Single zone, 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Sizes heating systems only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Will not accurately size cooling systems. 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Placeholder submitting permit documents before an HVAC contractor provides a more accurate zonal heating-cooling calculation 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Consider using ACCA Manual J and S or NEEA's </a:t>
            </a:r>
            <a:r>
              <a:rPr altLang="en-US" sz="1800" kern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SpecPro</a:t>
            </a: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as approved by AHJ per R403.7 "Equipment Sizing and Efficiency Rating".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ACCA Manual J and S, </a:t>
            </a:r>
            <a:r>
              <a:rPr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3"/>
              </a:rPr>
              <a:t>https://www.acca.org/home</a:t>
            </a:r>
            <a:endParaRPr altLang="en-US" sz="16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NEEA's </a:t>
            </a:r>
            <a:r>
              <a:rPr altLang="en-US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SpecPro</a:t>
            </a:r>
            <a:r>
              <a:rPr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4"/>
              </a:rPr>
              <a:t>https://betterbuiltnw.com/resources/hvac-sizing-tool</a:t>
            </a:r>
            <a:endParaRPr altLang="en-US" sz="16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165100" lvl="1" indent="0">
              <a:spcBef>
                <a:spcPts val="0"/>
              </a:spcBef>
              <a:spcAft>
                <a:spcPts val="600"/>
              </a:spcAft>
              <a:buFont typeface="Lucida Sans" panose="020B0602030504020204" pitchFamily="34" charset="0"/>
              <a:buNone/>
              <a:defRPr/>
            </a:pPr>
            <a:endParaRPr altLang="en-US" sz="14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54278" name="Picture 1">
            <a:extLst>
              <a:ext uri="{FF2B5EF4-FFF2-40B4-BE49-F238E27FC236}">
                <a16:creationId xmlns:a16="http://schemas.microsoft.com/office/drawing/2014/main" id="{1DAF99F6-DA52-408B-D066-36E04EE16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4449763"/>
            <a:ext cx="536098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D706B84-4433-DA91-7494-A1CC37E2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949325"/>
            <a:ext cx="8651875" cy="425450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Heating System Sizing Worksheet 1</a:t>
            </a:r>
            <a:endParaRPr lang="en-US" altLang="en-US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E53BF664-31E1-D9D9-30E1-D040D668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81086F40-BDB9-F4C5-9510-3292A326F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A1F71CE-E9EB-8912-DD3F-B448EAC8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1266825"/>
            <a:ext cx="798353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Only three additional inputs are required after entering other details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Nearest weather station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System type – Heat pump or not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Location of ducts – </a:t>
            </a:r>
            <a:r>
              <a:rPr altLang="en-US" sz="1800" kern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unducted</a:t>
            </a: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conditioned space, unconditioned space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Location of ducts is selected in “HVAC Thermal Distribution System”</a:t>
            </a:r>
          </a:p>
          <a:p>
            <a:pPr marL="165100" lvl="1" indent="0">
              <a:spcBef>
                <a:spcPts val="0"/>
              </a:spcBef>
              <a:spcAft>
                <a:spcPts val="600"/>
              </a:spcAft>
              <a:buFont typeface="Lucida Sans" panose="020B0602030504020204" pitchFamily="34" charset="0"/>
              <a:buNone/>
              <a:defRPr/>
            </a:pPr>
            <a:endParaRPr altLang="en-US" sz="14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55302" name="Picture 1">
            <a:extLst>
              <a:ext uri="{FF2B5EF4-FFF2-40B4-BE49-F238E27FC236}">
                <a16:creationId xmlns:a16="http://schemas.microsoft.com/office/drawing/2014/main" id="{C140AE86-F76C-7003-CAC4-534679DE0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011488"/>
            <a:ext cx="8066088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BE74B09-C05A-FAA7-1E34-384F28B8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068388"/>
            <a:ext cx="8651875" cy="423862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Printing Your Results</a:t>
            </a:r>
            <a:endParaRPr lang="en-US" altLang="en-US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924DEBA7-AFDB-61B1-1181-59247EA17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A9F30B34-4828-E20A-9825-D0F0ECFFE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2ADFD6B8-9B5E-8A47-939E-28E4456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484313"/>
            <a:ext cx="7983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 the top of the Group R tab are some printing buttons</a:t>
            </a:r>
          </a:p>
        </p:txBody>
      </p:sp>
      <p:pic>
        <p:nvPicPr>
          <p:cNvPr id="56326" name="Picture 1">
            <a:extLst>
              <a:ext uri="{FF2B5EF4-FFF2-40B4-BE49-F238E27FC236}">
                <a16:creationId xmlns:a16="http://schemas.microsoft.com/office/drawing/2014/main" id="{1B7F763B-89B7-F15F-0653-3E41A25DA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003425"/>
            <a:ext cx="5248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2">
            <a:extLst>
              <a:ext uri="{FF2B5EF4-FFF2-40B4-BE49-F238E27FC236}">
                <a16:creationId xmlns:a16="http://schemas.microsoft.com/office/drawing/2014/main" id="{03691B27-258D-D752-C9E9-4B1F0E21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535238"/>
            <a:ext cx="2243137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516D0A62-19FA-221F-3252-BA9967392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603500"/>
            <a:ext cx="560705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Select Printer button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Select from a drop down of available printers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Asks if you want to accept the default page breaks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Adjust Page Breaks button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You can change where page breaks occur If you have a long list of windows or if you aren’t printing out the Tables 406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Add row numbers of new breaks one by one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Print button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Shows preview of your print first and gives you option of printing or canceling.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000" b="1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165100" lvl="1" indent="0">
              <a:spcBef>
                <a:spcPts val="0"/>
              </a:spcBef>
              <a:spcAft>
                <a:spcPts val="600"/>
              </a:spcAft>
              <a:buFont typeface="Lucida Sans" panose="020B0602030504020204" pitchFamily="34" charset="0"/>
              <a:buNone/>
              <a:defRPr/>
            </a:pPr>
            <a:endParaRPr altLang="en-US" sz="1400" b="1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56329" name="Picture 3">
            <a:extLst>
              <a:ext uri="{FF2B5EF4-FFF2-40B4-BE49-F238E27FC236}">
                <a16:creationId xmlns:a16="http://schemas.microsoft.com/office/drawing/2014/main" id="{750CF8B0-EDB1-74F0-71F8-71D7CC4E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090988"/>
            <a:ext cx="224155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5E149A6-C31B-C2A8-1FC9-806E74C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949325"/>
            <a:ext cx="8651875" cy="425450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>
                <a:latin typeface="Lucida Sans"/>
                <a:ea typeface="ヒラギノ角ゴ Pro W3" pitchFamily="33" charset="-128"/>
              </a:rPr>
              <a:t>Two Examples</a:t>
            </a:r>
            <a:endParaRPr lang="en-US" altLang="en-US" kern="1200" dirty="0">
              <a:solidFill>
                <a:schemeClr val="accent3">
                  <a:lumMod val="75000"/>
                </a:schemeClr>
              </a:solidFill>
              <a:latin typeface="Lucida Sans"/>
              <a:ea typeface="ヒラギノ角ゴ Pro W3" pitchFamily="33" charset="-128"/>
              <a:cs typeface="+mn-cs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BF89FC4F-D5F8-C135-8EA2-47FB2FC8C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2FEBA059-9AB7-6E49-01F9-77037EAED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4E4BEF94-53A7-68C7-BDCE-2C3F13678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765300"/>
            <a:ext cx="7983537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Now let’s go through two spreadsheet  examples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Medium-Sized Single Family Residence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Table 406 UA Trade Off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Small Addition to Single Family Residence (less than 500 sq. ft.)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User-Defined Baseline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Existing home has 1,107 sq. ft. of ceiling area in vented attic where insulation could easily be added as a trade-off to make it easier to achieve required energy credits</a:t>
            </a:r>
          </a:p>
          <a:p>
            <a:pPr marL="165100" lvl="1" indent="0">
              <a:spcBef>
                <a:spcPts val="0"/>
              </a:spcBef>
              <a:spcAft>
                <a:spcPts val="600"/>
              </a:spcAft>
              <a:buFont typeface="Lucida Sans" panose="020B0602030504020204" pitchFamily="34" charset="0"/>
              <a:buNone/>
              <a:defRPr/>
            </a:pPr>
            <a:endParaRPr altLang="en-US" sz="14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18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CC9E-CBB0-0EA2-5030-E442AD3D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035050"/>
            <a:ext cx="8651875" cy="1446213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kern="1200" dirty="0">
                <a:solidFill>
                  <a:srgbClr val="C00000"/>
                </a:solidFill>
                <a:latin typeface="Lucida Sans"/>
                <a:ea typeface="ヒラギノ角ゴ Pro W3" pitchFamily="33" charset="-128"/>
              </a:rPr>
              <a:t>4:00-4:30</a:t>
            </a:r>
            <a:br>
              <a:rPr lang="en-US" altLang="en-US" sz="3200" kern="1200" dirty="0">
                <a:solidFill>
                  <a:srgbClr val="000000"/>
                </a:solidFill>
                <a:latin typeface="Lucida Sans"/>
                <a:ea typeface="ヒラギノ角ゴ Pro W3" pitchFamily="33" charset="-128"/>
                <a:cs typeface="+mn-cs"/>
              </a:rPr>
            </a:br>
            <a:r>
              <a:rPr lang="en-US" altLang="en-US" sz="3200" kern="1200" dirty="0">
                <a:solidFill>
                  <a:srgbClr val="000000"/>
                </a:solidFill>
                <a:latin typeface="Lucida Sans"/>
                <a:ea typeface="ヒラギノ角ゴ Pro W3" pitchFamily="33" charset="-128"/>
                <a:cs typeface="+mn-cs"/>
              </a:rPr>
              <a:t>Q&amp;A, Open Discussion, Wrap Up and Next Steps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238DCF7C-E0FE-BC64-B723-DB6202D53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174F2-6B00-EF1F-1C48-0EC6E5B013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7600" y="595313"/>
            <a:ext cx="5486400" cy="3200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B70826"/>
              </a:solidFill>
              <a:effectLst/>
              <a:uLnTx/>
              <a:uFillTx/>
              <a:latin typeface="Lucida Sans" charset="0"/>
              <a:ea typeface="ヒラギノ角ゴ Pro W3" pitchFamily="33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2325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33" charset="-128"/>
                <a:cs typeface="Calibri" panose="020F0502020204030204" pitchFamily="34" charset="0"/>
              </a:rPr>
              <a:t>Send questions and comments to: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52325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33" charset="-128"/>
                <a:cs typeface="Calibri" panose="020F0502020204030204" pitchFamily="34" charset="0"/>
              </a:rPr>
              <a:t>Carolyn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52325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33" charset="-128"/>
                <a:cs typeface="Calibri" panose="020F0502020204030204" pitchFamily="34" charset="0"/>
              </a:rPr>
              <a:t>Roos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52325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33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2325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33" charset="-128"/>
                <a:cs typeface="Calibri" panose="020F0502020204030204" pitchFamily="34" charset="0"/>
              </a:rPr>
              <a:t>360-956-2042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452325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33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2325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33" charset="-128"/>
                <a:cs typeface="Calibri" panose="020F0502020204030204" pitchFamily="34" charset="0"/>
              </a:rPr>
              <a:t>Join our update list: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2325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33" charset="-128"/>
                <a:cs typeface="Calibri" panose="020F0502020204030204" pitchFamily="34" charset="0"/>
                <a:hlinkClick r:id="rId3"/>
              </a:rPr>
              <a:t>energycode@energy.wsu.edu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52325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33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452325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33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52325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33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52325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33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33" charset="-128"/>
              <a:cs typeface="Calibri" panose="020F0502020204030204" pitchFamily="34" charset="0"/>
            </a:endParaRPr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6790E8EF-7E3D-9C7C-3B0D-C75709B10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3163"/>
            <a:ext cx="41148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6A490F9-6EA8-D3D2-3D17-F9809590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1323334"/>
            <a:ext cx="8651875" cy="547687"/>
          </a:xfrm>
        </p:spPr>
        <p:txBody>
          <a:bodyPr/>
          <a:lstStyle/>
          <a:p>
            <a:pPr>
              <a:defRPr/>
            </a:pPr>
            <a:r>
              <a:rPr lang="en-US" altLang="en-US" sz="3200" kern="1200" dirty="0">
                <a:solidFill>
                  <a:schemeClr val="accent3">
                    <a:lumMod val="75000"/>
                  </a:schemeClr>
                </a:solidFill>
                <a:latin typeface="Lucida Sans"/>
                <a:ea typeface="ヒラギノ角ゴ Pro W3" pitchFamily="33" charset="-128"/>
                <a:cs typeface="+mn-cs"/>
              </a:rPr>
              <a:t>Want to Use the Prescriptive Pathway?</a:t>
            </a: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939B7450-BAE2-8FF5-36E4-6F06F1D042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9888" y="2042418"/>
            <a:ext cx="8651875" cy="16142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3050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C3 does not implement the prescriptive path (Section R402.1.1)</a:t>
            </a:r>
          </a:p>
          <a:p>
            <a:pPr marL="273050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the prescriptive path, email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2"/>
              </a:rPr>
              <a:t>jonathan.p.jones@wsu.edu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endParaRPr alt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8150" lvl="1" indent="-273050">
              <a:spcBef>
                <a:spcPct val="0"/>
              </a:spcBef>
              <a:spcAft>
                <a:spcPts val="600"/>
              </a:spcAft>
              <a:defRPr/>
            </a:pPr>
            <a:endParaRPr alt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6564" lvl="1" indent="-273050">
              <a:spcBef>
                <a:spcPct val="0"/>
              </a:spcBef>
              <a:spcAft>
                <a:spcPts val="600"/>
              </a:spcAft>
              <a:defRPr/>
            </a:pPr>
            <a:endParaRPr altLang="en-US" sz="2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AD5F968-E511-F565-D636-ACA1C9D3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3288"/>
            <a:ext cx="8651875" cy="534987"/>
          </a:xfrm>
        </p:spPr>
        <p:txBody>
          <a:bodyPr/>
          <a:lstStyle/>
          <a:p>
            <a:pPr>
              <a:defRPr/>
            </a:pPr>
            <a:r>
              <a:rPr lang="en-US" altLang="en-US" sz="3200" kern="1200" dirty="0">
                <a:latin typeface="Lucida Sans"/>
                <a:ea typeface="ヒラギノ角ゴ Pro W3" pitchFamily="33" charset="-128"/>
                <a:cs typeface="+mn-cs"/>
              </a:rPr>
              <a:t>Getting Started</a:t>
            </a: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7B659FAA-3169-CA07-4D82-F7D0C26E9B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1382713"/>
            <a:ext cx="8651875" cy="60594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 "Code Compliance Calculator" off our website: </a:t>
            </a:r>
            <a:r>
              <a:rPr altLang="en-US" sz="1800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http://www.energy.wsu.edu/BuildingEfficiency/EnergyCode.aspx</a:t>
            </a:r>
            <a:endParaRPr altLang="en-US" sz="18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Macro-Enabled Spreadsheet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tabs will open, you must first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Enable Macros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Then accept terms of use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first time you use the tool, it will open to a screen that provides tips in case you are having difficulty.  For e.g.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Your anti-virus is blocking macro-enabled spreadsheets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You aren’t using compatible spreadsheet software 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You will only see this the first time you use a particular version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Picture 1" descr="A screenshot of a security warning that shows up when you download the spreadsheet. Click enable content.">
            <a:extLst>
              <a:ext uri="{FF2B5EF4-FFF2-40B4-BE49-F238E27FC236}">
                <a16:creationId xmlns:a16="http://schemas.microsoft.com/office/drawing/2014/main" id="{98F98102-5BFE-0969-4632-DF994ADC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25" y="3063875"/>
            <a:ext cx="4514850" cy="457200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bg1">
                <a:lumMod val="40000"/>
                <a:lumOff val="60000"/>
                <a:alpha val="40000"/>
              </a:schemeClr>
            </a:outerShdw>
          </a:effectLst>
        </p:spPr>
      </p:pic>
      <p:pic>
        <p:nvPicPr>
          <p:cNvPr id="3" name="Picture 2" descr="A screenshot of the acceptance of terms of use button">
            <a:extLst>
              <a:ext uri="{FF2B5EF4-FFF2-40B4-BE49-F238E27FC236}">
                <a16:creationId xmlns:a16="http://schemas.microsoft.com/office/drawing/2014/main" id="{41C2F705-B32F-252D-7CBF-6035D353F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00" y="3687763"/>
            <a:ext cx="3933825" cy="752475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bg1">
                <a:lumMod val="40000"/>
                <a:lumOff val="60000"/>
                <a:alpha val="40000"/>
              </a:schemeClr>
            </a:outerShdw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CDB4ADA-2359-2E62-C184-24E9E13A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992188"/>
            <a:ext cx="9144000" cy="536575"/>
          </a:xfrm>
        </p:spPr>
        <p:txBody>
          <a:bodyPr/>
          <a:lstStyle/>
          <a:p>
            <a:pPr algn="ctr">
              <a:defRPr/>
            </a:pPr>
            <a:r>
              <a:rPr lang="en-US" altLang="en-US" sz="3200" kern="1200" dirty="0">
                <a:latin typeface="Lucida Sans"/>
                <a:ea typeface="ヒラギノ角ゴ Pro W3" pitchFamily="33" charset="-128"/>
                <a:cs typeface="+mn-cs"/>
              </a:rPr>
              <a:t>Getting Started Tab</a:t>
            </a:r>
          </a:p>
        </p:txBody>
      </p:sp>
      <p:pic>
        <p:nvPicPr>
          <p:cNvPr id="25606" name="Picture 3" descr="A screenshot of the Getting Started Tab">
            <a:extLst>
              <a:ext uri="{FF2B5EF4-FFF2-40B4-BE49-F238E27FC236}">
                <a16:creationId xmlns:a16="http://schemas.microsoft.com/office/drawing/2014/main" id="{45CED132-A13B-A501-BB0E-45182DB25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992188"/>
            <a:ext cx="1471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">
            <a:extLst>
              <a:ext uri="{FF2B5EF4-FFF2-40B4-BE49-F238E27FC236}">
                <a16:creationId xmlns:a16="http://schemas.microsoft.com/office/drawing/2014/main" id="{A2B16F6D-D09A-5DE3-E17C-03EC29CFB4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1841500"/>
            <a:ext cx="8651875" cy="12779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3050" indent="-273050">
              <a:spcBef>
                <a:spcPct val="0"/>
              </a:spcBef>
              <a:spcAft>
                <a:spcPts val="600"/>
              </a:spcAft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Provides background and instructions on using the tool</a:t>
            </a:r>
          </a:p>
          <a:p>
            <a:pPr marL="273050" indent="-273050">
              <a:spcBef>
                <a:spcPct val="0"/>
              </a:spcBef>
              <a:spcAft>
                <a:spcPts val="600"/>
              </a:spcAft>
            </a:pPr>
            <a:r>
              <a:rPr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Screenshots of each section of the “Group R” tab with background and example inputs</a:t>
            </a:r>
          </a:p>
        </p:txBody>
      </p:sp>
      <p:pic>
        <p:nvPicPr>
          <p:cNvPr id="25607" name="Picture 3" descr="A screenshot of the Getting Started Section of the C3 calculator">
            <a:extLst>
              <a:ext uri="{FF2B5EF4-FFF2-40B4-BE49-F238E27FC236}">
                <a16:creationId xmlns:a16="http://schemas.microsoft.com/office/drawing/2014/main" id="{117A74A5-516E-18C1-1A58-A29C4682C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3119438"/>
            <a:ext cx="588803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B0398B7-1D60-4052-DD1C-E9E3A766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764213"/>
            <a:ext cx="8651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3050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Button at top takes you to Group R tab</a:t>
            </a:r>
          </a:p>
        </p:txBody>
      </p:sp>
      <p:pic>
        <p:nvPicPr>
          <p:cNvPr id="3" name="Picture 2" descr="A screenshot of a button that reads &quot;Click to Begin Entering Your Project Details&quot;">
            <a:extLst>
              <a:ext uri="{FF2B5EF4-FFF2-40B4-BE49-F238E27FC236}">
                <a16:creationId xmlns:a16="http://schemas.microsoft.com/office/drawing/2014/main" id="{1866B55D-380B-DC81-0755-997C90F1A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8" y="6226175"/>
            <a:ext cx="6953250" cy="495300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bg1">
                <a:lumMod val="40000"/>
                <a:lumOff val="60000"/>
                <a:alpha val="40000"/>
              </a:schemeClr>
            </a:outerShdw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66E0833-D634-EF24-1165-34CA2C4E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928688"/>
            <a:ext cx="8651875" cy="481012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Tool Tips</a:t>
            </a:r>
          </a:p>
        </p:txBody>
      </p:sp>
      <p:pic>
        <p:nvPicPr>
          <p:cNvPr id="25605" name="Picture 5" descr="A screenshot of the option tabs at the top of the screen">
            <a:extLst>
              <a:ext uri="{FF2B5EF4-FFF2-40B4-BE49-F238E27FC236}">
                <a16:creationId xmlns:a16="http://schemas.microsoft.com/office/drawing/2014/main" id="{138D0EE7-C56F-651A-201E-4B3AD360B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400175"/>
            <a:ext cx="9499600" cy="279400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bg1">
                <a:lumMod val="40000"/>
                <a:lumOff val="6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1">
            <a:extLst>
              <a:ext uri="{FF2B5EF4-FFF2-40B4-BE49-F238E27FC236}">
                <a16:creationId xmlns:a16="http://schemas.microsoft.com/office/drawing/2014/main" id="{4EC627A4-7991-3BC6-3184-7A209875B2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1919288"/>
            <a:ext cx="6178550" cy="46751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3050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Tabs</a:t>
            </a:r>
          </a:p>
          <a:p>
            <a:pPr marL="723899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Yellow:  Inputs</a:t>
            </a:r>
          </a:p>
          <a:p>
            <a:pPr marL="723899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White: Databases of U-values</a:t>
            </a:r>
          </a:p>
          <a:p>
            <a:pPr marL="723899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Green: Informational Sheets</a:t>
            </a:r>
          </a:p>
          <a:p>
            <a:pPr marL="273050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Cells</a:t>
            </a:r>
          </a:p>
          <a:p>
            <a:pPr marL="723899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Input cells are Yellow</a:t>
            </a:r>
          </a:p>
          <a:p>
            <a:pPr marL="723899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Yellow cells with bold brown text are drop downs</a:t>
            </a:r>
          </a:p>
          <a:p>
            <a:pPr marL="723899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Gray &amp; blue cells have calculations &amp; results</a:t>
            </a:r>
          </a:p>
          <a:p>
            <a:pPr marL="568326" lvl="3" inden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alt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– normally protected, do not edit</a:t>
            </a:r>
          </a:p>
          <a:p>
            <a:pPr marL="273050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Important: </a:t>
            </a:r>
          </a:p>
          <a:p>
            <a:pPr marL="723899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Never cut and paste.  Only copy and paste.</a:t>
            </a:r>
          </a:p>
          <a:p>
            <a:pPr marL="723899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alt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Save a back up of the master file and when you start a new analysis, save it to a new name</a:t>
            </a:r>
          </a:p>
        </p:txBody>
      </p:sp>
      <p:pic>
        <p:nvPicPr>
          <p:cNvPr id="25603" name="Picture 3" descr="A screenshot of the tool tips section ">
            <a:extLst>
              <a:ext uri="{FF2B5EF4-FFF2-40B4-BE49-F238E27FC236}">
                <a16:creationId xmlns:a16="http://schemas.microsoft.com/office/drawing/2014/main" id="{4DAB2D22-FD13-E913-80DE-B03B72036E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4475" y="1839913"/>
            <a:ext cx="2441575" cy="4791075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bg1">
                <a:lumMod val="40000"/>
                <a:lumOff val="6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0EC43F9-6F9B-8C6F-979F-75675A2A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985838"/>
            <a:ext cx="8651875" cy="534987"/>
          </a:xfrm>
        </p:spPr>
        <p:txBody>
          <a:bodyPr/>
          <a:lstStyle/>
          <a:p>
            <a:pPr>
              <a:defRPr/>
            </a:pPr>
            <a:r>
              <a:rPr lang="en-US" altLang="en-US" sz="3200" kern="1200" dirty="0">
                <a:latin typeface="Lucida Sans"/>
                <a:ea typeface="ヒラギノ角ゴ Pro W3" pitchFamily="33" charset="-128"/>
                <a:cs typeface="+mn-cs"/>
              </a:rPr>
              <a:t>Setting Up Your Analysis</a:t>
            </a:r>
          </a:p>
        </p:txBody>
      </p:sp>
      <p:pic>
        <p:nvPicPr>
          <p:cNvPr id="27653" name="Picture 4" descr="A screenshot of the tab that says Group R">
            <a:extLst>
              <a:ext uri="{FF2B5EF4-FFF2-40B4-BE49-F238E27FC236}">
                <a16:creationId xmlns:a16="http://schemas.microsoft.com/office/drawing/2014/main" id="{EDE407B0-FA9E-0BA9-C419-40497FB54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985838"/>
            <a:ext cx="10509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>
            <a:extLst>
              <a:ext uri="{FF2B5EF4-FFF2-40B4-BE49-F238E27FC236}">
                <a16:creationId xmlns:a16="http://schemas.microsoft.com/office/drawing/2014/main" id="{FB6A6AF8-21DC-CEB5-53C2-EBA9AE7BE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0447C22-7CFC-2332-186F-800C1091D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1679575"/>
            <a:ext cx="86518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Your responses in this section set up the spreadsheet 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Automatically hides irrelevant areas and shows relevant areas 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Sets defaults &amp; requirements for your analysis selections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Classification, Baseline description, About your selection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These cells provide feedback on your selections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0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7655" name="Picture 3" descr="A screenshot of the Analysis Set Up portion of the calculator">
            <a:extLst>
              <a:ext uri="{FF2B5EF4-FFF2-40B4-BE49-F238E27FC236}">
                <a16:creationId xmlns:a16="http://schemas.microsoft.com/office/drawing/2014/main" id="{D4F2DC8A-EDE9-0FB5-B1E8-1459056A5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3733800"/>
            <a:ext cx="7848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82F808A8-3939-D1C2-64E4-E7C98B0DE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5672138"/>
            <a:ext cx="865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Remember: 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Inputs are yellow </a:t>
            </a:r>
          </a:p>
          <a:p>
            <a:pPr marL="725169" lvl="2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Gray areas are calculations – do not edit</a:t>
            </a:r>
            <a:endParaRPr altLang="en-US" sz="16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7172399-322E-F992-5A32-1C106A76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133475"/>
            <a:ext cx="8651875" cy="868363"/>
          </a:xfrm>
        </p:spPr>
        <p:txBody>
          <a:bodyPr/>
          <a:lstStyle/>
          <a:p>
            <a:pPr algn="ctr">
              <a:defRPr/>
            </a:pPr>
            <a:r>
              <a:rPr lang="en-US" altLang="en-US" sz="2800" kern="1200" dirty="0">
                <a:latin typeface="Lucida Sans"/>
                <a:ea typeface="ヒラギノ角ゴ Pro W3" pitchFamily="33" charset="-128"/>
                <a:cs typeface="+mn-cs"/>
              </a:rPr>
              <a:t>Setting Up Your Analysis:</a:t>
            </a:r>
            <a:br>
              <a:rPr lang="en-US" altLang="en-US" sz="2800" kern="1200" dirty="0">
                <a:latin typeface="Lucida Sans"/>
                <a:ea typeface="ヒラギノ角ゴ Pro W3" pitchFamily="33" charset="-128"/>
                <a:cs typeface="+mn-cs"/>
              </a:rPr>
            </a:br>
            <a:r>
              <a:rPr lang="en-US" altLang="en-US" sz="2800" kern="1200" dirty="0">
                <a:solidFill>
                  <a:schemeClr val="accent1"/>
                </a:solidFill>
                <a:latin typeface="Lucida Sans"/>
                <a:ea typeface="ヒラギノ角ゴ Pro W3" pitchFamily="33" charset="-128"/>
                <a:cs typeface="+mn-cs"/>
              </a:rPr>
              <a:t>What Compliance Pathway Are You Using?</a:t>
            </a:r>
          </a:p>
        </p:txBody>
      </p:sp>
      <p:pic>
        <p:nvPicPr>
          <p:cNvPr id="28677" name="Picture 4" descr="A screenshot of the tab that says Group R">
            <a:extLst>
              <a:ext uri="{FF2B5EF4-FFF2-40B4-BE49-F238E27FC236}">
                <a16:creationId xmlns:a16="http://schemas.microsoft.com/office/drawing/2014/main" id="{46D4B868-9F2D-8B75-A1E0-CA2251C76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022350"/>
            <a:ext cx="97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>
            <a:extLst>
              <a:ext uri="{FF2B5EF4-FFF2-40B4-BE49-F238E27FC236}">
                <a16:creationId xmlns:a16="http://schemas.microsoft.com/office/drawing/2014/main" id="{733A90E8-CE0E-F8E3-EADC-369CDEF09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125" y="3706813"/>
            <a:ext cx="8651875" cy="860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 anchorCtr="0"/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4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endParaRPr altLang="en-US" sz="2200" kern="12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9169C26-F035-0E5D-FA7E-9C4198120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397125"/>
            <a:ext cx="86518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ＭＳ Ｐゴシック" pitchFamily="28" charset="-128"/>
                <a:cs typeface="ＭＳ Ｐゴシック" pitchFamily="28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ヒラギノ角ゴ Pro W3" pitchFamily="33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Four options on drop down menu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Table R406 UA Trade Off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User-Defined Baseline </a:t>
            </a:r>
            <a:r>
              <a:rPr alt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 for Addition or Remodel/Alteration</a:t>
            </a:r>
          </a:p>
          <a:p>
            <a:pPr marL="844232" lvl="3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Opens a second input area to the right to define baseline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 UA Alternative</a:t>
            </a:r>
          </a:p>
          <a:p>
            <a:pPr marL="439420" lvl="1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b="1" kern="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Complete Tables 406.2 and 406.3 Only</a:t>
            </a:r>
          </a:p>
          <a:p>
            <a:pPr marL="844232" lvl="3" indent="-274320">
              <a:spcBef>
                <a:spcPts val="0"/>
              </a:spcBef>
              <a:spcAft>
                <a:spcPts val="600"/>
              </a:spcAft>
              <a:defRPr/>
            </a:pPr>
            <a:r>
              <a:rPr alt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All input areas close except those necessary to complete these tables.</a:t>
            </a:r>
          </a:p>
        </p:txBody>
      </p:sp>
      <p:pic>
        <p:nvPicPr>
          <p:cNvPr id="28678" name="Picture 2" descr="A screenshot of Tabl R406">
            <a:extLst>
              <a:ext uri="{FF2B5EF4-FFF2-40B4-BE49-F238E27FC236}">
                <a16:creationId xmlns:a16="http://schemas.microsoft.com/office/drawing/2014/main" id="{4E6CE709-34DB-FABB-2D11-88007232C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5145088"/>
            <a:ext cx="76168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yers">
  <a:themeElements>
    <a:clrScheme name="1_Layers 13">
      <a:dk1>
        <a:srgbClr val="000000"/>
      </a:dk1>
      <a:lt1>
        <a:srgbClr val="DDDDDD"/>
      </a:lt1>
      <a:dk2>
        <a:srgbClr val="000000"/>
      </a:dk2>
      <a:lt2>
        <a:srgbClr val="4D4D4D"/>
      </a:lt2>
      <a:accent1>
        <a:srgbClr val="660033"/>
      </a:accent1>
      <a:accent2>
        <a:srgbClr val="990033"/>
      </a:accent2>
      <a:accent3>
        <a:srgbClr val="EBEBEB"/>
      </a:accent3>
      <a:accent4>
        <a:srgbClr val="000000"/>
      </a:accent4>
      <a:accent5>
        <a:srgbClr val="B8AAAD"/>
      </a:accent5>
      <a:accent6>
        <a:srgbClr val="8A002D"/>
      </a:accent6>
      <a:hlink>
        <a:srgbClr val="990033"/>
      </a:hlink>
      <a:folHlink>
        <a:srgbClr val="B2B2B2"/>
      </a:folHlink>
    </a:clrScheme>
    <a:fontScheme name="1_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1">
        <a:dk1>
          <a:srgbClr val="000000"/>
        </a:dk1>
        <a:lt1>
          <a:srgbClr val="DDDDDD"/>
        </a:lt1>
        <a:dk2>
          <a:srgbClr val="000000"/>
        </a:dk2>
        <a:lt2>
          <a:srgbClr val="330033"/>
        </a:lt2>
        <a:accent1>
          <a:srgbClr val="660033"/>
        </a:accent1>
        <a:accent2>
          <a:srgbClr val="FF0000"/>
        </a:accent2>
        <a:accent3>
          <a:srgbClr val="EBEBEB"/>
        </a:accent3>
        <a:accent4>
          <a:srgbClr val="000000"/>
        </a:accent4>
        <a:accent5>
          <a:srgbClr val="B8AAAD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2">
        <a:dk1>
          <a:srgbClr val="000000"/>
        </a:dk1>
        <a:lt1>
          <a:srgbClr val="DDDDDD"/>
        </a:lt1>
        <a:dk2>
          <a:srgbClr val="000000"/>
        </a:dk2>
        <a:lt2>
          <a:srgbClr val="4D4D4D"/>
        </a:lt2>
        <a:accent1>
          <a:srgbClr val="660033"/>
        </a:accent1>
        <a:accent2>
          <a:srgbClr val="FF0000"/>
        </a:accent2>
        <a:accent3>
          <a:srgbClr val="EBEBEB"/>
        </a:accent3>
        <a:accent4>
          <a:srgbClr val="000000"/>
        </a:accent4>
        <a:accent5>
          <a:srgbClr val="B8AAAD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3">
        <a:dk1>
          <a:srgbClr val="000000"/>
        </a:dk1>
        <a:lt1>
          <a:srgbClr val="DDDDDD"/>
        </a:lt1>
        <a:dk2>
          <a:srgbClr val="000000"/>
        </a:dk2>
        <a:lt2>
          <a:srgbClr val="4D4D4D"/>
        </a:lt2>
        <a:accent1>
          <a:srgbClr val="660033"/>
        </a:accent1>
        <a:accent2>
          <a:srgbClr val="990033"/>
        </a:accent2>
        <a:accent3>
          <a:srgbClr val="EBEBEB"/>
        </a:accent3>
        <a:accent4>
          <a:srgbClr val="000000"/>
        </a:accent4>
        <a:accent5>
          <a:srgbClr val="B8AAAD"/>
        </a:accent5>
        <a:accent6>
          <a:srgbClr val="8A002D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SUEP-PPT-Template-2019-white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9155AFF2A0394FBA5DBB1C5EBD9BFD" ma:contentTypeVersion="1" ma:contentTypeDescription="Create a new document." ma:contentTypeScope="" ma:versionID="cb592d5c3ea1f8c6f7cc7abb76c9e848">
  <xsd:schema xmlns:xsd="http://www.w3.org/2001/XMLSchema" xmlns:xs="http://www.w3.org/2001/XMLSchema" xmlns:p="http://schemas.microsoft.com/office/2006/metadata/properties" xmlns:ns2="a664418f-306f-400c-a53b-b4378f7a9736" targetNamespace="http://schemas.microsoft.com/office/2006/metadata/properties" ma:root="true" ma:fieldsID="9cc4b0b3cd557d7263c2eaa3b9d3e03c" ns2:_="">
    <xsd:import namespace="a664418f-306f-400c-a53b-b4378f7a973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4418f-306f-400c-a53b-b4378f7a97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9549EB-5913-44A5-9690-4A6867AD7A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64418f-306f-400c-a53b-b4378f7a9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112DB0-2FD3-4311-AE1F-47DF56ED39D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AD43A54-1E4C-465B-B31A-8D4FA0C9A20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771A292-AFA1-4073-9166-3B57FD0BC5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7916</TotalTime>
  <Words>2344</Words>
  <Application>Microsoft Office PowerPoint</Application>
  <PresentationFormat>On-screen Show (4:3)</PresentationFormat>
  <Paragraphs>265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Arial</vt:lpstr>
      <vt:lpstr>Calibri</vt:lpstr>
      <vt:lpstr>Lucida Sans</vt:lpstr>
      <vt:lpstr>Times New Roman</vt:lpstr>
      <vt:lpstr>Wingdings</vt:lpstr>
      <vt:lpstr>ヒラギノ角ゴ Pro W3</vt:lpstr>
      <vt:lpstr>Default Design</vt:lpstr>
      <vt:lpstr>1_Layers</vt:lpstr>
      <vt:lpstr>1_Default Design</vt:lpstr>
      <vt:lpstr>WSUEP-PPT-Template-2019-white</vt:lpstr>
      <vt:lpstr>2018 WSEC R: using the C3 calculator</vt:lpstr>
      <vt:lpstr>Using the Code Compliance Calculator Outline</vt:lpstr>
      <vt:lpstr>Purpose and Background</vt:lpstr>
      <vt:lpstr>Want to Use the Prescriptive Pathway?</vt:lpstr>
      <vt:lpstr>Getting Started</vt:lpstr>
      <vt:lpstr>Getting Started Tab</vt:lpstr>
      <vt:lpstr>Tool Tips</vt:lpstr>
      <vt:lpstr>Setting Up Your Analysis</vt:lpstr>
      <vt:lpstr>Setting Up Your Analysis: What Compliance Pathway Are You Using?</vt:lpstr>
      <vt:lpstr>Setting Up Your Analysis: Project Building Type?</vt:lpstr>
      <vt:lpstr>Setting Up Your Analysis: Occupancy Type?</vt:lpstr>
      <vt:lpstr>Setting Up Your Analysis: Code Version?</vt:lpstr>
      <vt:lpstr>Additional Energy Efficiency Requirements Fuel Normalization Credits, WSEC 2018</vt:lpstr>
      <vt:lpstr>Additional Energy Efficiency Requirements Energy Credits</vt:lpstr>
      <vt:lpstr>Additional Energy Efficiency Requirements Energy Credits 1</vt:lpstr>
      <vt:lpstr>Additional Energy Efficiency Requirements Energy Credits 2</vt:lpstr>
      <vt:lpstr>Thermal Envelope Details Conditioned Floor Area</vt:lpstr>
      <vt:lpstr>Thermal Envelope Details Exterior Doors</vt:lpstr>
      <vt:lpstr>Thermal Envelope Details Exterior Doors  - Entering Custom U-value</vt:lpstr>
      <vt:lpstr>Thermal Envelope Details Doors Database- Entering Custom U-value</vt:lpstr>
      <vt:lpstr>Thermal Envelope Details Overhead Glazing</vt:lpstr>
      <vt:lpstr>Thermal Envelope Details Vertical Glazing</vt:lpstr>
      <vt:lpstr>Thermal Envelope Details Flat/Vaulted Ceilings</vt:lpstr>
      <vt:lpstr>Thermal Envelope Details Above-Grade Walls, Floors, &amp; Above-Grade Slabs</vt:lpstr>
      <vt:lpstr>Calculator 1 Fully Insulated Unheated Above-Grade Slabs</vt:lpstr>
      <vt:lpstr>Thermal Envelope Details Below-Grade Slabs</vt:lpstr>
      <vt:lpstr>Results / Messages</vt:lpstr>
      <vt:lpstr>Results / Messages 2</vt:lpstr>
      <vt:lpstr>Other Calculation Areas</vt:lpstr>
      <vt:lpstr>Ventilation Requirements Whole House Ventilation Airflow Rate</vt:lpstr>
      <vt:lpstr>Ventilation Requirements Whole House Ventilation Airflow Rate 2</vt:lpstr>
      <vt:lpstr>Ventilation Requirements Whole House Ventilation Airflow Rate 3</vt:lpstr>
      <vt:lpstr>HVAC Thermal Distribution System Duct Testing Requirements</vt:lpstr>
      <vt:lpstr>Heating System Sizing Worksheet</vt:lpstr>
      <vt:lpstr>Heating System Sizing Worksheet 1</vt:lpstr>
      <vt:lpstr>Printing Your Results</vt:lpstr>
      <vt:lpstr>Two Examples</vt:lpstr>
      <vt:lpstr>4:00-4:30 Q&amp;A, Open Discussion, Wrap Up and Next Steps</vt:lpstr>
      <vt:lpstr> Send questions and comments to: Carolyn Roos 360-956-2042  Join our update list: energycode@energy.wsu.edu    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Lawrence, Morgan</cp:lastModifiedBy>
  <cp:revision>636</cp:revision>
  <cp:lastPrinted>2014-04-21T18:27:44Z</cp:lastPrinted>
  <dcterms:created xsi:type="dcterms:W3CDTF">2020-05-04T18:35:53Z</dcterms:created>
  <dcterms:modified xsi:type="dcterms:W3CDTF">2026-04-16T17:18:10Z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YNVXMMU22T7H-12-3412</vt:lpwstr>
  </property>
  <property fmtid="{D5CDD505-2E9C-101B-9397-08002B2CF9AE}" pid="3" name="_dlc_DocIdItemGuid">
    <vt:lpwstr>4ec962ed-6523-4067-9cea-870e94769244</vt:lpwstr>
  </property>
  <property fmtid="{D5CDD505-2E9C-101B-9397-08002B2CF9AE}" pid="4" name="_dlc_DocIdUrl">
    <vt:lpwstr>http://moss1.energy.wsu.edu/_layouts/15/DocIdRedir.aspx?ID=YNVXMMU22T7H-12-3412, YNVXMMU22T7H-12-3412</vt:lpwstr>
  </property>
</Properties>
</file>