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3"/>
  </p:notesMasterIdLst>
  <p:handoutMasterIdLst>
    <p:handoutMasterId r:id="rId24"/>
  </p:handoutMasterIdLst>
  <p:sldIdLst>
    <p:sldId id="257" r:id="rId2"/>
    <p:sldId id="271" r:id="rId3"/>
    <p:sldId id="278" r:id="rId4"/>
    <p:sldId id="287" r:id="rId5"/>
    <p:sldId id="279" r:id="rId6"/>
    <p:sldId id="280" r:id="rId7"/>
    <p:sldId id="281" r:id="rId8"/>
    <p:sldId id="283" r:id="rId9"/>
    <p:sldId id="284" r:id="rId10"/>
    <p:sldId id="285" r:id="rId11"/>
    <p:sldId id="286" r:id="rId12"/>
    <p:sldId id="288" r:id="rId13"/>
    <p:sldId id="289" r:id="rId14"/>
    <p:sldId id="290" r:id="rId15"/>
    <p:sldId id="291" r:id="rId16"/>
    <p:sldId id="292" r:id="rId17"/>
    <p:sldId id="293" r:id="rId18"/>
    <p:sldId id="294" r:id="rId19"/>
    <p:sldId id="295" r:id="rId20"/>
    <p:sldId id="299" r:id="rId21"/>
    <p:sldId id="29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F00"/>
    <a:srgbClr val="FF9300"/>
    <a:srgbClr val="009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24" autoAdjust="0"/>
    <p:restoredTop sz="73746" autoAdjust="0"/>
  </p:normalViewPr>
  <p:slideViewPr>
    <p:cSldViewPr snapToGrid="0" showGuides="1">
      <p:cViewPr varScale="1">
        <p:scale>
          <a:sx n="80" d="100"/>
          <a:sy n="80" d="100"/>
        </p:scale>
        <p:origin x="728" y="192"/>
      </p:cViewPr>
      <p:guideLst>
        <p:guide orient="horz" pos="2160"/>
        <p:guide pos="3841"/>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6" d="100"/>
          <a:sy n="96" d="100"/>
        </p:scale>
        <p:origin x="432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007295-A262-4B4C-B3B9-A5147EDA21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8440C5D-AF0B-4D35-87E2-31586FE763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42D976-EE9F-4D81-93B4-309048736BC3}" type="datetimeFigureOut">
              <a:rPr lang="en-US" smtClean="0"/>
              <a:t>1/20/26</a:t>
            </a:fld>
            <a:endParaRPr lang="en-US"/>
          </a:p>
        </p:txBody>
      </p:sp>
      <p:sp>
        <p:nvSpPr>
          <p:cNvPr id="4" name="Footer Placeholder 3">
            <a:extLst>
              <a:ext uri="{FF2B5EF4-FFF2-40B4-BE49-F238E27FC236}">
                <a16:creationId xmlns:a16="http://schemas.microsoft.com/office/drawing/2014/main" id="{076E2C2C-8523-4618-A980-A47A4BE03C9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E426EBE-7AF6-4EEA-A555-9CC10FE10A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EB6B82-8D0B-4843-8350-0C677FAF726C}" type="slidenum">
              <a:rPr lang="en-US" smtClean="0"/>
              <a:t>‹#›</a:t>
            </a:fld>
            <a:endParaRPr lang="en-US"/>
          </a:p>
        </p:txBody>
      </p:sp>
    </p:spTree>
    <p:extLst>
      <p:ext uri="{BB962C8B-B14F-4D97-AF65-F5344CB8AC3E}">
        <p14:creationId xmlns:p14="http://schemas.microsoft.com/office/powerpoint/2010/main" val="1898120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B9D09-B8C5-4B94-B5DC-AF4ED464E025}" type="datetimeFigureOut">
              <a:rPr lang="en-US" smtClean="0"/>
              <a:t>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CEC689-B63F-4B6D-AF6D-31DA368AC821}" type="slidenum">
              <a:rPr lang="en-US" smtClean="0"/>
              <a:t>‹#›</a:t>
            </a:fld>
            <a:endParaRPr lang="en-US"/>
          </a:p>
        </p:txBody>
      </p:sp>
    </p:spTree>
    <p:extLst>
      <p:ext uri="{BB962C8B-B14F-4D97-AF65-F5344CB8AC3E}">
        <p14:creationId xmlns:p14="http://schemas.microsoft.com/office/powerpoint/2010/main" val="2359136600"/>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CEC689-B63F-4B6D-AF6D-31DA368AC821}" type="slidenum">
              <a:rPr lang="en-US" smtClean="0"/>
              <a:t>1</a:t>
            </a:fld>
            <a:endParaRPr lang="en-US"/>
          </a:p>
        </p:txBody>
      </p:sp>
    </p:spTree>
    <p:extLst>
      <p:ext uri="{BB962C8B-B14F-4D97-AF65-F5344CB8AC3E}">
        <p14:creationId xmlns:p14="http://schemas.microsoft.com/office/powerpoint/2010/main" val="406558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table summarizes, per acre, </a:t>
            </a:r>
            <a:r>
              <a:rPr lang="en-US" sz="1200" b="1" dirty="0"/>
              <a:t>how each harvest strategy translates into costs, marketable boxes, revenues, and ultimately net returns</a:t>
            </a:r>
            <a:r>
              <a:rPr lang="en-US" sz="1200" dirty="0"/>
              <a:t> for Gala.</a:t>
            </a:r>
          </a:p>
          <a:p>
            <a:r>
              <a:rPr lang="en-US" sz="1200" b="1" dirty="0"/>
              <a:t>1- Harvest and packing costs: </a:t>
            </a:r>
            <a:r>
              <a:rPr lang="en-US" sz="1200" dirty="0"/>
              <a:t>Across strategies, </a:t>
            </a:r>
            <a:r>
              <a:rPr lang="en-US" sz="1200" b="1" dirty="0"/>
              <a:t>harvest labor costs vary</a:t>
            </a:r>
            <a:r>
              <a:rPr lang="en-US" sz="1200" dirty="0"/>
              <a:t>, but they are not the dominant driver. What changes much more is </a:t>
            </a:r>
            <a:r>
              <a:rPr lang="en-US" sz="1200" b="1" dirty="0"/>
              <a:t>packing cost</a:t>
            </a:r>
            <a:r>
              <a:rPr lang="en-US" sz="1200" dirty="0"/>
              <a:t>, which reflects how many bins and boxes actually go through the packing house. - Harvest cost per bin ranges from </a:t>
            </a:r>
            <a:r>
              <a:rPr lang="en-US" sz="1200" b="1" dirty="0"/>
              <a:t>$50 to $95 - </a:t>
            </a:r>
            <a:r>
              <a:rPr lang="en-US" sz="1200" dirty="0"/>
              <a:t>Packing costs range from </a:t>
            </a:r>
            <a:r>
              <a:rPr lang="en-US" sz="1200" b="1" dirty="0"/>
              <a:t>$14,175 to $19,355 per acre = </a:t>
            </a:r>
            <a:r>
              <a:rPr lang="en-US" sz="1200" dirty="0"/>
              <a:t>This already hints that </a:t>
            </a:r>
            <a:r>
              <a:rPr lang="en-US" sz="1200" b="1" dirty="0"/>
              <a:t>packout matters more than picking speed</a:t>
            </a:r>
            <a:r>
              <a:rPr lang="en-US" sz="1200" dirty="0"/>
              <a:t>.</a:t>
            </a:r>
          </a:p>
          <a:p>
            <a:r>
              <a:rPr lang="en-US" sz="1200" dirty="0"/>
              <a:t>2- Now look at </a:t>
            </a:r>
            <a:r>
              <a:rPr lang="en-US" sz="1200" b="1" dirty="0"/>
              <a:t>fresh fruit sellable per acre</a:t>
            </a:r>
            <a:r>
              <a:rPr lang="en-US" sz="1200" dirty="0"/>
              <a:t>. That’s where strategies truly separate. - Low packout fast pick: </a:t>
            </a:r>
            <a:r>
              <a:rPr lang="en-US" sz="1200" b="1" dirty="0"/>
              <a:t>809 boxes - </a:t>
            </a:r>
            <a:r>
              <a:rPr lang="en-US" sz="1200" dirty="0"/>
              <a:t>High packout fast pick: </a:t>
            </a:r>
            <a:r>
              <a:rPr lang="en-US" sz="1200" b="1" dirty="0"/>
              <a:t>1,457 boxes - </a:t>
            </a:r>
            <a:r>
              <a:rPr lang="en-US" sz="1200" dirty="0"/>
              <a:t>Selective strategies: intermediate These differences in boxes dominate differences in labor cost.”</a:t>
            </a:r>
          </a:p>
          <a:p>
            <a:r>
              <a:rPr lang="en-US" sz="1200" b="1" dirty="0"/>
              <a:t>3- Revenues and net returns: </a:t>
            </a:r>
            <a:r>
              <a:rPr lang="en-US" sz="1200" dirty="0"/>
              <a:t>At a constant FOB price, revenues simply scale with boxes. That’s why net revenue swings from </a:t>
            </a:r>
            <a:r>
              <a:rPr lang="en-US" sz="1200" b="1" dirty="0"/>
              <a:t>–$3,791</a:t>
            </a:r>
            <a:r>
              <a:rPr lang="en-US" sz="1200" dirty="0"/>
              <a:t> to </a:t>
            </a:r>
            <a:r>
              <a:rPr lang="en-US" sz="1200" b="1" dirty="0"/>
              <a:t>+$7,217 per acre</a:t>
            </a:r>
            <a:r>
              <a:rPr lang="en-US" sz="1200" dirty="0"/>
              <a:t>. The ranking of profitability follows </a:t>
            </a:r>
            <a:r>
              <a:rPr lang="en-US" sz="1200" b="1" dirty="0"/>
              <a:t>boxes per acre</a:t>
            </a:r>
            <a:r>
              <a:rPr lang="en-US" sz="1200" dirty="0"/>
              <a:t>, not </a:t>
            </a:r>
            <a:r>
              <a:rPr lang="en-US" sz="1200" b="1" dirty="0"/>
              <a:t>harvest cost per bin</a:t>
            </a:r>
            <a:r>
              <a:rPr lang="en-US" sz="1200" dirty="0"/>
              <a:t>.</a:t>
            </a:r>
          </a:p>
          <a:p>
            <a:r>
              <a:rPr lang="en-US" sz="1200" b="1" dirty="0"/>
              <a:t>Across harvest strategies, differences in packout and marketable volume dominate differences in harvest labor costs.</a:t>
            </a:r>
            <a:endParaRPr lang="en-US" sz="1200" dirty="0"/>
          </a:p>
          <a:p>
            <a:endParaRPr lang="en-US" sz="800" dirty="0"/>
          </a:p>
          <a:p>
            <a:endParaRPr lang="en-US" sz="1200" dirty="0"/>
          </a:p>
        </p:txBody>
      </p:sp>
      <p:sp>
        <p:nvSpPr>
          <p:cNvPr id="4" name="Slide Number Placeholder 3"/>
          <p:cNvSpPr>
            <a:spLocks noGrp="1"/>
          </p:cNvSpPr>
          <p:nvPr>
            <p:ph type="sldNum" sz="quarter" idx="5"/>
          </p:nvPr>
        </p:nvSpPr>
        <p:spPr/>
        <p:txBody>
          <a:bodyPr/>
          <a:lstStyle/>
          <a:p>
            <a:fld id="{85CEC689-B63F-4B6D-AF6D-31DA368AC821}" type="slidenum">
              <a:rPr lang="en-US" smtClean="0"/>
              <a:t>10</a:t>
            </a:fld>
            <a:endParaRPr lang="en-US"/>
          </a:p>
        </p:txBody>
      </p:sp>
    </p:spTree>
    <p:extLst>
      <p:ext uri="{BB962C8B-B14F-4D97-AF65-F5344CB8AC3E}">
        <p14:creationId xmlns:p14="http://schemas.microsoft.com/office/powerpoint/2010/main" val="4246594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table has a lot of numbers, so the next figure simply </a:t>
            </a:r>
            <a:r>
              <a:rPr lang="en-US" sz="1200" b="1" dirty="0"/>
              <a:t>visualizes this same story</a:t>
            </a:r>
            <a:r>
              <a:rPr lang="en-US" sz="1200" dirty="0"/>
              <a:t>—where the money goes and what’s left at the end.</a:t>
            </a:r>
          </a:p>
          <a:p>
            <a:r>
              <a:rPr lang="en-US" sz="1200" dirty="0"/>
              <a:t>The graph makes it clear that </a:t>
            </a:r>
            <a:r>
              <a:rPr lang="en-US" sz="1200" b="1" dirty="0"/>
              <a:t>strategies with higher packing costs are often more profitable</a:t>
            </a:r>
            <a:r>
              <a:rPr lang="en-US" sz="1200" dirty="0"/>
              <a:t>, because those costs are tied to more sellable fruit.</a:t>
            </a:r>
          </a:p>
          <a:p>
            <a:r>
              <a:rPr lang="en-US" sz="1200" dirty="0"/>
              <a:t>Strategies that protect packout and marketable volume outperform low-cost harvest strategies, even when labor costs are higher.</a:t>
            </a:r>
          </a:p>
          <a:p>
            <a:r>
              <a:rPr lang="en-US" sz="1200" dirty="0"/>
              <a:t>The economic question is not </a:t>
            </a:r>
            <a:r>
              <a:rPr lang="en-US" sz="1200" i="1" dirty="0"/>
              <a:t>how fast/cheap can I pick</a:t>
            </a:r>
            <a:r>
              <a:rPr lang="en-US" sz="1200" dirty="0"/>
              <a:t>, but </a:t>
            </a:r>
            <a:r>
              <a:rPr lang="en-US" sz="1200" b="1" dirty="0"/>
              <a:t>how my harvest decisions affect packout and boxes sold per acre</a:t>
            </a:r>
            <a:endParaRPr lang="en-US" sz="1200" dirty="0"/>
          </a:p>
        </p:txBody>
      </p:sp>
      <p:sp>
        <p:nvSpPr>
          <p:cNvPr id="4" name="Slide Number Placeholder 3"/>
          <p:cNvSpPr>
            <a:spLocks noGrp="1"/>
          </p:cNvSpPr>
          <p:nvPr>
            <p:ph type="sldNum" sz="quarter" idx="5"/>
          </p:nvPr>
        </p:nvSpPr>
        <p:spPr/>
        <p:txBody>
          <a:bodyPr/>
          <a:lstStyle/>
          <a:p>
            <a:fld id="{85CEC689-B63F-4B6D-AF6D-31DA368AC821}" type="slidenum">
              <a:rPr lang="en-US" smtClean="0"/>
              <a:t>11</a:t>
            </a:fld>
            <a:endParaRPr lang="en-US"/>
          </a:p>
        </p:txBody>
      </p:sp>
    </p:spTree>
    <p:extLst>
      <p:ext uri="{BB962C8B-B14F-4D97-AF65-F5344CB8AC3E}">
        <p14:creationId xmlns:p14="http://schemas.microsoft.com/office/powerpoint/2010/main" val="590181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26A9B-71BB-FF68-929E-9F57A62600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794FDF-F542-DAEC-F8F6-16414617FD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C152AC-20AC-AE0C-B1CF-F9583D2E17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5DEDDC-E275-D62F-6419-CAFFFD81898B}"/>
              </a:ext>
            </a:extLst>
          </p:cNvPr>
          <p:cNvSpPr>
            <a:spLocks noGrp="1"/>
          </p:cNvSpPr>
          <p:nvPr>
            <p:ph type="sldNum" sz="quarter" idx="5"/>
          </p:nvPr>
        </p:nvSpPr>
        <p:spPr/>
        <p:txBody>
          <a:bodyPr/>
          <a:lstStyle/>
          <a:p>
            <a:fld id="{85CEC689-B63F-4B6D-AF6D-31DA368AC821}" type="slidenum">
              <a:rPr lang="en-US" smtClean="0"/>
              <a:t>12</a:t>
            </a:fld>
            <a:endParaRPr lang="en-US"/>
          </a:p>
        </p:txBody>
      </p:sp>
    </p:spTree>
    <p:extLst>
      <p:ext uri="{BB962C8B-B14F-4D97-AF65-F5344CB8AC3E}">
        <p14:creationId xmlns:p14="http://schemas.microsoft.com/office/powerpoint/2010/main" val="1225664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 won’t walk through the mechanics again — this table uses the same labor accounting we just saw for Gala</a:t>
            </a:r>
          </a:p>
          <a:p>
            <a:r>
              <a:rPr lang="en-US" sz="1200" b="1" dirty="0"/>
              <a:t>Rightmost column</a:t>
            </a:r>
            <a:r>
              <a:rPr lang="en-US" sz="1200" dirty="0"/>
              <a:t> (Picking cost $/acre): Fast pick → </a:t>
            </a:r>
            <a:r>
              <a:rPr lang="en-US" sz="1200" b="1" dirty="0"/>
              <a:t>lowest cost - </a:t>
            </a:r>
            <a:r>
              <a:rPr lang="en-US" sz="1200" dirty="0"/>
              <a:t>Slower, more selective → </a:t>
            </a:r>
            <a:r>
              <a:rPr lang="en-US" sz="1200" b="1" dirty="0"/>
              <a:t>rapid cost escalation - </a:t>
            </a:r>
            <a:r>
              <a:rPr lang="en-US" sz="1200" dirty="0"/>
              <a:t>Two-pass → </a:t>
            </a:r>
            <a:r>
              <a:rPr lang="en-US" sz="1200" b="1" dirty="0"/>
              <a:t>sits in the middle</a:t>
            </a:r>
            <a:r>
              <a:rPr lang="en-US" sz="1200" dirty="0"/>
              <a:t>, not the highest&gt; What matters here is the pattern: as Honeycrisp picking becomes more selective, hours per acre rise quickly, and picking costs increase sharply. Compared to Gala, Honeycrisp is far more sensitive to picking intensity — small changes in selectivity translate into large labor cost differences.</a:t>
            </a:r>
          </a:p>
          <a:p>
            <a:r>
              <a:rPr lang="en-US" sz="1200" b="1" dirty="0"/>
              <a:t>For Honeycrisp, labor costs escalate quickly with selectivity, making harvest strategy a much higher-stakes economic decision than for Gala. Unlike Gala, Honeycrisp penalizes slow and selective picking much more heavily on the labor side.</a:t>
            </a:r>
          </a:p>
          <a:p>
            <a:endParaRPr lang="en-US" dirty="0"/>
          </a:p>
          <a:p>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13</a:t>
            </a:fld>
            <a:endParaRPr lang="en-US"/>
          </a:p>
        </p:txBody>
      </p:sp>
    </p:spTree>
    <p:extLst>
      <p:ext uri="{BB962C8B-B14F-4D97-AF65-F5344CB8AC3E}">
        <p14:creationId xmlns:p14="http://schemas.microsoft.com/office/powerpoint/2010/main" val="1522598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FFA89-AC0D-31DA-646A-60CE2EEFE0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B42E87-9044-8B83-3DCD-A54B28081E8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12D9432-954F-FDB0-B2EB-268D3F70488C}"/>
              </a:ext>
            </a:extLst>
          </p:cNvPr>
          <p:cNvSpPr>
            <a:spLocks noGrp="1"/>
          </p:cNvSpPr>
          <p:nvPr>
            <p:ph type="body" idx="1"/>
          </p:nvPr>
        </p:nvSpPr>
        <p:spPr/>
        <p:txBody>
          <a:bodyPr/>
          <a:lstStyle/>
          <a:p>
            <a:r>
              <a:rPr lang="en-US" sz="1200" dirty="0"/>
              <a:t>1. Just like the previous slide focused on </a:t>
            </a:r>
            <a:r>
              <a:rPr lang="en-US" sz="1200" b="1" dirty="0"/>
              <a:t>picking labor</a:t>
            </a:r>
            <a:r>
              <a:rPr lang="en-US" sz="1200" dirty="0"/>
              <a:t>, this one completes the picture by showing </a:t>
            </a:r>
            <a:r>
              <a:rPr lang="en-US" sz="1200" b="1" dirty="0"/>
              <a:t>support labor — checkers and hauling.</a:t>
            </a:r>
          </a:p>
          <a:p>
            <a:r>
              <a:rPr lang="en-US" sz="1200" dirty="0"/>
              <a:t>2. </a:t>
            </a:r>
            <a:r>
              <a:rPr lang="en-US" sz="1200" b="1" dirty="0"/>
              <a:t>Kast column only</a:t>
            </a:r>
            <a:r>
              <a:rPr lang="en-US" sz="1200" dirty="0"/>
              <a:t> (Support cost $/acre):  Single-pass strategies: </a:t>
            </a:r>
            <a:r>
              <a:rPr lang="en-US" sz="1200" b="1" dirty="0"/>
              <a:t>roughly $1,260–$1,540 per acre - </a:t>
            </a:r>
            <a:r>
              <a:rPr lang="en-US" sz="1200" dirty="0"/>
              <a:t>Two-pass selective: </a:t>
            </a:r>
            <a:r>
              <a:rPr lang="en-US" sz="1200" b="1" dirty="0"/>
              <a:t>jumps to $2,800 per acre - </a:t>
            </a:r>
            <a:r>
              <a:rPr lang="en-US" sz="1200" dirty="0"/>
              <a:t>The per-bin rates look similar — </a:t>
            </a:r>
            <a:r>
              <a:rPr lang="en-US" sz="1200" b="1" dirty="0"/>
              <a:t>it’s the hours that double: </a:t>
            </a:r>
            <a:r>
              <a:rPr lang="en-US" sz="1200" dirty="0"/>
              <a:t>What drives differences here is not the per-bin rates — those are very similar — but the number of hours per acre, especially under two-pass harvest.</a:t>
            </a:r>
          </a:p>
          <a:p>
            <a:r>
              <a:rPr lang="en-US" sz="1200" dirty="0"/>
              <a:t>3. So when we add picking and support labor together, two-pass strategies get hit twice — more picker hours and more support hours.</a:t>
            </a:r>
          </a:p>
          <a:p>
            <a:r>
              <a:rPr lang="en-US" sz="1200" dirty="0"/>
              <a:t>For Honeycrisp, support labor costs are relatively stable under single-pass harvest, but nearly double under two-pass strategies due to repeated handling.</a:t>
            </a:r>
          </a:p>
          <a:p>
            <a:endParaRPr lang="en-US" dirty="0"/>
          </a:p>
        </p:txBody>
      </p:sp>
      <p:sp>
        <p:nvSpPr>
          <p:cNvPr id="4" name="Slide Number Placeholder 3">
            <a:extLst>
              <a:ext uri="{FF2B5EF4-FFF2-40B4-BE49-F238E27FC236}">
                <a16:creationId xmlns:a16="http://schemas.microsoft.com/office/drawing/2014/main" id="{B920453B-45C6-D815-99E4-E64ABFF6AC60}"/>
              </a:ext>
            </a:extLst>
          </p:cNvPr>
          <p:cNvSpPr>
            <a:spLocks noGrp="1"/>
          </p:cNvSpPr>
          <p:nvPr>
            <p:ph type="sldNum" sz="quarter" idx="5"/>
          </p:nvPr>
        </p:nvSpPr>
        <p:spPr/>
        <p:txBody>
          <a:bodyPr/>
          <a:lstStyle/>
          <a:p>
            <a:fld id="{85CEC689-B63F-4B6D-AF6D-31DA368AC821}" type="slidenum">
              <a:rPr lang="en-US" smtClean="0"/>
              <a:t>14</a:t>
            </a:fld>
            <a:endParaRPr lang="en-US"/>
          </a:p>
        </p:txBody>
      </p:sp>
    </p:spTree>
    <p:extLst>
      <p:ext uri="{BB962C8B-B14F-4D97-AF65-F5344CB8AC3E}">
        <p14:creationId xmlns:p14="http://schemas.microsoft.com/office/powerpoint/2010/main" val="1091181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EFE9B-4E6E-185E-CBCE-E6EFD7EAF5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0B40AD-0D31-B113-C257-F773BBC7B70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599615C-3F22-2970-C4AB-FF736BFCFA89}"/>
              </a:ext>
            </a:extLst>
          </p:cNvPr>
          <p:cNvSpPr>
            <a:spLocks noGrp="1"/>
          </p:cNvSpPr>
          <p:nvPr>
            <p:ph type="body" idx="1"/>
          </p:nvPr>
        </p:nvSpPr>
        <p:spPr/>
        <p:txBody>
          <a:bodyPr/>
          <a:lstStyle/>
          <a:p>
            <a:r>
              <a:rPr lang="en-US" sz="1200" dirty="0"/>
              <a:t>1. We just saw how picking labor and support labor behave separately for Honeycrisp — this slide simply adds them together: Once we combine both components, total harvest labor rises steadily as harvest becomes more selective.</a:t>
            </a:r>
          </a:p>
          <a:p>
            <a:r>
              <a:rPr lang="en-US" sz="1200" dirty="0"/>
              <a:t>2. Then call out </a:t>
            </a:r>
            <a:r>
              <a:rPr lang="en-US" sz="1200" b="1" dirty="0"/>
              <a:t>orders of magnitude</a:t>
            </a:r>
            <a:r>
              <a:rPr lang="en-US" sz="1200" dirty="0"/>
              <a:t>, not every number: Fast pick: </a:t>
            </a:r>
            <a:r>
              <a:rPr lang="en-US" sz="1200" b="1" dirty="0"/>
              <a:t>about $4,200–$4,500/acre - </a:t>
            </a:r>
            <a:r>
              <a:rPr lang="en-US" sz="1200" dirty="0"/>
              <a:t>Slow pick (30–50% left): </a:t>
            </a:r>
            <a:r>
              <a:rPr lang="en-US" sz="1200" b="1" dirty="0"/>
              <a:t>$5,000–$5,800/acre - </a:t>
            </a:r>
            <a:r>
              <a:rPr lang="en-US" sz="1200" dirty="0"/>
              <a:t>Two-pass: </a:t>
            </a:r>
            <a:r>
              <a:rPr lang="en-US" sz="1200" b="1" dirty="0"/>
              <a:t>over $6,300/acre. </a:t>
            </a:r>
            <a:r>
              <a:rPr lang="en-US" sz="1200" dirty="0"/>
              <a:t>The big jump under two-pass harvest is structural — fruit is handled twice, so both picking and support labor scale up.</a:t>
            </a:r>
          </a:p>
          <a:p>
            <a:r>
              <a:rPr lang="en-US" sz="1200" dirty="0"/>
              <a:t>3. The key question is whether higher packout and prices can offset this higher harvest cost — and that’s what we look at next</a:t>
            </a:r>
          </a:p>
          <a:p>
            <a:r>
              <a:rPr lang="en-US" sz="1200" b="1" dirty="0"/>
              <a:t>4. For Honeycrisp, total harvest labor costs increase sharply with selectivity, especially under two-pass harvest, due to repeated handling rather than higher wage rates.</a:t>
            </a:r>
          </a:p>
          <a:p>
            <a:endParaRPr lang="en-US" dirty="0"/>
          </a:p>
        </p:txBody>
      </p:sp>
      <p:sp>
        <p:nvSpPr>
          <p:cNvPr id="4" name="Slide Number Placeholder 3">
            <a:extLst>
              <a:ext uri="{FF2B5EF4-FFF2-40B4-BE49-F238E27FC236}">
                <a16:creationId xmlns:a16="http://schemas.microsoft.com/office/drawing/2014/main" id="{D64CBF69-E76A-0DB1-50FC-03A8E4A2A0AE}"/>
              </a:ext>
            </a:extLst>
          </p:cNvPr>
          <p:cNvSpPr>
            <a:spLocks noGrp="1"/>
          </p:cNvSpPr>
          <p:nvPr>
            <p:ph type="sldNum" sz="quarter" idx="5"/>
          </p:nvPr>
        </p:nvSpPr>
        <p:spPr/>
        <p:txBody>
          <a:bodyPr/>
          <a:lstStyle/>
          <a:p>
            <a:fld id="{85CEC689-B63F-4B6D-AF6D-31DA368AC821}" type="slidenum">
              <a:rPr lang="en-US" smtClean="0"/>
              <a:t>15</a:t>
            </a:fld>
            <a:endParaRPr lang="en-US"/>
          </a:p>
        </p:txBody>
      </p:sp>
    </p:spTree>
    <p:extLst>
      <p:ext uri="{BB962C8B-B14F-4D97-AF65-F5344CB8AC3E}">
        <p14:creationId xmlns:p14="http://schemas.microsoft.com/office/powerpoint/2010/main" val="4200775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876A9-0172-43B6-65CD-5C48B38F5B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7FAF45-AC8B-773A-704E-D8C3FBBDE77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5E47395-D123-253A-A875-39C235705EA6}"/>
              </a:ext>
            </a:extLst>
          </p:cNvPr>
          <p:cNvSpPr>
            <a:spLocks noGrp="1"/>
          </p:cNvSpPr>
          <p:nvPr>
            <p:ph type="body" idx="1"/>
          </p:nvPr>
        </p:nvSpPr>
        <p:spPr/>
        <p:txBody>
          <a:bodyPr/>
          <a:lstStyle/>
          <a:p>
            <a:r>
              <a:rPr lang="en-US" sz="1200" dirty="0"/>
              <a:t>This slide ties harvest selectivity directly to what happens at the packinghouse. As more defects are left in the orchard, fewer bins are delivered, packout rates rise, and receiving costs fall. However, fresh boxes per acre do not increase monotonically—very aggressive selectivity eventually reduces total marketable volume. The two-pass strategy lands in the middle: it improves packout but still incurs substantial handling costs. </a:t>
            </a:r>
            <a:r>
              <a:rPr lang="en-US" sz="1200" b="1" dirty="0"/>
              <a:t>So the economic trade-off is not packout alone, but how harvest decisions reshape both volume and packing costs.</a:t>
            </a:r>
          </a:p>
          <a:p>
            <a:r>
              <a:rPr lang="en-US" sz="1200" b="1" dirty="0"/>
              <a:t>For Honeycrisp, higher packout lowers packing costs per acre only up to the point where lost volume begins to dominate</a:t>
            </a:r>
          </a:p>
        </p:txBody>
      </p:sp>
      <p:sp>
        <p:nvSpPr>
          <p:cNvPr id="4" name="Slide Number Placeholder 3">
            <a:extLst>
              <a:ext uri="{FF2B5EF4-FFF2-40B4-BE49-F238E27FC236}">
                <a16:creationId xmlns:a16="http://schemas.microsoft.com/office/drawing/2014/main" id="{A02595BF-853D-E150-3987-2153B10FBACA}"/>
              </a:ext>
            </a:extLst>
          </p:cNvPr>
          <p:cNvSpPr>
            <a:spLocks noGrp="1"/>
          </p:cNvSpPr>
          <p:nvPr>
            <p:ph type="sldNum" sz="quarter" idx="5"/>
          </p:nvPr>
        </p:nvSpPr>
        <p:spPr/>
        <p:txBody>
          <a:bodyPr/>
          <a:lstStyle/>
          <a:p>
            <a:fld id="{85CEC689-B63F-4B6D-AF6D-31DA368AC821}" type="slidenum">
              <a:rPr lang="en-US" smtClean="0"/>
              <a:t>16</a:t>
            </a:fld>
            <a:endParaRPr lang="en-US"/>
          </a:p>
        </p:txBody>
      </p:sp>
    </p:spTree>
    <p:extLst>
      <p:ext uri="{BB962C8B-B14F-4D97-AF65-F5344CB8AC3E}">
        <p14:creationId xmlns:p14="http://schemas.microsoft.com/office/powerpoint/2010/main" val="1683943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9B82D-1F12-A32B-076A-FBC0248AD6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5D3119-D882-4E35-2527-29DBAB9A7BB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8E265E6-3207-1182-FCAB-8B2B95D47D2C}"/>
              </a:ext>
            </a:extLst>
          </p:cNvPr>
          <p:cNvSpPr>
            <a:spLocks noGrp="1"/>
          </p:cNvSpPr>
          <p:nvPr>
            <p:ph type="body" idx="1"/>
          </p:nvPr>
        </p:nvSpPr>
        <p:spPr/>
        <p:txBody>
          <a:bodyPr/>
          <a:lstStyle/>
          <a:p>
            <a:r>
              <a:rPr lang="en-US" sz="1200" dirty="0"/>
              <a:t>Building on the packout results, this figure shows how those decisions translate into packing costs per acre. As selectivity increases, fewer bins are delivered, so receiving costs fall, which you see in the blue bars. Packing fees, however, remain substantial because they scale with marketable volume, not just bins. The lowest total packing cost occurs at very high selectivity, but that also coincides with lower fresh boxes per acre. The two-pass strategy sits between these extremes, reducing receiving costs without fully sacrificing volume. </a:t>
            </a:r>
            <a:r>
              <a:rPr lang="en-US" sz="1200" b="1" dirty="0"/>
              <a:t>For Honeycrisp, packing cost savings peak before volume losses offset the gains.</a:t>
            </a:r>
          </a:p>
        </p:txBody>
      </p:sp>
      <p:sp>
        <p:nvSpPr>
          <p:cNvPr id="4" name="Slide Number Placeholder 3">
            <a:extLst>
              <a:ext uri="{FF2B5EF4-FFF2-40B4-BE49-F238E27FC236}">
                <a16:creationId xmlns:a16="http://schemas.microsoft.com/office/drawing/2014/main" id="{877F112B-8163-375F-E61C-103E776FA9A2}"/>
              </a:ext>
            </a:extLst>
          </p:cNvPr>
          <p:cNvSpPr>
            <a:spLocks noGrp="1"/>
          </p:cNvSpPr>
          <p:nvPr>
            <p:ph type="sldNum" sz="quarter" idx="5"/>
          </p:nvPr>
        </p:nvSpPr>
        <p:spPr/>
        <p:txBody>
          <a:bodyPr/>
          <a:lstStyle/>
          <a:p>
            <a:fld id="{85CEC689-B63F-4B6D-AF6D-31DA368AC821}" type="slidenum">
              <a:rPr lang="en-US" smtClean="0"/>
              <a:t>17</a:t>
            </a:fld>
            <a:endParaRPr lang="en-US"/>
          </a:p>
        </p:txBody>
      </p:sp>
    </p:spTree>
    <p:extLst>
      <p:ext uri="{BB962C8B-B14F-4D97-AF65-F5344CB8AC3E}">
        <p14:creationId xmlns:p14="http://schemas.microsoft.com/office/powerpoint/2010/main" val="2910394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CB243-26E7-945C-5DC9-6EFDC14163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BC68EC-7E1C-D9D2-D3CD-D4C6DBE3EF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094A4B-44A1-2651-C1EC-E252E34031CD}"/>
              </a:ext>
            </a:extLst>
          </p:cNvPr>
          <p:cNvSpPr>
            <a:spLocks noGrp="1"/>
          </p:cNvSpPr>
          <p:nvPr>
            <p:ph type="body" idx="1"/>
          </p:nvPr>
        </p:nvSpPr>
        <p:spPr/>
        <p:txBody>
          <a:bodyPr/>
          <a:lstStyle/>
          <a:p>
            <a:r>
              <a:rPr lang="en-US" sz="1200" dirty="0"/>
              <a:t>This table pulls all the Honeycrisp pieces together.: </a:t>
            </a:r>
            <a:r>
              <a:rPr lang="en-US" sz="1200" b="1" dirty="0"/>
              <a:t>Even though more selective strategies raise harvest cost per bin, total costs per acre actually fall as packing costs drop and packout improves.</a:t>
            </a:r>
            <a:br>
              <a:rPr lang="en-US" sz="1200" dirty="0"/>
            </a:br>
            <a:r>
              <a:rPr lang="en-US" sz="1200" dirty="0"/>
              <a:t>Revenues are driven by both price and sellable volume, which is why fast picking with high packout delivers the highest net return here.</a:t>
            </a:r>
            <a:br>
              <a:rPr lang="en-US" sz="1200" dirty="0"/>
            </a:br>
            <a:r>
              <a:rPr lang="en-US" sz="1200" dirty="0"/>
              <a:t>Extremely aggressive selectivity lowers costs, but it also reduces marketable volume enough to erode profits.</a:t>
            </a:r>
            <a:br>
              <a:rPr lang="en-US" sz="1200" dirty="0"/>
            </a:br>
            <a:r>
              <a:rPr lang="en-US" sz="1200" b="1" dirty="0"/>
              <a:t>The key result is that Honeycrisp profitability is maximized by balancing selectivity and volume, not by minimizing harvest costs alone.</a:t>
            </a:r>
          </a:p>
          <a:p>
            <a:r>
              <a:rPr lang="en-US" sz="1200" dirty="0"/>
              <a:t>For Honeycrisp, the most profitable strategy balances selectivity with marketable volume rather than chasing the lowest harvest cost.</a:t>
            </a:r>
          </a:p>
        </p:txBody>
      </p:sp>
      <p:sp>
        <p:nvSpPr>
          <p:cNvPr id="4" name="Slide Number Placeholder 3">
            <a:extLst>
              <a:ext uri="{FF2B5EF4-FFF2-40B4-BE49-F238E27FC236}">
                <a16:creationId xmlns:a16="http://schemas.microsoft.com/office/drawing/2014/main" id="{9FA61759-36C5-AB1A-4C7B-52F5DF5AC615}"/>
              </a:ext>
            </a:extLst>
          </p:cNvPr>
          <p:cNvSpPr>
            <a:spLocks noGrp="1"/>
          </p:cNvSpPr>
          <p:nvPr>
            <p:ph type="sldNum" sz="quarter" idx="5"/>
          </p:nvPr>
        </p:nvSpPr>
        <p:spPr/>
        <p:txBody>
          <a:bodyPr/>
          <a:lstStyle/>
          <a:p>
            <a:fld id="{85CEC689-B63F-4B6D-AF6D-31DA368AC821}" type="slidenum">
              <a:rPr lang="en-US" smtClean="0"/>
              <a:t>18</a:t>
            </a:fld>
            <a:endParaRPr lang="en-US"/>
          </a:p>
        </p:txBody>
      </p:sp>
    </p:spTree>
    <p:extLst>
      <p:ext uri="{BB962C8B-B14F-4D97-AF65-F5344CB8AC3E}">
        <p14:creationId xmlns:p14="http://schemas.microsoft.com/office/powerpoint/2010/main" val="3291847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clear message here is that Honeycrisp profitability is not driven by the lowest harvest labor cost.</a:t>
            </a:r>
            <a:br>
              <a:rPr lang="en-US" sz="1200" dirty="0"/>
            </a:br>
            <a:r>
              <a:rPr lang="en-US" sz="1200" dirty="0"/>
              <a:t>What matters most is how much fruit you send to the packing house </a:t>
            </a:r>
            <a:r>
              <a:rPr lang="en-US" sz="1200" i="1" dirty="0"/>
              <a:t>and</a:t>
            </a:r>
            <a:r>
              <a:rPr lang="en-US" sz="1200" dirty="0"/>
              <a:t> how well it packs out.</a:t>
            </a:r>
            <a:br>
              <a:rPr lang="en-US" sz="1200" dirty="0"/>
            </a:br>
            <a:r>
              <a:rPr lang="en-US" sz="1200" dirty="0"/>
              <a:t>Strategies that balance selectivity with volume generate the highest net returns, while chasing low labor costs alone leaves money on the table.</a:t>
            </a:r>
          </a:p>
          <a:p>
            <a:r>
              <a:rPr lang="en-US" sz="1200" b="1" dirty="0"/>
              <a:t>For Honeycrisp, packout and marketable volume matter more than minimizing harvest labor costs</a:t>
            </a:r>
          </a:p>
        </p:txBody>
      </p:sp>
      <p:sp>
        <p:nvSpPr>
          <p:cNvPr id="4" name="Slide Number Placeholder 3"/>
          <p:cNvSpPr>
            <a:spLocks noGrp="1"/>
          </p:cNvSpPr>
          <p:nvPr>
            <p:ph type="sldNum" sz="quarter" idx="5"/>
          </p:nvPr>
        </p:nvSpPr>
        <p:spPr/>
        <p:txBody>
          <a:bodyPr/>
          <a:lstStyle/>
          <a:p>
            <a:fld id="{85CEC689-B63F-4B6D-AF6D-31DA368AC821}" type="slidenum">
              <a:rPr lang="en-US" smtClean="0"/>
              <a:t>19</a:t>
            </a:fld>
            <a:endParaRPr lang="en-US"/>
          </a:p>
        </p:txBody>
      </p:sp>
    </p:spTree>
    <p:extLst>
      <p:ext uri="{BB962C8B-B14F-4D97-AF65-F5344CB8AC3E}">
        <p14:creationId xmlns:p14="http://schemas.microsoft.com/office/powerpoint/2010/main" val="1931733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400" dirty="0"/>
              <a:t>This slide shows the economic logic behind selective picking. </a:t>
            </a:r>
          </a:p>
          <a:p>
            <a:r>
              <a:rPr lang="en-US" sz="1400" dirty="0"/>
              <a:t>Increasing selectivity slows harvest which increases labor costs. </a:t>
            </a:r>
          </a:p>
          <a:p>
            <a:r>
              <a:rPr lang="en-US" sz="1400" dirty="0"/>
              <a:t>But it reduces defective fruit delivered to the packinghouse, improves packout: increasing marketable boxes. </a:t>
            </a:r>
          </a:p>
          <a:p>
            <a:r>
              <a:rPr lang="en-US" sz="1400" dirty="0"/>
              <a:t>Net revenue reflects the trade-off between higher labor costs and improved fruit quality. </a:t>
            </a:r>
          </a:p>
        </p:txBody>
      </p:sp>
      <p:sp>
        <p:nvSpPr>
          <p:cNvPr id="4" name="Slide Number Placeholder 3"/>
          <p:cNvSpPr>
            <a:spLocks noGrp="1"/>
          </p:cNvSpPr>
          <p:nvPr>
            <p:ph type="sldNum" sz="quarter" idx="5"/>
          </p:nvPr>
        </p:nvSpPr>
        <p:spPr/>
        <p:txBody>
          <a:bodyPr/>
          <a:lstStyle/>
          <a:p>
            <a:fld id="{85CEC689-B63F-4B6D-AF6D-31DA368AC821}" type="slidenum">
              <a:rPr lang="en-US" smtClean="0"/>
              <a:t>2</a:t>
            </a:fld>
            <a:endParaRPr lang="en-US"/>
          </a:p>
        </p:txBody>
      </p:sp>
    </p:spTree>
    <p:extLst>
      <p:ext uri="{BB962C8B-B14F-4D97-AF65-F5344CB8AC3E}">
        <p14:creationId xmlns:p14="http://schemas.microsoft.com/office/powerpoint/2010/main" val="1474748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20</a:t>
            </a:fld>
            <a:endParaRPr lang="en-US"/>
          </a:p>
        </p:txBody>
      </p:sp>
    </p:spTree>
    <p:extLst>
      <p:ext uri="{BB962C8B-B14F-4D97-AF65-F5344CB8AC3E}">
        <p14:creationId xmlns:p14="http://schemas.microsoft.com/office/powerpoint/2010/main" val="3044492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21</a:t>
            </a:fld>
            <a:endParaRPr lang="en-US"/>
          </a:p>
        </p:txBody>
      </p:sp>
    </p:spTree>
    <p:extLst>
      <p:ext uri="{BB962C8B-B14F-4D97-AF65-F5344CB8AC3E}">
        <p14:creationId xmlns:p14="http://schemas.microsoft.com/office/powerpoint/2010/main" val="3704785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This table is not about right or wrong practices. It shows how different harvest intensities translate into different economic outcomes, and why that translation depends on the cultivar.</a:t>
            </a:r>
          </a:p>
          <a:p>
            <a:r>
              <a:rPr lang="en-US" sz="1200" b="1" dirty="0"/>
              <a:t>Gala</a:t>
            </a:r>
            <a:endParaRPr lang="en-US" sz="1200" dirty="0"/>
          </a:p>
          <a:p>
            <a:r>
              <a:rPr lang="en-US" sz="1200" dirty="0"/>
              <a:t>Gala tolerates fast picking better because packout penalties are smaller.</a:t>
            </a:r>
          </a:p>
          <a:p>
            <a:r>
              <a:rPr lang="en-US" sz="1200" dirty="0"/>
              <a:t>Moving from </a:t>
            </a:r>
            <a:r>
              <a:rPr lang="en-US" sz="1200" i="1" dirty="0"/>
              <a:t>fast pick</a:t>
            </a:r>
            <a:r>
              <a:rPr lang="en-US" sz="1200" dirty="0"/>
              <a:t> to </a:t>
            </a:r>
            <a:r>
              <a:rPr lang="en-US" sz="1200" i="1" dirty="0"/>
              <a:t>slow or two-pass</a:t>
            </a:r>
            <a:r>
              <a:rPr lang="en-US" sz="1200" dirty="0"/>
              <a:t> increases costs, and quality gains must be large to justify that shift.</a:t>
            </a:r>
          </a:p>
          <a:p>
            <a:r>
              <a:rPr lang="en-US" sz="1200" i="1" dirty="0"/>
              <a:t>Speed can still pay in Gala if packout response is modest.</a:t>
            </a:r>
            <a:endParaRPr lang="en-US" sz="1200" dirty="0"/>
          </a:p>
          <a:p>
            <a:r>
              <a:rPr lang="en-US" sz="1200" b="1" dirty="0"/>
              <a:t>Honeycrisp</a:t>
            </a:r>
            <a:endParaRPr lang="en-US" sz="1200" dirty="0"/>
          </a:p>
          <a:p>
            <a:r>
              <a:rPr lang="en-US" sz="1200" dirty="0"/>
              <a:t>Honeycrisp is fundamentally different.</a:t>
            </a:r>
          </a:p>
          <a:p>
            <a:r>
              <a:rPr lang="en-US" sz="1200" dirty="0"/>
              <a:t>Leaving some defects in the tree protects packout and revenues.</a:t>
            </a:r>
          </a:p>
          <a:p>
            <a:r>
              <a:rPr lang="en-US" sz="1200" dirty="0"/>
              <a:t>Extremely selective or two-pass strategies target premiums but quickly escalate labor costs.</a:t>
            </a:r>
          </a:p>
          <a:p>
            <a:r>
              <a:rPr lang="en-US" sz="1200" i="1" dirty="0"/>
              <a:t>Moderate selectivity dominates extremes; quality protection matters more than speed.</a:t>
            </a: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Leaving fruit behind is not waste; it’s a way to avoid paying packing and downgrade costs on fruit that will never pay for itself</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Think of harvest strategy as a dial, not a switch. The right setting depends on cultivar, labor costs, and how strongly packout responds to selectivity</a:t>
            </a:r>
          </a:p>
        </p:txBody>
      </p:sp>
      <p:sp>
        <p:nvSpPr>
          <p:cNvPr id="4" name="Slide Number Placeholder 3"/>
          <p:cNvSpPr>
            <a:spLocks noGrp="1"/>
          </p:cNvSpPr>
          <p:nvPr>
            <p:ph type="sldNum" sz="quarter" idx="5"/>
          </p:nvPr>
        </p:nvSpPr>
        <p:spPr/>
        <p:txBody>
          <a:bodyPr/>
          <a:lstStyle/>
          <a:p>
            <a:fld id="{85CEC689-B63F-4B6D-AF6D-31DA368AC821}" type="slidenum">
              <a:rPr lang="en-US" smtClean="0"/>
              <a:t>3</a:t>
            </a:fld>
            <a:endParaRPr lang="en-US"/>
          </a:p>
        </p:txBody>
      </p:sp>
    </p:spTree>
    <p:extLst>
      <p:ext uri="{BB962C8B-B14F-4D97-AF65-F5344CB8AC3E}">
        <p14:creationId xmlns:p14="http://schemas.microsoft.com/office/powerpoint/2010/main" val="3576915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4</a:t>
            </a:fld>
            <a:endParaRPr lang="en-US"/>
          </a:p>
        </p:txBody>
      </p:sp>
    </p:spTree>
    <p:extLst>
      <p:ext uri="{BB962C8B-B14F-4D97-AF65-F5344CB8AC3E}">
        <p14:creationId xmlns:p14="http://schemas.microsoft.com/office/powerpoint/2010/main" val="3014394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100" dirty="0"/>
              <a:t>This table shows what growers are really paying for at harvest: speed versus selectivity, and how those choices translate into picking hours and dollars per acre.</a:t>
            </a:r>
          </a:p>
          <a:p>
            <a:r>
              <a:rPr lang="en-US" sz="1100" b="1" dirty="0"/>
              <a:t>1. Anchor attention on the last two columns: </a:t>
            </a:r>
            <a:r>
              <a:rPr lang="en-US" sz="1100" dirty="0"/>
              <a:t>Tell growers to </a:t>
            </a:r>
            <a:r>
              <a:rPr lang="en-US" sz="1100" b="1" dirty="0"/>
              <a:t>ignore the middle columns at first</a:t>
            </a:r>
            <a:r>
              <a:rPr lang="en-US" sz="1100" dirty="0"/>
              <a:t> and focus on: </a:t>
            </a:r>
            <a:r>
              <a:rPr lang="en-US" sz="1100" b="1" dirty="0"/>
              <a:t>Picking hr/acre</a:t>
            </a:r>
            <a:r>
              <a:rPr lang="en-US" sz="1100" b="0" dirty="0"/>
              <a:t> &amp; </a:t>
            </a:r>
            <a:r>
              <a:rPr lang="en-US" sz="1100" b="1" dirty="0"/>
              <a:t>Picking cost ($/acre) </a:t>
            </a:r>
            <a:r>
              <a:rPr lang="en-US" sz="1100" dirty="0"/>
              <a:t>Explain: </a:t>
            </a:r>
            <a:r>
              <a:rPr lang="en-US" sz="1100" i="1" dirty="0"/>
              <a:t>“Everything to the left explains why these two numbers change.”</a:t>
            </a:r>
          </a:p>
          <a:p>
            <a:r>
              <a:rPr lang="en-US" sz="1100" b="1" dirty="0"/>
              <a:t>2. Compare strategies:  Fast pick (low &amp; high packout) </a:t>
            </a:r>
            <a:r>
              <a:rPr lang="en-US" sz="1100" dirty="0"/>
              <a:t>One pass, full crop harvested - Lowest hours per acre (70) - Lowest picking cost ($1,584/acre) - </a:t>
            </a:r>
            <a:r>
              <a:rPr lang="en-US" sz="1100" i="1" dirty="0"/>
              <a:t>Fast and cheap, but no quality screening</a:t>
            </a:r>
            <a:endParaRPr lang="en-US" sz="1100" dirty="0"/>
          </a:p>
          <a:p>
            <a:r>
              <a:rPr lang="en-US" sz="1100" b="1" dirty="0"/>
              <a:t>Slow pick (20% left): </a:t>
            </a:r>
            <a:r>
              <a:rPr lang="en-US" sz="1100" dirty="0"/>
              <a:t>One pass, selective - More hours (105 hr/acre) - Higher cost ($2,271/acre) - </a:t>
            </a:r>
            <a:r>
              <a:rPr lang="en-US" sz="1100" i="1" dirty="0"/>
              <a:t>Paying extra labor to protect quality</a:t>
            </a:r>
            <a:endParaRPr lang="en-US" sz="1100" dirty="0"/>
          </a:p>
          <a:p>
            <a:r>
              <a:rPr lang="en-US" sz="1100" b="1" dirty="0"/>
              <a:t>Two-pass selective (total): </a:t>
            </a:r>
            <a:r>
              <a:rPr lang="en-US" sz="1100" dirty="0"/>
              <a:t>Two targeted passes instead of one slow pass - Fewer total hours than slow picking (80.5 hr/acre) - Lower total picking cost than slow pick ($1,741 vs. $2,271) - </a:t>
            </a:r>
            <a:r>
              <a:rPr lang="en-US" sz="1100" i="1" dirty="0"/>
              <a:t>Labor is concentrated where value is highest</a:t>
            </a:r>
            <a:endParaRPr lang="en-US" sz="1100" dirty="0"/>
          </a:p>
          <a:p>
            <a:r>
              <a:rPr lang="en-US" sz="1100" b="1" dirty="0"/>
              <a:t>3. Logic of splitting passes: </a:t>
            </a:r>
            <a:r>
              <a:rPr lang="en-US" sz="1100" dirty="0"/>
              <a:t>Point to Pass 1 and Pass 2: </a:t>
            </a:r>
            <a:r>
              <a:rPr lang="en-US" sz="1100" i="1" dirty="0"/>
              <a:t>“The two-pass strategy doesn’t reduce work—it reallocates it.” - </a:t>
            </a:r>
            <a:r>
              <a:rPr lang="en-US" sz="1100" dirty="0"/>
              <a:t>Pass 1 captures high-value fruit efficiently- Pass 2 cleans up remaining fruit at a higher cost but lower volume - Total cost stays moderate because not all fruit is picked slowly</a:t>
            </a:r>
          </a:p>
          <a:p>
            <a:r>
              <a:rPr lang="en-US" sz="1100" b="1" dirty="0"/>
              <a:t>Selective harvesting raises labor costs, but splitting selectivity into two targeted passes can achieve quality gains at lower total picking cost than slow one-pass harvesting</a:t>
            </a:r>
          </a:p>
          <a:p>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5</a:t>
            </a:fld>
            <a:endParaRPr lang="en-US"/>
          </a:p>
        </p:txBody>
      </p:sp>
    </p:spTree>
    <p:extLst>
      <p:ext uri="{BB962C8B-B14F-4D97-AF65-F5344CB8AC3E}">
        <p14:creationId xmlns:p14="http://schemas.microsoft.com/office/powerpoint/2010/main" val="402046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CD83D-80F9-39B2-1117-992386DDBF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71CA08-1509-3D11-7485-E9BDAECD8CE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E45C1DC-4E3F-3AEC-4DA8-83D2FAFDAF8B}"/>
              </a:ext>
            </a:extLst>
          </p:cNvPr>
          <p:cNvSpPr>
            <a:spLocks noGrp="1"/>
          </p:cNvSpPr>
          <p:nvPr>
            <p:ph type="body" idx="1"/>
          </p:nvPr>
        </p:nvSpPr>
        <p:spPr/>
        <p:txBody>
          <a:bodyPr/>
          <a:lstStyle/>
          <a:p>
            <a:r>
              <a:rPr lang="en-US" sz="1200" dirty="0"/>
              <a:t>This table isolates the </a:t>
            </a:r>
            <a:r>
              <a:rPr lang="en-US" sz="1200" b="1" dirty="0"/>
              <a:t>hidden labor</a:t>
            </a:r>
            <a:r>
              <a:rPr lang="en-US" sz="1200" dirty="0"/>
              <a:t> at harvest—checkers and hauling—that shows up whether you pick fast or selective</a:t>
            </a:r>
          </a:p>
          <a:p>
            <a:r>
              <a:rPr lang="en-US" sz="1200" b="1" dirty="0"/>
              <a:t>1. Start with the last column - Support cost ($/acre)</a:t>
            </a:r>
            <a:r>
              <a:rPr lang="en-US" sz="1200" dirty="0"/>
              <a:t>: - Fast pick strategies: </a:t>
            </a:r>
            <a:r>
              <a:rPr lang="en-US" sz="1200" b="1" dirty="0"/>
              <a:t>$1,540/acre - </a:t>
            </a:r>
            <a:r>
              <a:rPr lang="en-US" sz="1200" dirty="0"/>
              <a:t>Slow pick (20% left): </a:t>
            </a:r>
            <a:r>
              <a:rPr lang="en-US" sz="1200" b="1" dirty="0"/>
              <a:t>$1,400/acre - </a:t>
            </a:r>
            <a:r>
              <a:rPr lang="en-US" sz="1200" dirty="0"/>
              <a:t>Two-pass selective: </a:t>
            </a:r>
            <a:r>
              <a:rPr lang="en-US" sz="1200" b="1" dirty="0"/>
              <a:t>$2,800/acre</a:t>
            </a:r>
          </a:p>
          <a:p>
            <a:r>
              <a:rPr lang="en-US" sz="1200" dirty="0"/>
              <a:t>2. Fast picking still requires </a:t>
            </a:r>
            <a:r>
              <a:rPr lang="en-US" sz="1200" b="1" dirty="0"/>
              <a:t>nearly 70 support hours per acre - </a:t>
            </a:r>
            <a:r>
              <a:rPr lang="en-US" sz="1200" dirty="0"/>
              <a:t>Checker + hauling costs are </a:t>
            </a:r>
            <a:r>
              <a:rPr lang="en-US" sz="1200" b="1" dirty="0"/>
              <a:t>fixed per bin</a:t>
            </a:r>
            <a:r>
              <a:rPr lang="en-US" sz="1200" dirty="0"/>
              <a:t>, not per quality outcome - Speed does </a:t>
            </a:r>
            <a:r>
              <a:rPr lang="en-US" sz="1200" b="1" dirty="0"/>
              <a:t>not</a:t>
            </a:r>
            <a:r>
              <a:rPr lang="en-US" sz="1200" dirty="0"/>
              <a:t> reduce support labor proportionally</a:t>
            </a:r>
          </a:p>
          <a:p>
            <a:r>
              <a:rPr lang="en-US" sz="1200" dirty="0"/>
              <a:t>3. Support costs </a:t>
            </a:r>
            <a:r>
              <a:rPr lang="en-US" sz="1200" b="1" dirty="0"/>
              <a:t>roughly double</a:t>
            </a:r>
            <a:r>
              <a:rPr lang="en-US" sz="1200" dirty="0"/>
              <a:t> because fruit is handled twice - Checker and hauling time increases from ~65 to </a:t>
            </a:r>
            <a:r>
              <a:rPr lang="en-US" sz="1200" b="1" dirty="0"/>
              <a:t>129 hr/acre </a:t>
            </a:r>
            <a:r>
              <a:rPr lang="en-US" sz="1200" dirty="0"/>
              <a:t>- The cost increase is </a:t>
            </a:r>
            <a:r>
              <a:rPr lang="en-US" sz="1200" b="1" dirty="0"/>
              <a:t>mechanical</a:t>
            </a:r>
            <a:r>
              <a:rPr lang="en-US" sz="1200" dirty="0"/>
              <a:t>, not inefficiency.</a:t>
            </a:r>
          </a:p>
          <a:p>
            <a:r>
              <a:rPr lang="en-US" sz="1200" b="1" dirty="0"/>
              <a:t>Support labor costs are largely fixed per bin and per pass, so two-pass harvesting doubles checker and hauling costs even if picking labor is optimized.</a:t>
            </a:r>
          </a:p>
          <a:p>
            <a:endParaRPr lang="en-US" dirty="0"/>
          </a:p>
          <a:p>
            <a:pPr marL="228600" indent="-228600">
              <a:buAutoNum type="arabicPeriod"/>
            </a:pPr>
            <a:endParaRPr lang="en-US" dirty="0"/>
          </a:p>
          <a:p>
            <a:endParaRPr lang="en-US" dirty="0"/>
          </a:p>
        </p:txBody>
      </p:sp>
      <p:sp>
        <p:nvSpPr>
          <p:cNvPr id="4" name="Slide Number Placeholder 3">
            <a:extLst>
              <a:ext uri="{FF2B5EF4-FFF2-40B4-BE49-F238E27FC236}">
                <a16:creationId xmlns:a16="http://schemas.microsoft.com/office/drawing/2014/main" id="{26D50E7B-39A9-4B1A-F118-2F6764F0C8F7}"/>
              </a:ext>
            </a:extLst>
          </p:cNvPr>
          <p:cNvSpPr>
            <a:spLocks noGrp="1"/>
          </p:cNvSpPr>
          <p:nvPr>
            <p:ph type="sldNum" sz="quarter" idx="5"/>
          </p:nvPr>
        </p:nvSpPr>
        <p:spPr/>
        <p:txBody>
          <a:bodyPr/>
          <a:lstStyle/>
          <a:p>
            <a:fld id="{85CEC689-B63F-4B6D-AF6D-31DA368AC821}" type="slidenum">
              <a:rPr lang="en-US" smtClean="0"/>
              <a:t>6</a:t>
            </a:fld>
            <a:endParaRPr lang="en-US"/>
          </a:p>
        </p:txBody>
      </p:sp>
    </p:spTree>
    <p:extLst>
      <p:ext uri="{BB962C8B-B14F-4D97-AF65-F5344CB8AC3E}">
        <p14:creationId xmlns:p14="http://schemas.microsoft.com/office/powerpoint/2010/main" val="1210055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CD990-9E94-9D6C-607F-F9ADB391ED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7CCEF5-88B1-19DE-0061-03D4E14349E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ED67A3A-AF63-0523-2673-9D7F327C94D0}"/>
              </a:ext>
            </a:extLst>
          </p:cNvPr>
          <p:cNvSpPr>
            <a:spLocks noGrp="1"/>
          </p:cNvSpPr>
          <p:nvPr>
            <p:ph type="body" idx="1"/>
          </p:nvPr>
        </p:nvSpPr>
        <p:spPr/>
        <p:txBody>
          <a:bodyPr/>
          <a:lstStyle/>
          <a:p>
            <a:pPr marL="228600" indent="-228600">
              <a:buAutoNum type="arabicPeriod"/>
            </a:pPr>
            <a:r>
              <a:rPr lang="en-US" sz="1200" dirty="0"/>
              <a:t>This slide puts all harvest labor on the same footing—picking plus support—so we can see the </a:t>
            </a:r>
            <a:r>
              <a:rPr lang="en-US" sz="1200" b="1" dirty="0"/>
              <a:t>true cost per acre</a:t>
            </a:r>
            <a:r>
              <a:rPr lang="en-US" sz="1200" dirty="0"/>
              <a:t> of each strategy.</a:t>
            </a:r>
          </a:p>
          <a:p>
            <a:r>
              <a:rPr lang="en-US" sz="1200" dirty="0"/>
              <a:t>2. Fast pick (low &amp; high packout): </a:t>
            </a:r>
            <a:r>
              <a:rPr lang="en-US" sz="1200" b="1" dirty="0"/>
              <a:t>$3,124/acre - </a:t>
            </a:r>
            <a:r>
              <a:rPr lang="en-US" sz="1200" dirty="0"/>
              <a:t>Slow pick (20% left): </a:t>
            </a:r>
            <a:r>
              <a:rPr lang="en-US" sz="1200" b="1" dirty="0"/>
              <a:t>$3,671/acre - </a:t>
            </a:r>
            <a:r>
              <a:rPr lang="en-US" sz="1200" dirty="0"/>
              <a:t>Two-pass selective: </a:t>
            </a:r>
            <a:r>
              <a:rPr lang="en-US" sz="1200" b="1" dirty="0"/>
              <a:t>$4,541/acre: </a:t>
            </a:r>
            <a:r>
              <a:rPr lang="en-US" sz="1200" dirty="0"/>
              <a:t>As harvest becomes more selective, total labor costs rise—not because pickers are inefficient, but because fruit is handled more carefully or more than once.</a:t>
            </a:r>
          </a:p>
          <a:p>
            <a:r>
              <a:rPr lang="en-US" sz="1200" dirty="0"/>
              <a:t>3. </a:t>
            </a:r>
            <a:r>
              <a:rPr lang="en-US" sz="1200" b="1" dirty="0"/>
              <a:t>Two-pass selective</a:t>
            </a:r>
            <a:r>
              <a:rPr lang="en-US" sz="1200" dirty="0"/>
              <a:t> has </a:t>
            </a:r>
            <a:r>
              <a:rPr lang="en-US" sz="1200" i="1" dirty="0"/>
              <a:t>lower picking cost</a:t>
            </a:r>
            <a:r>
              <a:rPr lang="en-US" sz="1200" dirty="0"/>
              <a:t> than slow pick - But </a:t>
            </a:r>
            <a:r>
              <a:rPr lang="en-US" sz="1200" b="1" dirty="0"/>
              <a:t>support labor nearly doubles</a:t>
            </a:r>
            <a:r>
              <a:rPr lang="en-US" sz="1200" dirty="0"/>
              <a:t>, driving the highest total cost.</a:t>
            </a:r>
          </a:p>
          <a:p>
            <a:r>
              <a:rPr lang="en-US" sz="1200" b="1" dirty="0"/>
              <a:t>Selective harvesting increases total labor costs because support labor scales with fruit handling, not picking speed</a:t>
            </a:r>
          </a:p>
          <a:p>
            <a:endParaRPr lang="en-US" dirty="0"/>
          </a:p>
          <a:p>
            <a:pPr marL="228600" indent="-228600">
              <a:buAutoNum type="arabicPeriod"/>
            </a:pPr>
            <a:endParaRPr lang="en-US" dirty="0"/>
          </a:p>
        </p:txBody>
      </p:sp>
      <p:sp>
        <p:nvSpPr>
          <p:cNvPr id="4" name="Slide Number Placeholder 3">
            <a:extLst>
              <a:ext uri="{FF2B5EF4-FFF2-40B4-BE49-F238E27FC236}">
                <a16:creationId xmlns:a16="http://schemas.microsoft.com/office/drawing/2014/main" id="{69FB3C27-0FAB-C3E8-1A82-09950BF6C12F}"/>
              </a:ext>
            </a:extLst>
          </p:cNvPr>
          <p:cNvSpPr>
            <a:spLocks noGrp="1"/>
          </p:cNvSpPr>
          <p:nvPr>
            <p:ph type="sldNum" sz="quarter" idx="5"/>
          </p:nvPr>
        </p:nvSpPr>
        <p:spPr/>
        <p:txBody>
          <a:bodyPr/>
          <a:lstStyle/>
          <a:p>
            <a:fld id="{85CEC689-B63F-4B6D-AF6D-31DA368AC821}" type="slidenum">
              <a:rPr lang="en-US" smtClean="0"/>
              <a:t>7</a:t>
            </a:fld>
            <a:endParaRPr lang="en-US"/>
          </a:p>
        </p:txBody>
      </p:sp>
    </p:spTree>
    <p:extLst>
      <p:ext uri="{BB962C8B-B14F-4D97-AF65-F5344CB8AC3E}">
        <p14:creationId xmlns:p14="http://schemas.microsoft.com/office/powerpoint/2010/main" val="270298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CFF85-FB87-23D9-6666-CB38E4CEBD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25F8CB-0662-7A9A-02A1-D1BB198CE8F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ADBF68B-DC31-CD8D-092B-0A9E1EBAA972}"/>
              </a:ext>
            </a:extLst>
          </p:cNvPr>
          <p:cNvSpPr>
            <a:spLocks noGrp="1"/>
          </p:cNvSpPr>
          <p:nvPr>
            <p:ph type="body" idx="1"/>
          </p:nvPr>
        </p:nvSpPr>
        <p:spPr/>
        <p:txBody>
          <a:bodyPr/>
          <a:lstStyle/>
          <a:p>
            <a:r>
              <a:rPr lang="en-US" sz="1200" dirty="0"/>
              <a:t>This slide shows how harvest selectivity changes what goes to the packinghouse and, ultimately, what you pay per acre in packing costs.</a:t>
            </a:r>
          </a:p>
          <a:p>
            <a:r>
              <a:rPr lang="en-US" sz="1200" dirty="0"/>
              <a:t>1. </a:t>
            </a:r>
            <a:r>
              <a:rPr lang="en-US" sz="1200" b="1" dirty="0"/>
              <a:t>Defects left in the tree</a:t>
            </a:r>
            <a:r>
              <a:rPr lang="en-US" sz="1200" dirty="0"/>
              <a:t> reduce the </a:t>
            </a:r>
            <a:r>
              <a:rPr lang="en-US" sz="1200" b="1" dirty="0"/>
              <a:t>number of bins shipped - </a:t>
            </a:r>
            <a:r>
              <a:rPr lang="en-US" sz="1200" dirty="0"/>
              <a:t>Fewer bins lower </a:t>
            </a:r>
            <a:r>
              <a:rPr lang="en-US" sz="1200" b="1" dirty="0"/>
              <a:t>receiving costs</a:t>
            </a:r>
            <a:r>
              <a:rPr lang="en-US" sz="1200" dirty="0"/>
              <a:t>, but - Higher </a:t>
            </a:r>
            <a:r>
              <a:rPr lang="en-US" sz="1200" b="1" dirty="0"/>
              <a:t>packout percentages</a:t>
            </a:r>
            <a:r>
              <a:rPr lang="en-US" sz="1200" dirty="0"/>
              <a:t> raise </a:t>
            </a:r>
            <a:r>
              <a:rPr lang="en-US" sz="1200" b="1" dirty="0"/>
              <a:t>packing fees per acre</a:t>
            </a:r>
            <a:r>
              <a:rPr lang="en-US" sz="1200" b="1" i="0" dirty="0"/>
              <a:t> - </a:t>
            </a:r>
            <a:r>
              <a:rPr lang="en-US" sz="1200" b="1" i="1" dirty="0"/>
              <a:t>You’re trading bins for boxes.</a:t>
            </a:r>
            <a:endParaRPr lang="en-US" sz="1200" b="1" dirty="0"/>
          </a:p>
          <a:p>
            <a:r>
              <a:rPr lang="en-US" sz="1200" dirty="0"/>
              <a:t>2. Fast pick–high packout is </a:t>
            </a:r>
            <a:r>
              <a:rPr lang="en-US" sz="1200" b="1" dirty="0"/>
              <a:t>most expensive</a:t>
            </a:r>
            <a:r>
              <a:rPr lang="en-US" sz="1200" dirty="0"/>
              <a:t> because many bins </a:t>
            </a:r>
            <a:r>
              <a:rPr lang="en-US" sz="1200" i="1" dirty="0"/>
              <a:t>and</a:t>
            </a:r>
            <a:r>
              <a:rPr lang="en-US" sz="1200" dirty="0"/>
              <a:t> many boxes are packed - Slow pick and two-pass reduce bins, but packing fees remain substantial - Packing costs do </a:t>
            </a:r>
            <a:r>
              <a:rPr lang="en-US" sz="1200" b="1" dirty="0"/>
              <a:t>not fall proportionally</a:t>
            </a:r>
            <a:r>
              <a:rPr lang="en-US" sz="1200" dirty="0"/>
              <a:t> with selectivity. </a:t>
            </a:r>
            <a:r>
              <a:rPr lang="en-US" sz="1200" b="1" i="1" dirty="0"/>
              <a:t>Packing costs respond more to boxes than to bins.</a:t>
            </a:r>
          </a:p>
          <a:p>
            <a:r>
              <a:rPr lang="en-US" sz="1200" b="1" i="1" dirty="0"/>
              <a:t>3. </a:t>
            </a:r>
            <a:r>
              <a:rPr lang="en-US" sz="1200" dirty="0"/>
              <a:t>Harvest strategy determines the cost structure you face downstream</a:t>
            </a:r>
          </a:p>
          <a:p>
            <a:r>
              <a:rPr lang="en-US" sz="1200" b="1" dirty="0"/>
              <a:t>4. Leaving defects in the orchard reduces bins shipped, but higher packout keeps packing costs high, so selectivity does not guarantee lower packing expenses</a:t>
            </a:r>
          </a:p>
          <a:p>
            <a:endParaRPr lang="en-US" dirty="0"/>
          </a:p>
        </p:txBody>
      </p:sp>
      <p:sp>
        <p:nvSpPr>
          <p:cNvPr id="4" name="Slide Number Placeholder 3">
            <a:extLst>
              <a:ext uri="{FF2B5EF4-FFF2-40B4-BE49-F238E27FC236}">
                <a16:creationId xmlns:a16="http://schemas.microsoft.com/office/drawing/2014/main" id="{290C5815-42F3-7D21-5BF0-A8EBD3B51C3E}"/>
              </a:ext>
            </a:extLst>
          </p:cNvPr>
          <p:cNvSpPr>
            <a:spLocks noGrp="1"/>
          </p:cNvSpPr>
          <p:nvPr>
            <p:ph type="sldNum" sz="quarter" idx="5"/>
          </p:nvPr>
        </p:nvSpPr>
        <p:spPr/>
        <p:txBody>
          <a:bodyPr/>
          <a:lstStyle/>
          <a:p>
            <a:fld id="{85CEC689-B63F-4B6D-AF6D-31DA368AC821}" type="slidenum">
              <a:rPr lang="en-US" smtClean="0"/>
              <a:t>8</a:t>
            </a:fld>
            <a:endParaRPr lang="en-US"/>
          </a:p>
        </p:txBody>
      </p:sp>
    </p:spTree>
    <p:extLst>
      <p:ext uri="{BB962C8B-B14F-4D97-AF65-F5344CB8AC3E}">
        <p14:creationId xmlns:p14="http://schemas.microsoft.com/office/powerpoint/2010/main" val="2809073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14700-CCBC-1E95-8856-7B40E3D746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95B034-0C67-CF73-A670-F91E7977C6A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D167134-2D24-9C11-7C69-5FE26749F77B}"/>
              </a:ext>
            </a:extLst>
          </p:cNvPr>
          <p:cNvSpPr>
            <a:spLocks noGrp="1"/>
          </p:cNvSpPr>
          <p:nvPr>
            <p:ph type="body" idx="1"/>
          </p:nvPr>
        </p:nvSpPr>
        <p:spPr/>
        <p:txBody>
          <a:bodyPr/>
          <a:lstStyle/>
          <a:p>
            <a:r>
              <a:rPr lang="en-US" sz="1200" dirty="0"/>
              <a:t>Let me reiterate what I presented in the previous slide: Packing costs rise with the number of fresh boxes, not just bins delivered. Fast picking with high packout produces the most boxes and the highest packing cost per acre, while more selective strategies ship fewer bins but still face substantial packing fees. The key point is that harvest decisions directly shape packing costs through box volume.</a:t>
            </a:r>
          </a:p>
        </p:txBody>
      </p:sp>
      <p:sp>
        <p:nvSpPr>
          <p:cNvPr id="4" name="Slide Number Placeholder 3">
            <a:extLst>
              <a:ext uri="{FF2B5EF4-FFF2-40B4-BE49-F238E27FC236}">
                <a16:creationId xmlns:a16="http://schemas.microsoft.com/office/drawing/2014/main" id="{C386CAFB-F7E8-FD5D-AC53-CA71C9599491}"/>
              </a:ext>
            </a:extLst>
          </p:cNvPr>
          <p:cNvSpPr>
            <a:spLocks noGrp="1"/>
          </p:cNvSpPr>
          <p:nvPr>
            <p:ph type="sldNum" sz="quarter" idx="5"/>
          </p:nvPr>
        </p:nvSpPr>
        <p:spPr/>
        <p:txBody>
          <a:bodyPr/>
          <a:lstStyle/>
          <a:p>
            <a:fld id="{85CEC689-B63F-4B6D-AF6D-31DA368AC821}" type="slidenum">
              <a:rPr lang="en-US" smtClean="0"/>
              <a:t>9</a:t>
            </a:fld>
            <a:endParaRPr lang="en-US"/>
          </a:p>
        </p:txBody>
      </p:sp>
    </p:spTree>
    <p:extLst>
      <p:ext uri="{BB962C8B-B14F-4D97-AF65-F5344CB8AC3E}">
        <p14:creationId xmlns:p14="http://schemas.microsoft.com/office/powerpoint/2010/main" val="17041844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 Title Slide">
    <p:bg>
      <p:bgPr>
        <a:solidFill>
          <a:schemeClr val="bg1"/>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F045F47D-AB9C-4341-B52D-E18C2DB010BD}"/>
              </a:ext>
            </a:extLst>
          </p:cNvPr>
          <p:cNvPicPr>
            <a:picLocks noChangeAspect="1"/>
          </p:cNvPicPr>
          <p:nvPr userDrawn="1"/>
        </p:nvPicPr>
        <p:blipFill>
          <a:blip r:embed="rId2"/>
          <a:stretch>
            <a:fillRect/>
          </a:stretch>
        </p:blipFill>
        <p:spPr>
          <a:xfrm>
            <a:off x="4221480" y="570486"/>
            <a:ext cx="3749040" cy="744191"/>
          </a:xfrm>
          <a:prstGeom prst="rect">
            <a:avLst/>
          </a:prstGeom>
        </p:spPr>
      </p:pic>
      <p:pic>
        <p:nvPicPr>
          <p:cNvPr id="9" name="Picture 8" descr="Background pattern&#10;&#10;Description automatically generated">
            <a:extLst>
              <a:ext uri="{FF2B5EF4-FFF2-40B4-BE49-F238E27FC236}">
                <a16:creationId xmlns:a16="http://schemas.microsoft.com/office/drawing/2014/main" id="{51111F31-87D3-4336-B677-12C731F35A0A}"/>
              </a:ext>
            </a:extLst>
          </p:cNvPr>
          <p:cNvPicPr>
            <a:picLocks/>
          </p:cNvPicPr>
          <p:nvPr userDrawn="1"/>
        </p:nvPicPr>
        <p:blipFill rotWithShape="1">
          <a:blip r:embed="rId3" cstate="screen">
            <a:extLst>
              <a:ext uri="{28A0092B-C50C-407E-A947-70E740481C1C}">
                <a14:useLocalDpi xmlns:a14="http://schemas.microsoft.com/office/drawing/2010/main"/>
              </a:ext>
            </a:extLst>
          </a:blip>
          <a:srcRect t="89946"/>
          <a:stretch/>
        </p:blipFill>
        <p:spPr>
          <a:xfrm>
            <a:off x="5843" y="6168788"/>
            <a:ext cx="12172604" cy="689212"/>
          </a:xfrm>
          <a:prstGeom prst="rect">
            <a:avLst/>
          </a:prstGeom>
          <a:effectLst>
            <a:outerShdw blurRad="88900" dist="38100" dir="16200000" rotWithShape="0">
              <a:prstClr val="black">
                <a:alpha val="15000"/>
              </a:prstClr>
            </a:outerShdw>
          </a:effectLst>
        </p:spPr>
      </p:pic>
      <p:sp>
        <p:nvSpPr>
          <p:cNvPr id="2" name="Title 1"/>
          <p:cNvSpPr>
            <a:spLocks noGrp="1"/>
          </p:cNvSpPr>
          <p:nvPr>
            <p:ph type="ctrTitle" hasCustomPrompt="1"/>
          </p:nvPr>
        </p:nvSpPr>
        <p:spPr>
          <a:xfrm>
            <a:off x="1524000" y="1728428"/>
            <a:ext cx="9144000" cy="1832919"/>
          </a:xfrm>
        </p:spPr>
        <p:txBody>
          <a:bodyPr anchor="b" anchorCtr="1">
            <a:noAutofit/>
          </a:bodyPr>
          <a:lstStyle>
            <a:lvl1pPr algn="ctr">
              <a:defRPr lang="en-US" sz="4400" kern="1200" spc="-150" dirty="0">
                <a:solidFill>
                  <a:schemeClr val="tx1"/>
                </a:solidFill>
                <a:latin typeface="Arial Black" panose="020B0A04020102020204" pitchFamily="34" charset="0"/>
                <a:ea typeface="+mj-ea"/>
                <a:cs typeface="+mj-cs"/>
              </a:defRPr>
            </a:lvl1pPr>
          </a:lstStyle>
          <a:p>
            <a:r>
              <a:rPr lang="en-US" dirty="0"/>
              <a:t>CLICK TO EDIT MASTER TITLE STYLE</a:t>
            </a:r>
          </a:p>
        </p:txBody>
      </p:sp>
      <p:sp>
        <p:nvSpPr>
          <p:cNvPr id="3" name="Subtitle 2"/>
          <p:cNvSpPr>
            <a:spLocks noGrp="1"/>
          </p:cNvSpPr>
          <p:nvPr>
            <p:ph type="subTitle" idx="1"/>
          </p:nvPr>
        </p:nvSpPr>
        <p:spPr>
          <a:xfrm>
            <a:off x="1524000" y="4248485"/>
            <a:ext cx="9144000" cy="1137708"/>
          </a:xfrm>
        </p:spPr>
        <p:txBody>
          <a:bodyPr>
            <a:noAutofit/>
          </a:bodyPr>
          <a:lstStyle>
            <a:lvl1pPr marL="0" indent="0" algn="ctr">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Rectangle 6">
            <a:extLst>
              <a:ext uri="{FF2B5EF4-FFF2-40B4-BE49-F238E27FC236}">
                <a16:creationId xmlns:a16="http://schemas.microsoft.com/office/drawing/2014/main" id="{E2C6092C-9916-4F45-AC83-40A526432204}"/>
              </a:ext>
            </a:extLst>
          </p:cNvPr>
          <p:cNvSpPr/>
          <p:nvPr userDrawn="1"/>
        </p:nvSpPr>
        <p:spPr>
          <a:xfrm>
            <a:off x="5694419" y="6168788"/>
            <a:ext cx="803161" cy="689212"/>
          </a:xfrm>
          <a:prstGeom prst="rect">
            <a:avLst/>
          </a:prstGeom>
          <a:solidFill>
            <a:schemeClr val="bg1"/>
          </a:solidFill>
          <a:ln>
            <a:noFill/>
          </a:ln>
          <a:effectLst>
            <a:innerShdw blurRad="114300">
              <a:prstClr val="black">
                <a:alpha val="1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588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781174" y="818540"/>
            <a:ext cx="7171757" cy="1272756"/>
          </a:xfrm>
        </p:spPr>
        <p:txBody>
          <a:bodyPr anchor="b" anchorCtr="0"/>
          <a:lstStyle>
            <a:lvl1pPr algn="l">
              <a:defRPr/>
            </a:lvl1pPr>
          </a:lstStyle>
          <a:p>
            <a:r>
              <a:rPr lang="en-US" dirty="0"/>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1781174" y="3018774"/>
            <a:ext cx="4872973" cy="3118414"/>
          </a:xfrm>
        </p:spPr>
        <p:txBody>
          <a:bodyPr anchor="t" anchorCtr="0"/>
          <a:lstStyle>
            <a:lvl1pPr marL="0" indent="0" algn="l">
              <a:lnSpc>
                <a:spcPct val="95000"/>
              </a:lnSpc>
              <a:spcBef>
                <a:spcPts val="800"/>
              </a:spcBef>
              <a:buNone/>
              <a:defRPr lang="en-US" sz="2000" kern="1200" dirty="0">
                <a:solidFill>
                  <a:schemeClr val="tx2">
                    <a:lumMod val="75000"/>
                  </a:schemeClr>
                </a:solidFill>
                <a:latin typeface="+mn-lt"/>
                <a:ea typeface="+mn-ea"/>
                <a:cs typeface="+mn-cs"/>
              </a:defRPr>
            </a:lvl1pPr>
          </a:lstStyle>
          <a:p>
            <a:pPr lvl="0"/>
            <a:r>
              <a:rPr lang="en-US" dirty="0"/>
              <a:t>Click to edit Master text styles</a:t>
            </a:r>
          </a:p>
        </p:txBody>
      </p:sp>
      <p:sp>
        <p:nvSpPr>
          <p:cNvPr id="8" name="Rectangle 7">
            <a:extLst>
              <a:ext uri="{FF2B5EF4-FFF2-40B4-BE49-F238E27FC236}">
                <a16:creationId xmlns:a16="http://schemas.microsoft.com/office/drawing/2014/main" id="{523D1C27-A47E-49F4-8FF1-3954D853A2CE}"/>
              </a:ext>
            </a:extLst>
          </p:cNvPr>
          <p:cNvSpPr/>
          <p:nvPr userDrawn="1"/>
        </p:nvSpPr>
        <p:spPr>
          <a:xfrm>
            <a:off x="1781174" y="2239914"/>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57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781174" y="818540"/>
            <a:ext cx="7171757" cy="1272756"/>
          </a:xfrm>
        </p:spPr>
        <p:txBody>
          <a:bodyPr anchor="b" anchorCtr="0"/>
          <a:lstStyle>
            <a:lvl1pPr algn="l">
              <a:defRPr/>
            </a:lvl1pPr>
          </a:lstStyle>
          <a:p>
            <a:r>
              <a:rPr lang="en-US" dirty="0"/>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1781174" y="3018774"/>
            <a:ext cx="4754880" cy="3118414"/>
          </a:xfrm>
        </p:spPr>
        <p:txBody>
          <a:bodyPr anchor="t" anchorCtr="0"/>
          <a:lstStyle>
            <a:lvl1pPr marL="0" indent="0" algn="l">
              <a:lnSpc>
                <a:spcPct val="95000"/>
              </a:lnSpc>
              <a:spcBef>
                <a:spcPts val="800"/>
              </a:spcBef>
              <a:buNone/>
              <a:defRPr lang="en-US" sz="2000" kern="1200" dirty="0">
                <a:solidFill>
                  <a:schemeClr val="tx2">
                    <a:lumMod val="75000"/>
                  </a:schemeClr>
                </a:solidFill>
                <a:latin typeface="+mn-lt"/>
                <a:ea typeface="+mn-ea"/>
                <a:cs typeface="+mn-cs"/>
              </a:defRPr>
            </a:lvl1pPr>
          </a:lstStyle>
          <a:p>
            <a:pPr lvl="0"/>
            <a:r>
              <a:rPr lang="en-US" dirty="0"/>
              <a:t>Click to edit Master text styles</a:t>
            </a:r>
          </a:p>
        </p:txBody>
      </p:sp>
      <p:sp>
        <p:nvSpPr>
          <p:cNvPr id="4" name="Picture Placeholder 3">
            <a:extLst>
              <a:ext uri="{FF2B5EF4-FFF2-40B4-BE49-F238E27FC236}">
                <a16:creationId xmlns:a16="http://schemas.microsoft.com/office/drawing/2014/main" id="{745069E1-66A9-45BF-B886-E9052A262DE7}"/>
              </a:ext>
            </a:extLst>
          </p:cNvPr>
          <p:cNvSpPr>
            <a:spLocks noGrp="1"/>
          </p:cNvSpPr>
          <p:nvPr>
            <p:ph type="pic" sz="quarter" idx="14"/>
          </p:nvPr>
        </p:nvSpPr>
        <p:spPr>
          <a:xfrm>
            <a:off x="6985000" y="3018774"/>
            <a:ext cx="4754880" cy="3118501"/>
          </a:xfrm>
          <a:solidFill>
            <a:schemeClr val="bg1">
              <a:lumMod val="95000"/>
            </a:schemeClr>
          </a:solidFill>
        </p:spPr>
        <p:txBody>
          <a:bodyPr/>
          <a:lstStyle/>
          <a:p>
            <a:endParaRPr lang="en-US"/>
          </a:p>
        </p:txBody>
      </p:sp>
    </p:spTree>
    <p:extLst>
      <p:ext uri="{BB962C8B-B14F-4D97-AF65-F5344CB8AC3E}">
        <p14:creationId xmlns:p14="http://schemas.microsoft.com/office/powerpoint/2010/main" val="3585227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77764B7-ADAB-412F-A905-60FDDC8A075C}"/>
              </a:ext>
            </a:extLst>
          </p:cNvPr>
          <p:cNvSpPr>
            <a:spLocks noGrp="1"/>
          </p:cNvSpPr>
          <p:nvPr>
            <p:ph type="pic" sz="quarter" idx="14"/>
          </p:nvPr>
        </p:nvSpPr>
        <p:spPr>
          <a:xfrm>
            <a:off x="1050879" y="2"/>
            <a:ext cx="11141122" cy="3002507"/>
          </a:xfrm>
          <a:custGeom>
            <a:avLst/>
            <a:gdLst>
              <a:gd name="connsiteX0" fmla="*/ 0 w 11141122"/>
              <a:gd name="connsiteY0" fmla="*/ 0 h 3002507"/>
              <a:gd name="connsiteX1" fmla="*/ 11141122 w 11141122"/>
              <a:gd name="connsiteY1" fmla="*/ 0 h 3002507"/>
              <a:gd name="connsiteX2" fmla="*/ 11141122 w 11141122"/>
              <a:gd name="connsiteY2" fmla="*/ 3002507 h 3002507"/>
              <a:gd name="connsiteX3" fmla="*/ 5868536 w 11141122"/>
              <a:gd name="connsiteY3" fmla="*/ 3002507 h 3002507"/>
              <a:gd name="connsiteX4" fmla="*/ 5868536 w 11141122"/>
              <a:gd name="connsiteY4" fmla="*/ 2565778 h 3002507"/>
              <a:gd name="connsiteX5" fmla="*/ 491318 w 11141122"/>
              <a:gd name="connsiteY5" fmla="*/ 2565778 h 3002507"/>
              <a:gd name="connsiteX6" fmla="*/ 491318 w 11141122"/>
              <a:gd name="connsiteY6" fmla="*/ 3002507 h 3002507"/>
              <a:gd name="connsiteX7" fmla="*/ 0 w 11141122"/>
              <a:gd name="connsiteY7" fmla="*/ 3002507 h 300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122" h="3002507">
                <a:moveTo>
                  <a:pt x="0" y="0"/>
                </a:moveTo>
                <a:lnTo>
                  <a:pt x="11141122" y="0"/>
                </a:lnTo>
                <a:lnTo>
                  <a:pt x="11141122" y="3002507"/>
                </a:lnTo>
                <a:lnTo>
                  <a:pt x="5868536" y="3002507"/>
                </a:lnTo>
                <a:lnTo>
                  <a:pt x="5868536" y="2565778"/>
                </a:lnTo>
                <a:lnTo>
                  <a:pt x="491318" y="2565778"/>
                </a:lnTo>
                <a:lnTo>
                  <a:pt x="491318" y="3002507"/>
                </a:lnTo>
                <a:lnTo>
                  <a:pt x="0" y="3002507"/>
                </a:lnTo>
                <a:close/>
              </a:path>
            </a:pathLst>
          </a:custGeom>
          <a:noFill/>
        </p:spPr>
        <p:txBody>
          <a:bodyPr wrap="square">
            <a:noAutofit/>
          </a:bodyPr>
          <a:lstStyle/>
          <a:p>
            <a:endParaRPr lang="en-US"/>
          </a:p>
        </p:txBody>
      </p:sp>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781174" y="2825087"/>
            <a:ext cx="4892581" cy="794760"/>
          </a:xfrm>
        </p:spPr>
        <p:txBody>
          <a:bodyPr anchor="b" anchorCtr="0"/>
          <a:lstStyle>
            <a:lvl1pPr algn="l">
              <a:defRPr sz="2400"/>
            </a:lvl1pPr>
          </a:lstStyle>
          <a:p>
            <a:r>
              <a:rPr lang="en-US" dirty="0"/>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1794320" y="3893074"/>
            <a:ext cx="4872973" cy="2726090"/>
          </a:xfrm>
        </p:spPr>
        <p:txBody>
          <a:bodyPr anchor="t" anchorCtr="0"/>
          <a:lstStyle>
            <a:lvl1pPr marL="0" indent="0" algn="l">
              <a:lnSpc>
                <a:spcPct val="95000"/>
              </a:lnSpc>
              <a:spcBef>
                <a:spcPts val="800"/>
              </a:spcBef>
              <a:buNone/>
              <a:defRPr lang="en-US" sz="2000" kern="1200" dirty="0">
                <a:solidFill>
                  <a:schemeClr val="tx2">
                    <a:lumMod val="75000"/>
                  </a:schemeClr>
                </a:solidFill>
                <a:latin typeface="+mn-lt"/>
                <a:ea typeface="+mn-ea"/>
                <a:cs typeface="+mn-cs"/>
              </a:defRPr>
            </a:lvl1pPr>
          </a:lstStyle>
          <a:p>
            <a:pPr lvl="0"/>
            <a:r>
              <a:rPr lang="en-US" dirty="0"/>
              <a:t>Click to edit Master text styles</a:t>
            </a:r>
          </a:p>
        </p:txBody>
      </p:sp>
      <p:sp>
        <p:nvSpPr>
          <p:cNvPr id="11" name="Rectangle 10">
            <a:extLst>
              <a:ext uri="{FF2B5EF4-FFF2-40B4-BE49-F238E27FC236}">
                <a16:creationId xmlns:a16="http://schemas.microsoft.com/office/drawing/2014/main" id="{287D14DF-5E3B-41EB-8A91-1BED59B88863}"/>
              </a:ext>
            </a:extLst>
          </p:cNvPr>
          <p:cNvSpPr/>
          <p:nvPr userDrawn="1"/>
        </p:nvSpPr>
        <p:spPr>
          <a:xfrm>
            <a:off x="1542197" y="6766560"/>
            <a:ext cx="5377218" cy="9144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0485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505602" y="626357"/>
            <a:ext cx="5263688" cy="1828193"/>
          </a:xfrm>
        </p:spPr>
        <p:txBody>
          <a:bodyPr wrap="square" anchor="b" anchorCtr="0">
            <a:spAutoFit/>
          </a:bodyPr>
          <a:lstStyle>
            <a:lvl1pPr algn="l">
              <a:defRPr/>
            </a:lvl1pPr>
          </a:lstStyle>
          <a:p>
            <a:r>
              <a:rPr lang="en-US" dirty="0"/>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7014575" y="688932"/>
            <a:ext cx="4572000" cy="661720"/>
          </a:xfrm>
          <a:solidFill>
            <a:schemeClr val="bg1">
              <a:lumMod val="95000"/>
            </a:schemeClr>
          </a:solidFill>
        </p:spPr>
        <p:txBody>
          <a:bodyPr wrap="square" lIns="182880" tIns="182880" rIns="182880" bIns="182880" anchor="t" anchorCtr="0">
            <a:spAutoFit/>
          </a:bodyPr>
          <a:lstStyle>
            <a:lvl1pPr marL="0" indent="0" algn="l">
              <a:lnSpc>
                <a:spcPct val="95000"/>
              </a:lnSpc>
              <a:spcBef>
                <a:spcPts val="800"/>
              </a:spcBef>
              <a:buNone/>
              <a:defRPr lang="en-US" sz="2000" kern="1200" dirty="0">
                <a:solidFill>
                  <a:schemeClr val="tx2">
                    <a:lumMod val="75000"/>
                  </a:schemeClr>
                </a:solidFill>
                <a:latin typeface="+mn-lt"/>
                <a:ea typeface="+mn-ea"/>
                <a:cs typeface="+mn-cs"/>
              </a:defRPr>
            </a:lvl1pPr>
          </a:lstStyle>
          <a:p>
            <a:pPr lvl="0"/>
            <a:r>
              <a:rPr lang="en-US" dirty="0"/>
              <a:t>Click to edit Master text styles</a:t>
            </a:r>
          </a:p>
        </p:txBody>
      </p:sp>
      <p:sp>
        <p:nvSpPr>
          <p:cNvPr id="8" name="Rectangle 7">
            <a:extLst>
              <a:ext uri="{FF2B5EF4-FFF2-40B4-BE49-F238E27FC236}">
                <a16:creationId xmlns:a16="http://schemas.microsoft.com/office/drawing/2014/main" id="{523D1C27-A47E-49F4-8FF1-3954D853A2CE}"/>
              </a:ext>
            </a:extLst>
          </p:cNvPr>
          <p:cNvSpPr/>
          <p:nvPr userDrawn="1"/>
        </p:nvSpPr>
        <p:spPr>
          <a:xfrm>
            <a:off x="1505602" y="2630464"/>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60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505602" y="626357"/>
            <a:ext cx="5263688" cy="1828193"/>
          </a:xfrm>
        </p:spPr>
        <p:txBody>
          <a:bodyPr wrap="square" anchor="b" anchorCtr="0">
            <a:spAutoFit/>
          </a:bodyPr>
          <a:lstStyle>
            <a:lvl1pPr algn="l">
              <a:defRPr/>
            </a:lvl1pPr>
          </a:lstStyle>
          <a:p>
            <a:r>
              <a:rPr lang="en-US" dirty="0"/>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7014575" y="688932"/>
            <a:ext cx="4904898" cy="846386"/>
          </a:xfrm>
          <a:solidFill>
            <a:schemeClr val="bg1">
              <a:lumMod val="95000"/>
            </a:schemeClr>
          </a:solidFill>
        </p:spPr>
        <p:txBody>
          <a:bodyPr wrap="square" lIns="274320" tIns="274320" rIns="274320" bIns="274320" anchor="t" anchorCtr="0">
            <a:spAutoFit/>
          </a:bodyPr>
          <a:lstStyle>
            <a:lvl1pPr marL="0" indent="0" algn="l">
              <a:lnSpc>
                <a:spcPct val="95000"/>
              </a:lnSpc>
              <a:spcBef>
                <a:spcPts val="800"/>
              </a:spcBef>
              <a:buNone/>
              <a:defRPr lang="en-US" sz="2000" kern="1200" dirty="0">
                <a:solidFill>
                  <a:schemeClr val="tx2">
                    <a:lumMod val="75000"/>
                  </a:schemeClr>
                </a:solidFill>
                <a:latin typeface="+mn-lt"/>
                <a:ea typeface="+mn-ea"/>
                <a:cs typeface="+mn-cs"/>
              </a:defRPr>
            </a:lvl1pPr>
          </a:lstStyle>
          <a:p>
            <a:pPr lvl="0"/>
            <a:r>
              <a:rPr lang="en-US" dirty="0"/>
              <a:t>Click to edit Master text styles</a:t>
            </a:r>
          </a:p>
        </p:txBody>
      </p:sp>
      <p:sp>
        <p:nvSpPr>
          <p:cNvPr id="8" name="Rectangle 7">
            <a:extLst>
              <a:ext uri="{FF2B5EF4-FFF2-40B4-BE49-F238E27FC236}">
                <a16:creationId xmlns:a16="http://schemas.microsoft.com/office/drawing/2014/main" id="{523D1C27-A47E-49F4-8FF1-3954D853A2CE}"/>
              </a:ext>
            </a:extLst>
          </p:cNvPr>
          <p:cNvSpPr/>
          <p:nvPr userDrawn="1"/>
        </p:nvSpPr>
        <p:spPr>
          <a:xfrm>
            <a:off x="1505602" y="2630464"/>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A49FF349-499D-4773-A3B2-1547301DCB9D}"/>
              </a:ext>
            </a:extLst>
          </p:cNvPr>
          <p:cNvSpPr>
            <a:spLocks noGrp="1"/>
          </p:cNvSpPr>
          <p:nvPr>
            <p:ph type="pic" sz="quarter" idx="14"/>
          </p:nvPr>
        </p:nvSpPr>
        <p:spPr>
          <a:xfrm>
            <a:off x="1504950" y="3124200"/>
            <a:ext cx="5264150" cy="3403600"/>
          </a:xfrm>
        </p:spPr>
        <p:txBody>
          <a:bodyPr/>
          <a:lstStyle/>
          <a:p>
            <a:endParaRPr lang="en-US"/>
          </a:p>
        </p:txBody>
      </p:sp>
    </p:spTree>
    <p:extLst>
      <p:ext uri="{BB962C8B-B14F-4D97-AF65-F5344CB8AC3E}">
        <p14:creationId xmlns:p14="http://schemas.microsoft.com/office/powerpoint/2010/main" val="2090765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nchorCtr="1"/>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55D0655B-5834-474B-BC1F-9C661A5AD1A4}"/>
              </a:ext>
            </a:extLst>
          </p:cNvPr>
          <p:cNvSpPr>
            <a:spLocks noGrp="1"/>
          </p:cNvSpPr>
          <p:nvPr>
            <p:ph type="title" hasCustomPrompt="1"/>
          </p:nvPr>
        </p:nvSpPr>
        <p:spPr>
          <a:xfrm>
            <a:off x="1781174" y="355078"/>
            <a:ext cx="9348789" cy="1272756"/>
          </a:xfrm>
        </p:spPr>
        <p:txBody>
          <a:bodyPr/>
          <a:lstStyle>
            <a:lvl1pPr>
              <a:defRPr lang="en-US" sz="4400" kern="1200" spc="-150" dirty="0">
                <a:solidFill>
                  <a:schemeClr val="tx1"/>
                </a:solidFill>
                <a:latin typeface="Arial Black" panose="020B0A04020102020204" pitchFamily="34"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270521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174" y="3429000"/>
            <a:ext cx="9348788" cy="1543050"/>
          </a:xfrm>
        </p:spPr>
        <p:txBody>
          <a:bodyPr lIns="0" tIns="0" rIns="0" bIns="0"/>
          <a:lstStyle>
            <a:lvl1pPr marL="0" indent="0" algn="ctr">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Title 6">
            <a:extLst>
              <a:ext uri="{FF2B5EF4-FFF2-40B4-BE49-F238E27FC236}">
                <a16:creationId xmlns:a16="http://schemas.microsoft.com/office/drawing/2014/main" id="{719FB596-AD7C-4AED-B155-2E23580F8DEC}"/>
              </a:ext>
            </a:extLst>
          </p:cNvPr>
          <p:cNvSpPr>
            <a:spLocks noGrp="1"/>
          </p:cNvSpPr>
          <p:nvPr>
            <p:ph type="title" hasCustomPrompt="1"/>
          </p:nvPr>
        </p:nvSpPr>
        <p:spPr>
          <a:xfrm>
            <a:off x="1781174" y="1104900"/>
            <a:ext cx="9348789" cy="1697120"/>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57793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2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81175" y="2161522"/>
            <a:ext cx="4589480" cy="4276855"/>
          </a:xfrm>
        </p:spPr>
        <p:txBody>
          <a:bodyPr anchor="t" anchorCtr="0"/>
          <a:lstStyle>
            <a:lvl1pPr>
              <a:lnSpc>
                <a:spcPct val="90000"/>
              </a:lnSpc>
              <a:defRPr>
                <a:solidFill>
                  <a:schemeClr val="tx1"/>
                </a:solidFill>
              </a:defRPr>
            </a:lvl1pPr>
            <a:lvl2pPr>
              <a:lnSpc>
                <a:spcPct val="90000"/>
              </a:lnSpc>
              <a:defRPr>
                <a:solidFill>
                  <a:schemeClr val="tx1"/>
                </a:solidFill>
              </a:defRPr>
            </a:lvl2pPr>
            <a:lvl3pPr>
              <a:lnSpc>
                <a:spcPct val="90000"/>
              </a:lnSpc>
              <a:defRPr>
                <a:solidFill>
                  <a:schemeClr val="tx1"/>
                </a:solidFill>
              </a:defRPr>
            </a:lvl3pPr>
            <a:lvl4pPr>
              <a:lnSpc>
                <a:spcPct val="90000"/>
              </a:lnSpc>
              <a:defRPr>
                <a:solidFill>
                  <a:schemeClr val="tx1"/>
                </a:solidFill>
              </a:defRPr>
            </a:lvl4pPr>
            <a:lvl5pPr>
              <a:lnSpc>
                <a:spcPct val="90000"/>
              </a:lnSpc>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815136" y="2161522"/>
            <a:ext cx="4931387" cy="4276855"/>
          </a:xfrm>
        </p:spPr>
        <p:txBody>
          <a:bodyPr anchor="t" anchorCtr="0"/>
          <a:lstStyle>
            <a:lvl1pPr>
              <a:lnSpc>
                <a:spcPct val="90000"/>
              </a:lnSpc>
              <a:defRPr>
                <a:solidFill>
                  <a:schemeClr val="tx1"/>
                </a:solidFill>
              </a:defRPr>
            </a:lvl1pPr>
            <a:lvl2pPr>
              <a:lnSpc>
                <a:spcPct val="90000"/>
              </a:lnSpc>
              <a:defRPr>
                <a:solidFill>
                  <a:schemeClr val="tx1"/>
                </a:solidFill>
              </a:defRPr>
            </a:lvl2pPr>
            <a:lvl3pPr>
              <a:lnSpc>
                <a:spcPct val="90000"/>
              </a:lnSpc>
              <a:defRPr>
                <a:solidFill>
                  <a:schemeClr val="tx1"/>
                </a:solidFill>
              </a:defRPr>
            </a:lvl3pPr>
            <a:lvl4pPr>
              <a:lnSpc>
                <a:spcPct val="90000"/>
              </a:lnSpc>
              <a:defRPr>
                <a:solidFill>
                  <a:schemeClr val="tx1"/>
                </a:solidFill>
              </a:defRPr>
            </a:lvl4pPr>
            <a:lvl5pPr>
              <a:lnSpc>
                <a:spcPct val="90000"/>
              </a:lnSpc>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BCDCAAAE-3117-43B1-8365-13245D2510A9}"/>
              </a:ext>
            </a:extLst>
          </p:cNvPr>
          <p:cNvSpPr>
            <a:spLocks noGrp="1"/>
          </p:cNvSpPr>
          <p:nvPr>
            <p:ph type="title" hasCustomPrompt="1"/>
          </p:nvPr>
        </p:nvSpPr>
        <p:spPr>
          <a:xfrm>
            <a:off x="1781174" y="355078"/>
            <a:ext cx="9348789" cy="1185623"/>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277600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2 columns/header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781175" y="1923911"/>
            <a:ext cx="4537075" cy="806904"/>
          </a:xfrm>
        </p:spPr>
        <p:txBody>
          <a:bodyPr vert="horz" lIns="0" tIns="0" rIns="0" bIns="0" rtlCol="0" anchor="b" anchorCtr="0">
            <a:noAutofit/>
          </a:bodyPr>
          <a:lstStyle>
            <a:lvl1pPr marL="0" indent="0">
              <a:buNone/>
              <a:defRPr lang="en-US" sz="2000" b="1" dirty="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dirty="0"/>
              <a:t>CLICK TO EDIT MASTER TEXT STYLES</a:t>
            </a:r>
          </a:p>
        </p:txBody>
      </p:sp>
      <p:sp>
        <p:nvSpPr>
          <p:cNvPr id="4" name="Content Placeholder 3"/>
          <p:cNvSpPr>
            <a:spLocks noGrp="1"/>
          </p:cNvSpPr>
          <p:nvPr>
            <p:ph sz="half" idx="2"/>
          </p:nvPr>
        </p:nvSpPr>
        <p:spPr>
          <a:xfrm>
            <a:off x="1781175" y="2944164"/>
            <a:ext cx="4537075" cy="3649357"/>
          </a:xfrm>
        </p:spPr>
        <p:txBody>
          <a:bodyPr anchor="t" anchorCtr="0"/>
          <a:lstStyle>
            <a:lvl1pPr>
              <a:defRPr sz="240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815138" y="1913026"/>
            <a:ext cx="4561114" cy="817789"/>
          </a:xfrm>
        </p:spPr>
        <p:txBody>
          <a:bodyPr vert="horz" lIns="0" tIns="0" rIns="0" bIns="0" rtlCol="0" anchor="b" anchorCtr="0">
            <a:noAutofit/>
          </a:bodyPr>
          <a:lstStyle>
            <a:lvl1pPr marL="0" indent="0">
              <a:buNone/>
              <a:defRPr lang="en-US" sz="2000" b="1" dirty="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dirty="0"/>
              <a:t>CLICK TO EDIT MASTER TEXT STYLES</a:t>
            </a:r>
          </a:p>
        </p:txBody>
      </p:sp>
      <p:sp>
        <p:nvSpPr>
          <p:cNvPr id="6" name="Content Placeholder 5"/>
          <p:cNvSpPr>
            <a:spLocks noGrp="1"/>
          </p:cNvSpPr>
          <p:nvPr>
            <p:ph sz="quarter" idx="4"/>
          </p:nvPr>
        </p:nvSpPr>
        <p:spPr>
          <a:xfrm>
            <a:off x="6815138" y="2945001"/>
            <a:ext cx="4535424" cy="3681539"/>
          </a:xfrm>
        </p:spPr>
        <p:txBody>
          <a:bodyPr anchor="t" anchorCtr="0"/>
          <a:lstStyle>
            <a:lvl1pPr>
              <a:defRPr sz="240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a:extLst>
              <a:ext uri="{FF2B5EF4-FFF2-40B4-BE49-F238E27FC236}">
                <a16:creationId xmlns:a16="http://schemas.microsoft.com/office/drawing/2014/main" id="{5BCD8D19-683F-4EEA-A357-6C4EB3371CEC}"/>
              </a:ext>
            </a:extLst>
          </p:cNvPr>
          <p:cNvSpPr>
            <a:spLocks noGrp="1"/>
          </p:cNvSpPr>
          <p:nvPr>
            <p:ph type="title" hasCustomPrompt="1"/>
          </p:nvPr>
        </p:nvSpPr>
        <p:spPr>
          <a:xfrm>
            <a:off x="1781174" y="355078"/>
            <a:ext cx="9348789" cy="1198149"/>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17278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6.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81174" y="355078"/>
            <a:ext cx="9348789" cy="1173471"/>
          </a:xfrm>
        </p:spPr>
        <p:txBody>
          <a:bodyPr/>
          <a:lstStyle/>
          <a:p>
            <a:r>
              <a:rPr lang="en-US" dirty="0"/>
              <a:t>CLICK TO EDIT MASTER TITLE STYLE</a:t>
            </a:r>
          </a:p>
        </p:txBody>
      </p:sp>
    </p:spTree>
    <p:extLst>
      <p:ext uri="{BB962C8B-B14F-4D97-AF65-F5344CB8AC3E}">
        <p14:creationId xmlns:p14="http://schemas.microsoft.com/office/powerpoint/2010/main" val="2094805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7.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538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full photo">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877E9CF-9D63-466A-9A30-3EAA2C01ED9A}"/>
              </a:ext>
            </a:extLst>
          </p:cNvPr>
          <p:cNvSpPr>
            <a:spLocks noGrp="1"/>
          </p:cNvSpPr>
          <p:nvPr>
            <p:ph type="pic" sz="quarter" idx="10"/>
          </p:nvPr>
        </p:nvSpPr>
        <p:spPr>
          <a:xfrm>
            <a:off x="1028700" y="0"/>
            <a:ext cx="11163300" cy="6858000"/>
          </a:xfrm>
        </p:spPr>
        <p:txBody>
          <a:bodyPr/>
          <a:lstStyle/>
          <a:p>
            <a:endParaRPr lang="en-US"/>
          </a:p>
        </p:txBody>
      </p:sp>
    </p:spTree>
    <p:extLst>
      <p:ext uri="{BB962C8B-B14F-4D97-AF65-F5344CB8AC3E}">
        <p14:creationId xmlns:p14="http://schemas.microsoft.com/office/powerpoint/2010/main" val="2311261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6C9A9F1-4A70-4EE4-881D-E394F5F9FC68}"/>
              </a:ext>
            </a:extLst>
          </p:cNvPr>
          <p:cNvSpPr>
            <a:spLocks noGrp="1"/>
          </p:cNvSpPr>
          <p:nvPr>
            <p:ph type="pic" sz="quarter" idx="14"/>
          </p:nvPr>
        </p:nvSpPr>
        <p:spPr>
          <a:xfrm>
            <a:off x="1779487" y="2281238"/>
            <a:ext cx="3991391" cy="3857625"/>
          </a:xfrm>
          <a:solidFill>
            <a:schemeClr val="tx2">
              <a:lumMod val="20000"/>
              <a:lumOff val="80000"/>
            </a:schemeClr>
          </a:solidFill>
        </p:spPr>
        <p:txBody>
          <a:bodyPr/>
          <a:lstStyle/>
          <a:p>
            <a:endParaRPr lang="en-US"/>
          </a:p>
        </p:txBody>
      </p:sp>
      <p:sp>
        <p:nvSpPr>
          <p:cNvPr id="2" name="Title 1">
            <a:extLst>
              <a:ext uri="{FF2B5EF4-FFF2-40B4-BE49-F238E27FC236}">
                <a16:creationId xmlns:a16="http://schemas.microsoft.com/office/drawing/2014/main" id="{25F002B8-C24E-459A-BF60-3329F2C395D9}"/>
              </a:ext>
            </a:extLst>
          </p:cNvPr>
          <p:cNvSpPr>
            <a:spLocks noGrp="1"/>
          </p:cNvSpPr>
          <p:nvPr>
            <p:ph type="title" hasCustomPrompt="1"/>
          </p:nvPr>
        </p:nvSpPr>
        <p:spPr>
          <a:xfrm>
            <a:off x="1781174" y="355078"/>
            <a:ext cx="9348789" cy="1187119"/>
          </a:xfrm>
        </p:spPr>
        <p:txBody>
          <a:bodyPr/>
          <a:lstStyle>
            <a:lvl1pPr algn="ctr">
              <a:defRPr>
                <a:solidFill>
                  <a:schemeClr val="tx1"/>
                </a:solidFill>
              </a:defRPr>
            </a:lvl1pPr>
          </a:lstStyle>
          <a:p>
            <a:r>
              <a:rPr lang="en-US" dirty="0"/>
              <a:t>CLICK TO EDIT MASTER TITLE STYLE</a:t>
            </a:r>
          </a:p>
        </p:txBody>
      </p:sp>
      <p:sp>
        <p:nvSpPr>
          <p:cNvPr id="9" name="Content Placeholder 8">
            <a:extLst>
              <a:ext uri="{FF2B5EF4-FFF2-40B4-BE49-F238E27FC236}">
                <a16:creationId xmlns:a16="http://schemas.microsoft.com/office/drawing/2014/main" id="{C3FFDF8C-1F0B-4961-8F1A-EA5E868A599A}"/>
              </a:ext>
            </a:extLst>
          </p:cNvPr>
          <p:cNvSpPr>
            <a:spLocks noGrp="1"/>
          </p:cNvSpPr>
          <p:nvPr>
            <p:ph sz="quarter" idx="13"/>
          </p:nvPr>
        </p:nvSpPr>
        <p:spPr>
          <a:xfrm>
            <a:off x="6096000" y="2281735"/>
            <a:ext cx="5033963" cy="3857625"/>
          </a:xfrm>
        </p:spPr>
        <p:txBody>
          <a:bodyPr anchor="t" anchorCtr="0"/>
          <a:lstStyle>
            <a:lvl1pPr>
              <a:defRPr sz="240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0894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81174" y="355078"/>
            <a:ext cx="9348789" cy="1272756"/>
          </a:xfrm>
          <a:prstGeom prst="rect">
            <a:avLst/>
          </a:prstGeom>
        </p:spPr>
        <p:txBody>
          <a:bodyPr vert="horz" lIns="0" tIns="0" rIns="0" bIns="0" rtlCol="0" anchor="b" anchorCtr="1">
            <a:noAutofit/>
          </a:bodyPr>
          <a:lstStyle/>
          <a:p>
            <a:r>
              <a:rPr lang="en-US" dirty="0"/>
              <a:t>CLICK TO EDIT MASTER TITLE STYLE</a:t>
            </a:r>
          </a:p>
        </p:txBody>
      </p:sp>
      <p:sp>
        <p:nvSpPr>
          <p:cNvPr id="3" name="Text Placeholder 2"/>
          <p:cNvSpPr>
            <a:spLocks noGrp="1"/>
          </p:cNvSpPr>
          <p:nvPr>
            <p:ph type="body" idx="1"/>
          </p:nvPr>
        </p:nvSpPr>
        <p:spPr>
          <a:xfrm>
            <a:off x="1781175" y="2229633"/>
            <a:ext cx="4989496" cy="1756378"/>
          </a:xfrm>
          <a:prstGeom prst="rect">
            <a:avLst/>
          </a:prstGeom>
        </p:spPr>
        <p:txBody>
          <a:bodyPr vert="horz" lIns="0" tIns="0" rIns="0" bIns="0" rtlCol="0" anchor="t" anchorCtr="1">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70266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706" r:id="rId8"/>
    <p:sldLayoutId id="2147483694" r:id="rId9"/>
    <p:sldLayoutId id="2147483703" r:id="rId10"/>
    <p:sldLayoutId id="2147483708" r:id="rId11"/>
    <p:sldLayoutId id="2147483705" r:id="rId12"/>
    <p:sldLayoutId id="2147483704" r:id="rId13"/>
    <p:sldLayoutId id="2147483707" r:id="rId14"/>
  </p:sldLayoutIdLst>
  <p:txStyles>
    <p:titleStyle>
      <a:lvl1pPr algn="ctr" defTabSz="914400" rtl="0" eaLnBrk="1" latinLnBrk="0" hangingPunct="1">
        <a:lnSpc>
          <a:spcPct val="90000"/>
        </a:lnSpc>
        <a:spcBef>
          <a:spcPct val="0"/>
        </a:spcBef>
        <a:buNone/>
        <a:defRPr lang="en-US" sz="4400" kern="1200" spc="-150" dirty="0">
          <a:solidFill>
            <a:schemeClr val="tx1"/>
          </a:solidFill>
          <a:latin typeface="Arial Black" panose="020B0A04020102020204" pitchFamily="34" charset="0"/>
          <a:ea typeface="+mj-ea"/>
          <a:cs typeface="+mj-cs"/>
        </a:defRPr>
      </a:lvl1pPr>
    </p:titleStyle>
    <p:bodyStyle>
      <a:lvl1pPr marL="182880" indent="-182880" algn="l" defTabSz="914400" rtl="0" eaLnBrk="1" latinLnBrk="0" hangingPunct="1">
        <a:lnSpc>
          <a:spcPct val="90000"/>
        </a:lnSpc>
        <a:spcBef>
          <a:spcPts val="800"/>
        </a:spcBef>
        <a:buFont typeface="Arial" panose="020B0604020202020204" pitchFamily="34" charset="0"/>
        <a:buChar char="•"/>
        <a:defRPr sz="2800" kern="1200">
          <a:solidFill>
            <a:schemeClr val="tx2">
              <a:lumMod val="75000"/>
            </a:schemeClr>
          </a:solidFill>
          <a:latin typeface="+mn-lt"/>
          <a:ea typeface="+mn-ea"/>
          <a:cs typeface="+mn-cs"/>
        </a:defRPr>
      </a:lvl1pPr>
      <a:lvl2pPr marL="457200" indent="-182880" algn="l" defTabSz="914400" rtl="0" eaLnBrk="1" latinLnBrk="0" hangingPunct="1">
        <a:lnSpc>
          <a:spcPct val="90000"/>
        </a:lnSpc>
        <a:spcBef>
          <a:spcPts val="400"/>
        </a:spcBef>
        <a:buFont typeface="Arial" panose="020B0604020202020204" pitchFamily="34" charset="0"/>
        <a:buChar char="•"/>
        <a:defRPr sz="2400" kern="1200">
          <a:solidFill>
            <a:schemeClr val="tx2">
              <a:lumMod val="75000"/>
            </a:schemeClr>
          </a:solidFill>
          <a:latin typeface="+mn-lt"/>
          <a:ea typeface="+mn-ea"/>
          <a:cs typeface="+mn-cs"/>
        </a:defRPr>
      </a:lvl2pPr>
      <a:lvl3pPr marL="685800" indent="-182880" algn="l" defTabSz="914400" rtl="0" eaLnBrk="1" latinLnBrk="0" hangingPunct="1">
        <a:lnSpc>
          <a:spcPct val="90000"/>
        </a:lnSpc>
        <a:spcBef>
          <a:spcPts val="400"/>
        </a:spcBef>
        <a:buFont typeface="Arial" panose="020B0604020202020204" pitchFamily="34" charset="0"/>
        <a:buChar char="•"/>
        <a:defRPr sz="2000" kern="1200">
          <a:solidFill>
            <a:schemeClr val="tx2">
              <a:lumMod val="75000"/>
            </a:schemeClr>
          </a:solidFill>
          <a:latin typeface="+mn-lt"/>
          <a:ea typeface="+mn-ea"/>
          <a:cs typeface="+mn-cs"/>
        </a:defRPr>
      </a:lvl3pPr>
      <a:lvl4pPr marL="914400" indent="-182880" algn="l" defTabSz="914400" rtl="0" eaLnBrk="1" latinLnBrk="0" hangingPunct="1">
        <a:lnSpc>
          <a:spcPct val="90000"/>
        </a:lnSpc>
        <a:spcBef>
          <a:spcPts val="400"/>
        </a:spcBef>
        <a:buFont typeface="Arial" panose="020B0604020202020204" pitchFamily="34" charset="0"/>
        <a:buChar char="•"/>
        <a:defRPr sz="2000" kern="1200">
          <a:solidFill>
            <a:schemeClr val="tx2">
              <a:lumMod val="75000"/>
            </a:schemeClr>
          </a:solidFill>
          <a:latin typeface="+mn-lt"/>
          <a:ea typeface="+mn-ea"/>
          <a:cs typeface="+mn-cs"/>
        </a:defRPr>
      </a:lvl4pPr>
      <a:lvl5pPr marL="1143000" indent="-182880" algn="l" defTabSz="914400" rtl="0" eaLnBrk="1" latinLnBrk="0" hangingPunct="1">
        <a:lnSpc>
          <a:spcPct val="90000"/>
        </a:lnSpc>
        <a:spcBef>
          <a:spcPts val="400"/>
        </a:spcBef>
        <a:buFont typeface="Arial" panose="020B0604020202020204"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216" userDrawn="1">
          <p15:clr>
            <a:srgbClr val="F26B43"/>
          </p15:clr>
        </p15:guide>
        <p15:guide id="4" pos="669" userDrawn="1">
          <p15:clr>
            <a:srgbClr val="F26B43"/>
          </p15:clr>
        </p15:guide>
        <p15:guide id="5" pos="1122" userDrawn="1">
          <p15:clr>
            <a:srgbClr val="F26B43"/>
          </p15:clr>
        </p15:guide>
        <p15:guide id="6" pos="1575" userDrawn="1">
          <p15:clr>
            <a:srgbClr val="F26B43"/>
          </p15:clr>
        </p15:guide>
        <p15:guide id="7" pos="2028" userDrawn="1">
          <p15:clr>
            <a:srgbClr val="F26B43"/>
          </p15:clr>
        </p15:guide>
        <p15:guide id="8" pos="2481" userDrawn="1">
          <p15:clr>
            <a:srgbClr val="F26B43"/>
          </p15:clr>
        </p15:guide>
        <p15:guide id="9" pos="2934" userDrawn="1">
          <p15:clr>
            <a:srgbClr val="F26B43"/>
          </p15:clr>
        </p15:guide>
        <p15:guide id="10" pos="3387" userDrawn="1">
          <p15:clr>
            <a:srgbClr val="F26B43"/>
          </p15:clr>
        </p15:guide>
        <p15:guide id="11" pos="3840" userDrawn="1">
          <p15:clr>
            <a:srgbClr val="F26B43"/>
          </p15:clr>
        </p15:guide>
        <p15:guide id="12" pos="4293" userDrawn="1">
          <p15:clr>
            <a:srgbClr val="F26B43"/>
          </p15:clr>
        </p15:guide>
        <p15:guide id="13" pos="4746" userDrawn="1">
          <p15:clr>
            <a:srgbClr val="F26B43"/>
          </p15:clr>
        </p15:guide>
        <p15:guide id="14" pos="5199" userDrawn="1">
          <p15:clr>
            <a:srgbClr val="F26B43"/>
          </p15:clr>
        </p15:guide>
        <p15:guide id="15" pos="5652" userDrawn="1">
          <p15:clr>
            <a:srgbClr val="F26B43"/>
          </p15:clr>
        </p15:guide>
        <p15:guide id="16" pos="6105" userDrawn="1">
          <p15:clr>
            <a:srgbClr val="F26B43"/>
          </p15:clr>
        </p15:guide>
        <p15:guide id="17" pos="6558" userDrawn="1">
          <p15:clr>
            <a:srgbClr val="F26B43"/>
          </p15:clr>
        </p15:guide>
        <p15:guide id="18" pos="7011" userDrawn="1">
          <p15:clr>
            <a:srgbClr val="F26B43"/>
          </p15:clr>
        </p15:guide>
        <p15:guide id="19" pos="7464" userDrawn="1">
          <p15:clr>
            <a:srgbClr val="F26B43"/>
          </p15:clr>
        </p15:guide>
        <p15:guide id="20" orient="horz" userDrawn="1">
          <p15:clr>
            <a:srgbClr val="F26B43"/>
          </p15:clr>
        </p15:guide>
        <p15:guide id="21" orient="horz" pos="4320" userDrawn="1">
          <p15:clr>
            <a:srgbClr val="F26B43"/>
          </p15:clr>
        </p15:guide>
        <p15:guide id="22" orient="horz" pos="216" userDrawn="1">
          <p15:clr>
            <a:srgbClr val="F26B43"/>
          </p15:clr>
        </p15:guide>
        <p15:guide id="23" orient="horz" pos="696" userDrawn="1">
          <p15:clr>
            <a:srgbClr val="F26B43"/>
          </p15:clr>
        </p15:guide>
        <p15:guide id="24" orient="horz" pos="1188" userDrawn="1">
          <p15:clr>
            <a:srgbClr val="F26B43"/>
          </p15:clr>
        </p15:guide>
        <p15:guide id="25" orient="horz" pos="1674" userDrawn="1">
          <p15:clr>
            <a:srgbClr val="F26B43"/>
          </p15:clr>
        </p15:guide>
        <p15:guide id="26" orient="horz" pos="2160" userDrawn="1">
          <p15:clr>
            <a:srgbClr val="F26B43"/>
          </p15:clr>
        </p15:guide>
        <p15:guide id="27" orient="horz" pos="2646" userDrawn="1">
          <p15:clr>
            <a:srgbClr val="F26B43"/>
          </p15:clr>
        </p15:guide>
        <p15:guide id="28" orient="horz" pos="3132" userDrawn="1">
          <p15:clr>
            <a:srgbClr val="F26B43"/>
          </p15:clr>
        </p15:guide>
        <p15:guide id="29" orient="horz" pos="3618" userDrawn="1">
          <p15:clr>
            <a:srgbClr val="F26B43"/>
          </p15:clr>
        </p15:guide>
        <p15:guide id="30" orient="horz" pos="410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B730-B0DA-4A8F-A335-22B9758D3046}"/>
              </a:ext>
            </a:extLst>
          </p:cNvPr>
          <p:cNvSpPr>
            <a:spLocks noGrp="1"/>
          </p:cNvSpPr>
          <p:nvPr>
            <p:ph type="ctrTitle"/>
          </p:nvPr>
        </p:nvSpPr>
        <p:spPr>
          <a:xfrm>
            <a:off x="1106905" y="1843674"/>
            <a:ext cx="10218821" cy="1832919"/>
          </a:xfrm>
        </p:spPr>
        <p:txBody>
          <a:bodyPr anchor="ctr"/>
          <a:lstStyle/>
          <a:p>
            <a:r>
              <a:rPr sz="4000" dirty="0"/>
              <a:t>Benefits of field sorting for your bottom line</a:t>
            </a:r>
            <a:br>
              <a:rPr sz="4000" dirty="0"/>
            </a:br>
            <a:r>
              <a:rPr sz="4000" dirty="0"/>
              <a:t>Dollars and cent benefits of getting only marketable fruit in the bin</a:t>
            </a:r>
          </a:p>
        </p:txBody>
      </p:sp>
      <p:sp>
        <p:nvSpPr>
          <p:cNvPr id="3" name="Subtitle 2">
            <a:extLst>
              <a:ext uri="{FF2B5EF4-FFF2-40B4-BE49-F238E27FC236}">
                <a16:creationId xmlns:a16="http://schemas.microsoft.com/office/drawing/2014/main" id="{2BE68964-B8D8-4EBC-B9D3-CCA6FA2AC332}"/>
              </a:ext>
            </a:extLst>
          </p:cNvPr>
          <p:cNvSpPr>
            <a:spLocks noGrp="1"/>
          </p:cNvSpPr>
          <p:nvPr>
            <p:ph type="subTitle" idx="1"/>
          </p:nvPr>
        </p:nvSpPr>
        <p:spPr>
          <a:xfrm>
            <a:off x="1524000" y="4097866"/>
            <a:ext cx="9144000" cy="2450418"/>
          </a:xfrm>
          <a:solidFill>
            <a:schemeClr val="bg1"/>
          </a:solidFill>
        </p:spPr>
        <p:txBody>
          <a:bodyPr>
            <a:noAutofit/>
          </a:bodyPr>
          <a:lstStyle/>
          <a:p>
            <a:r>
              <a:rPr lang="en-US" sz="2800" dirty="0"/>
              <a:t>R. Karina Gallardo</a:t>
            </a:r>
          </a:p>
          <a:p>
            <a:r>
              <a:rPr lang="en-US" sz="2800" dirty="0"/>
              <a:t>School of Economics Sciences</a:t>
            </a:r>
          </a:p>
          <a:p>
            <a:r>
              <a:rPr lang="en-US" sz="2800" dirty="0"/>
              <a:t>Puyallup REC</a:t>
            </a:r>
          </a:p>
          <a:p>
            <a:r>
              <a:rPr lang="en-US" sz="2800" dirty="0"/>
              <a:t>NCW Apple Day</a:t>
            </a:r>
          </a:p>
          <a:p>
            <a:r>
              <a:rPr lang="en-US" sz="2800" dirty="0"/>
              <a:t>January 20, 2026</a:t>
            </a:r>
          </a:p>
        </p:txBody>
      </p:sp>
    </p:spTree>
    <p:extLst>
      <p:ext uri="{BB962C8B-B14F-4D97-AF65-F5344CB8AC3E}">
        <p14:creationId xmlns:p14="http://schemas.microsoft.com/office/powerpoint/2010/main" val="3211284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7186319-0883-1A39-1C6E-0E5F359AA752}"/>
              </a:ext>
            </a:extLst>
          </p:cNvPr>
          <p:cNvGraphicFramePr>
            <a:graphicFrameLocks noGrp="1"/>
          </p:cNvGraphicFramePr>
          <p:nvPr>
            <p:extLst>
              <p:ext uri="{D42A27DB-BD31-4B8C-83A1-F6EECF244321}">
                <p14:modId xmlns:p14="http://schemas.microsoft.com/office/powerpoint/2010/main" val="4074995361"/>
              </p:ext>
            </p:extLst>
          </p:nvPr>
        </p:nvGraphicFramePr>
        <p:xfrm>
          <a:off x="224590" y="548996"/>
          <a:ext cx="11742821" cy="6203929"/>
        </p:xfrm>
        <a:graphic>
          <a:graphicData uri="http://schemas.openxmlformats.org/drawingml/2006/table">
            <a:tbl>
              <a:tblPr/>
              <a:tblGrid>
                <a:gridCol w="3545305">
                  <a:extLst>
                    <a:ext uri="{9D8B030D-6E8A-4147-A177-3AD203B41FA5}">
                      <a16:colId xmlns:a16="http://schemas.microsoft.com/office/drawing/2014/main" val="1324250942"/>
                    </a:ext>
                  </a:extLst>
                </a:gridCol>
                <a:gridCol w="1931658">
                  <a:extLst>
                    <a:ext uri="{9D8B030D-6E8A-4147-A177-3AD203B41FA5}">
                      <a16:colId xmlns:a16="http://schemas.microsoft.com/office/drawing/2014/main" val="2813394941"/>
                    </a:ext>
                  </a:extLst>
                </a:gridCol>
                <a:gridCol w="2167100">
                  <a:extLst>
                    <a:ext uri="{9D8B030D-6E8A-4147-A177-3AD203B41FA5}">
                      <a16:colId xmlns:a16="http://schemas.microsoft.com/office/drawing/2014/main" val="1828027820"/>
                    </a:ext>
                  </a:extLst>
                </a:gridCol>
                <a:gridCol w="2049379">
                  <a:extLst>
                    <a:ext uri="{9D8B030D-6E8A-4147-A177-3AD203B41FA5}">
                      <a16:colId xmlns:a16="http://schemas.microsoft.com/office/drawing/2014/main" val="2663942866"/>
                    </a:ext>
                  </a:extLst>
                </a:gridCol>
                <a:gridCol w="2049379">
                  <a:extLst>
                    <a:ext uri="{9D8B030D-6E8A-4147-A177-3AD203B41FA5}">
                      <a16:colId xmlns:a16="http://schemas.microsoft.com/office/drawing/2014/main" val="114352634"/>
                    </a:ext>
                  </a:extLst>
                </a:gridCol>
              </a:tblGrid>
              <a:tr h="896498">
                <a:tc>
                  <a:txBody>
                    <a:bodyPr/>
                    <a:lstStyle/>
                    <a:p>
                      <a:pPr>
                        <a:buNone/>
                      </a:pPr>
                      <a:r>
                        <a:rPr lang="en-US" sz="2000" b="1" dirty="0"/>
                        <a:t>Item</a:t>
                      </a:r>
                      <a:endParaRPr lang="en-US" sz="2000" dirty="0"/>
                    </a:p>
                  </a:txBody>
                  <a:tcPr marL="12204" marR="12204" marT="6102" marB="6102"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Fast picking – Low </a:t>
                      </a:r>
                    </a:p>
                    <a:p>
                      <a:pPr algn="r">
                        <a:buNone/>
                      </a:pPr>
                      <a:r>
                        <a:rPr lang="en-US" sz="2000" b="1" dirty="0"/>
                        <a:t>packout</a:t>
                      </a:r>
                      <a:endParaRPr lang="en-US" sz="2000" dirty="0"/>
                    </a:p>
                  </a:txBody>
                  <a:tcPr marL="12204" marR="12204" marT="6102" marB="6102"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Fast picking – High </a:t>
                      </a:r>
                    </a:p>
                    <a:p>
                      <a:pPr algn="r">
                        <a:buNone/>
                      </a:pPr>
                      <a:r>
                        <a:rPr lang="en-US" sz="2000" b="1" dirty="0"/>
                        <a:t>packout</a:t>
                      </a:r>
                      <a:endParaRPr lang="en-US" sz="2000" dirty="0"/>
                    </a:p>
                  </a:txBody>
                  <a:tcPr marL="12204" marR="12204" marT="6102" marB="6102"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Slow picking – Leave 20% defective</a:t>
                      </a:r>
                      <a:endParaRPr lang="en-US" sz="2000" dirty="0"/>
                    </a:p>
                  </a:txBody>
                  <a:tcPr marL="12204" marR="12204" marT="6102" marB="6102"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Two-pass selective harvest</a:t>
                      </a:r>
                      <a:endParaRPr lang="en-US" sz="2000" dirty="0"/>
                    </a:p>
                  </a:txBody>
                  <a:tcPr marL="12204" marR="12204" marT="6102" marB="6102"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97573474"/>
                  </a:ext>
                </a:extLst>
              </a:tr>
              <a:tr h="545705">
                <a:tc>
                  <a:txBody>
                    <a:bodyPr/>
                    <a:lstStyle/>
                    <a:p>
                      <a:pPr>
                        <a:buNone/>
                      </a:pPr>
                      <a:r>
                        <a:rPr lang="en-US" sz="2000" b="0" dirty="0"/>
                        <a:t>Harvest costs ($/acre)</a:t>
                      </a:r>
                    </a:p>
                  </a:txBody>
                  <a:tcPr marL="12204" marR="12204" marT="6102" marB="6102" anchor="ctr">
                    <a:lnL>
                      <a:noFill/>
                    </a:lnL>
                    <a:lnR>
                      <a:noFill/>
                    </a:lnR>
                    <a:lnT w="12700" cap="flat" cmpd="sng" algn="ctr">
                      <a:solidFill>
                        <a:schemeClr val="bg2"/>
                      </a:solidFill>
                      <a:prstDash val="solid"/>
                      <a:round/>
                      <a:headEnd type="none" w="med" len="med"/>
                      <a:tailEnd type="none" w="med" len="med"/>
                    </a:lnT>
                    <a:lnB>
                      <a:noFill/>
                    </a:lnB>
                    <a:noFill/>
                  </a:tcPr>
                </a:tc>
                <a:tc>
                  <a:txBody>
                    <a:bodyPr/>
                    <a:lstStyle/>
                    <a:p>
                      <a:pPr algn="r">
                        <a:buNone/>
                      </a:pPr>
                      <a:r>
                        <a:rPr lang="en-US" sz="2000" b="0" dirty="0"/>
                        <a:t>3,124</a:t>
                      </a:r>
                    </a:p>
                  </a:txBody>
                  <a:tcPr marL="12204" marR="12204" marT="6102" marB="6102" anchor="ctr">
                    <a:lnL>
                      <a:noFill/>
                    </a:lnL>
                    <a:lnR>
                      <a:noFill/>
                    </a:lnR>
                    <a:lnT w="12700" cap="flat" cmpd="sng" algn="ctr">
                      <a:solidFill>
                        <a:schemeClr val="bg2"/>
                      </a:solidFill>
                      <a:prstDash val="solid"/>
                      <a:round/>
                      <a:headEnd type="none" w="med" len="med"/>
                      <a:tailEnd type="none" w="med" len="med"/>
                    </a:lnT>
                    <a:lnB>
                      <a:noFill/>
                    </a:lnB>
                    <a:noFill/>
                  </a:tcPr>
                </a:tc>
                <a:tc>
                  <a:txBody>
                    <a:bodyPr/>
                    <a:lstStyle/>
                    <a:p>
                      <a:pPr algn="r">
                        <a:buNone/>
                      </a:pPr>
                      <a:r>
                        <a:rPr lang="en-US" sz="2000" b="0" dirty="0"/>
                        <a:t>3,124</a:t>
                      </a:r>
                    </a:p>
                  </a:txBody>
                  <a:tcPr marL="12204" marR="12204" marT="6102" marB="6102" anchor="ctr">
                    <a:lnL>
                      <a:noFill/>
                    </a:lnL>
                    <a:lnR>
                      <a:noFill/>
                    </a:lnR>
                    <a:lnT w="12700" cap="flat" cmpd="sng" algn="ctr">
                      <a:solidFill>
                        <a:schemeClr val="bg2"/>
                      </a:solidFill>
                      <a:prstDash val="solid"/>
                      <a:round/>
                      <a:headEnd type="none" w="med" len="med"/>
                      <a:tailEnd type="none" w="med" len="med"/>
                    </a:lnT>
                    <a:lnB>
                      <a:noFill/>
                    </a:lnB>
                    <a:noFill/>
                  </a:tcPr>
                </a:tc>
                <a:tc>
                  <a:txBody>
                    <a:bodyPr/>
                    <a:lstStyle/>
                    <a:p>
                      <a:pPr algn="r">
                        <a:buNone/>
                      </a:pPr>
                      <a:r>
                        <a:rPr lang="en-US" sz="2000" b="0" dirty="0"/>
                        <a:t>3,671</a:t>
                      </a:r>
                    </a:p>
                  </a:txBody>
                  <a:tcPr marL="12204" marR="12204" marT="6102" marB="6102" anchor="ctr">
                    <a:lnL>
                      <a:noFill/>
                    </a:lnL>
                    <a:lnR>
                      <a:noFill/>
                    </a:lnR>
                    <a:lnT w="12700" cap="flat" cmpd="sng" algn="ctr">
                      <a:solidFill>
                        <a:schemeClr val="bg2"/>
                      </a:solidFill>
                      <a:prstDash val="solid"/>
                      <a:round/>
                      <a:headEnd type="none" w="med" len="med"/>
                      <a:tailEnd type="none" w="med" len="med"/>
                    </a:lnT>
                    <a:lnB>
                      <a:noFill/>
                    </a:lnB>
                    <a:noFill/>
                  </a:tcPr>
                </a:tc>
                <a:tc>
                  <a:txBody>
                    <a:bodyPr/>
                    <a:lstStyle/>
                    <a:p>
                      <a:pPr algn="r">
                        <a:buNone/>
                      </a:pPr>
                      <a:r>
                        <a:rPr lang="en-US" sz="2000" b="0" dirty="0"/>
                        <a:t>4,541</a:t>
                      </a:r>
                    </a:p>
                  </a:txBody>
                  <a:tcPr marL="12204" marR="12204" marT="6102" marB="6102" anchor="ctr">
                    <a:lnL>
                      <a:noFill/>
                    </a:lnL>
                    <a:lnR>
                      <a:noFill/>
                    </a:lnR>
                    <a:lnT w="12700" cap="flat" cmpd="sng" algn="ctr">
                      <a:solidFill>
                        <a:schemeClr val="bg2"/>
                      </a:solidFill>
                      <a:prstDash val="solid"/>
                      <a:round/>
                      <a:headEnd type="none" w="med" len="med"/>
                      <a:tailEnd type="none" w="med" len="med"/>
                    </a:lnT>
                    <a:lnB>
                      <a:noFill/>
                    </a:lnB>
                    <a:noFill/>
                  </a:tcPr>
                </a:tc>
                <a:extLst>
                  <a:ext uri="{0D108BD9-81ED-4DB2-BD59-A6C34878D82A}">
                    <a16:rowId xmlns:a16="http://schemas.microsoft.com/office/drawing/2014/main" val="3031076477"/>
                  </a:ext>
                </a:extLst>
              </a:tr>
              <a:tr h="473162">
                <a:tc>
                  <a:txBody>
                    <a:bodyPr/>
                    <a:lstStyle/>
                    <a:p>
                      <a:pPr marL="0" indent="349250">
                        <a:buNone/>
                        <a:tabLst/>
                      </a:pPr>
                      <a:r>
                        <a:rPr lang="en-US" sz="1800" b="0" i="1" dirty="0"/>
                        <a:t>Harvest cost per bin</a:t>
                      </a:r>
                      <a:r>
                        <a:rPr lang="en-US" sz="1800" b="0" dirty="0"/>
                        <a:t> ($/bin)</a:t>
                      </a:r>
                    </a:p>
                  </a:txBody>
                  <a:tcPr marL="12204" marR="12204" marT="6102" marB="6102" anchor="ctr">
                    <a:lnL>
                      <a:noFill/>
                    </a:lnL>
                    <a:lnR>
                      <a:noFill/>
                    </a:lnR>
                    <a:lnT>
                      <a:noFill/>
                    </a:lnT>
                    <a:lnB>
                      <a:noFill/>
                    </a:lnB>
                    <a:noFill/>
                  </a:tcPr>
                </a:tc>
                <a:tc>
                  <a:txBody>
                    <a:bodyPr/>
                    <a:lstStyle/>
                    <a:p>
                      <a:pPr algn="r">
                        <a:buNone/>
                      </a:pPr>
                      <a:r>
                        <a:rPr lang="en-US" sz="1800" b="0" i="1" dirty="0"/>
                        <a:t>89</a:t>
                      </a:r>
                      <a:endParaRPr lang="en-US" sz="1800" b="0" dirty="0"/>
                    </a:p>
                  </a:txBody>
                  <a:tcPr marL="12204" marR="12204" marT="6102" marB="6102" anchor="ctr">
                    <a:lnL>
                      <a:noFill/>
                    </a:lnL>
                    <a:lnR>
                      <a:noFill/>
                    </a:lnR>
                    <a:lnT>
                      <a:noFill/>
                    </a:lnT>
                    <a:lnB>
                      <a:noFill/>
                    </a:lnB>
                    <a:noFill/>
                  </a:tcPr>
                </a:tc>
                <a:tc>
                  <a:txBody>
                    <a:bodyPr/>
                    <a:lstStyle/>
                    <a:p>
                      <a:pPr algn="r">
                        <a:buNone/>
                      </a:pPr>
                      <a:r>
                        <a:rPr lang="en-US" sz="1800" b="0" i="1" dirty="0"/>
                        <a:t>50</a:t>
                      </a:r>
                      <a:endParaRPr lang="en-US" sz="1800" b="0" dirty="0"/>
                    </a:p>
                  </a:txBody>
                  <a:tcPr marL="12204" marR="12204" marT="6102" marB="6102" anchor="ctr">
                    <a:lnL>
                      <a:noFill/>
                    </a:lnL>
                    <a:lnR>
                      <a:noFill/>
                    </a:lnR>
                    <a:lnT>
                      <a:noFill/>
                    </a:lnT>
                    <a:lnB>
                      <a:noFill/>
                    </a:lnB>
                    <a:noFill/>
                  </a:tcPr>
                </a:tc>
                <a:tc>
                  <a:txBody>
                    <a:bodyPr/>
                    <a:lstStyle/>
                    <a:p>
                      <a:pPr algn="r">
                        <a:buNone/>
                      </a:pPr>
                      <a:r>
                        <a:rPr lang="en-US" sz="1800" b="0" i="1" dirty="0"/>
                        <a:t>73</a:t>
                      </a:r>
                      <a:endParaRPr lang="en-US" sz="1800" b="0" dirty="0"/>
                    </a:p>
                  </a:txBody>
                  <a:tcPr marL="12204" marR="12204" marT="6102" marB="6102" anchor="ctr">
                    <a:lnL>
                      <a:noFill/>
                    </a:lnL>
                    <a:lnR>
                      <a:noFill/>
                    </a:lnR>
                    <a:lnT>
                      <a:noFill/>
                    </a:lnT>
                    <a:lnB>
                      <a:noFill/>
                    </a:lnB>
                    <a:noFill/>
                  </a:tcPr>
                </a:tc>
                <a:tc>
                  <a:txBody>
                    <a:bodyPr/>
                    <a:lstStyle/>
                    <a:p>
                      <a:pPr algn="r">
                        <a:buNone/>
                      </a:pPr>
                      <a:r>
                        <a:rPr lang="en-US" sz="1800" b="0" i="1" dirty="0"/>
                        <a:t>95</a:t>
                      </a:r>
                      <a:endParaRPr lang="en-US" sz="1800" b="0" dirty="0"/>
                    </a:p>
                  </a:txBody>
                  <a:tcPr marL="12204" marR="12204" marT="6102" marB="6102" anchor="ctr">
                    <a:lnL>
                      <a:noFill/>
                    </a:lnL>
                    <a:lnR>
                      <a:noFill/>
                    </a:lnR>
                    <a:lnT>
                      <a:noFill/>
                    </a:lnT>
                    <a:lnB>
                      <a:noFill/>
                    </a:lnB>
                    <a:noFill/>
                  </a:tcPr>
                </a:tc>
                <a:extLst>
                  <a:ext uri="{0D108BD9-81ED-4DB2-BD59-A6C34878D82A}">
                    <a16:rowId xmlns:a16="http://schemas.microsoft.com/office/drawing/2014/main" val="2625290987"/>
                  </a:ext>
                </a:extLst>
              </a:tr>
              <a:tr h="473162">
                <a:tc>
                  <a:txBody>
                    <a:bodyPr/>
                    <a:lstStyle/>
                    <a:p>
                      <a:pPr>
                        <a:buNone/>
                      </a:pPr>
                      <a:r>
                        <a:rPr lang="en-US" sz="2000" b="0" dirty="0"/>
                        <a:t>Packing costs ($/acre)</a:t>
                      </a:r>
                    </a:p>
                  </a:txBody>
                  <a:tcPr marL="12204" marR="12204" marT="6102" marB="6102" anchor="ctr">
                    <a:lnL>
                      <a:noFill/>
                    </a:lnL>
                    <a:lnR>
                      <a:noFill/>
                    </a:lnR>
                    <a:lnT>
                      <a:noFill/>
                    </a:lnT>
                    <a:lnB>
                      <a:noFill/>
                    </a:lnB>
                    <a:noFill/>
                  </a:tcPr>
                </a:tc>
                <a:tc>
                  <a:txBody>
                    <a:bodyPr/>
                    <a:lstStyle/>
                    <a:p>
                      <a:pPr algn="r">
                        <a:buNone/>
                      </a:pPr>
                      <a:r>
                        <a:rPr lang="en-US" sz="2000" b="0" dirty="0"/>
                        <a:t>14,175</a:t>
                      </a:r>
                    </a:p>
                  </a:txBody>
                  <a:tcPr marL="12204" marR="12204" marT="6102" marB="6102" anchor="ctr">
                    <a:lnL>
                      <a:noFill/>
                    </a:lnL>
                    <a:lnR>
                      <a:noFill/>
                    </a:lnR>
                    <a:lnT>
                      <a:noFill/>
                    </a:lnT>
                    <a:lnB>
                      <a:noFill/>
                    </a:lnB>
                    <a:noFill/>
                  </a:tcPr>
                </a:tc>
                <a:tc>
                  <a:txBody>
                    <a:bodyPr/>
                    <a:lstStyle/>
                    <a:p>
                      <a:pPr algn="r">
                        <a:buNone/>
                      </a:pPr>
                      <a:r>
                        <a:rPr lang="en-US" sz="2000" b="0"/>
                        <a:t>19,355</a:t>
                      </a:r>
                    </a:p>
                  </a:txBody>
                  <a:tcPr marL="12204" marR="12204" marT="6102" marB="6102" anchor="ctr">
                    <a:lnL>
                      <a:noFill/>
                    </a:lnL>
                    <a:lnR>
                      <a:noFill/>
                    </a:lnR>
                    <a:lnT>
                      <a:noFill/>
                    </a:lnT>
                    <a:lnB>
                      <a:noFill/>
                    </a:lnB>
                    <a:noFill/>
                  </a:tcPr>
                </a:tc>
                <a:tc>
                  <a:txBody>
                    <a:bodyPr/>
                    <a:lstStyle/>
                    <a:p>
                      <a:pPr algn="r">
                        <a:buNone/>
                      </a:pPr>
                      <a:r>
                        <a:rPr lang="en-US" sz="2000" b="0" dirty="0"/>
                        <a:t>15,484</a:t>
                      </a:r>
                    </a:p>
                  </a:txBody>
                  <a:tcPr marL="12204" marR="12204" marT="6102" marB="6102" anchor="ctr">
                    <a:lnL>
                      <a:noFill/>
                    </a:lnL>
                    <a:lnR>
                      <a:noFill/>
                    </a:lnR>
                    <a:lnT>
                      <a:noFill/>
                    </a:lnT>
                    <a:lnB>
                      <a:noFill/>
                    </a:lnB>
                    <a:noFill/>
                  </a:tcPr>
                </a:tc>
                <a:tc>
                  <a:txBody>
                    <a:bodyPr/>
                    <a:lstStyle/>
                    <a:p>
                      <a:pPr algn="r">
                        <a:buNone/>
                      </a:pPr>
                      <a:r>
                        <a:rPr lang="en-US" sz="2000" b="0" dirty="0"/>
                        <a:t>15,351</a:t>
                      </a:r>
                    </a:p>
                  </a:txBody>
                  <a:tcPr marL="12204" marR="12204" marT="6102" marB="6102" anchor="ctr">
                    <a:lnL>
                      <a:noFill/>
                    </a:lnL>
                    <a:lnR>
                      <a:noFill/>
                    </a:lnR>
                    <a:lnT>
                      <a:noFill/>
                    </a:lnT>
                    <a:lnB>
                      <a:noFill/>
                    </a:lnB>
                    <a:noFill/>
                  </a:tcPr>
                </a:tc>
                <a:extLst>
                  <a:ext uri="{0D108BD9-81ED-4DB2-BD59-A6C34878D82A}">
                    <a16:rowId xmlns:a16="http://schemas.microsoft.com/office/drawing/2014/main" val="1927112659"/>
                  </a:ext>
                </a:extLst>
              </a:tr>
              <a:tr h="473162">
                <a:tc>
                  <a:txBody>
                    <a:bodyPr/>
                    <a:lstStyle/>
                    <a:p>
                      <a:pPr>
                        <a:buNone/>
                      </a:pPr>
                      <a:r>
                        <a:rPr lang="en-US" sz="2000" b="0" dirty="0"/>
                        <a:t>Other variable costs ($/acre)</a:t>
                      </a:r>
                    </a:p>
                  </a:txBody>
                  <a:tcPr marL="12204" marR="12204" marT="6102" marB="6102" anchor="ctr">
                    <a:lnL>
                      <a:noFill/>
                    </a:lnL>
                    <a:lnR>
                      <a:noFill/>
                    </a:lnR>
                    <a:lnT>
                      <a:noFill/>
                    </a:lnT>
                    <a:lnB w="12700" cap="flat" cmpd="sng" algn="ctr">
                      <a:solidFill>
                        <a:schemeClr val="bg2"/>
                      </a:solidFill>
                      <a:prstDash val="solid"/>
                      <a:round/>
                      <a:headEnd type="none" w="med" len="med"/>
                      <a:tailEnd type="none" w="med" len="med"/>
                    </a:lnB>
                    <a:noFill/>
                  </a:tcPr>
                </a:tc>
                <a:tc>
                  <a:txBody>
                    <a:bodyPr/>
                    <a:lstStyle/>
                    <a:p>
                      <a:pPr algn="r">
                        <a:buNone/>
                      </a:pPr>
                      <a:r>
                        <a:rPr lang="en-US" sz="2000" b="0" dirty="0"/>
                        <a:t>6,726</a:t>
                      </a:r>
                    </a:p>
                  </a:txBody>
                  <a:tcPr marL="12204" marR="12204" marT="6102" marB="6102" anchor="ctr">
                    <a:lnL>
                      <a:noFill/>
                    </a:lnL>
                    <a:lnR>
                      <a:noFill/>
                    </a:lnR>
                    <a:lnT>
                      <a:noFill/>
                    </a:lnT>
                    <a:lnB w="12700" cap="flat" cmpd="sng" algn="ctr">
                      <a:solidFill>
                        <a:schemeClr val="bg2"/>
                      </a:solidFill>
                      <a:prstDash val="solid"/>
                      <a:round/>
                      <a:headEnd type="none" w="med" len="med"/>
                      <a:tailEnd type="none" w="med" len="med"/>
                    </a:lnB>
                    <a:noFill/>
                  </a:tcPr>
                </a:tc>
                <a:tc>
                  <a:txBody>
                    <a:bodyPr/>
                    <a:lstStyle/>
                    <a:p>
                      <a:pPr algn="r">
                        <a:buNone/>
                      </a:pPr>
                      <a:r>
                        <a:rPr lang="en-US" sz="2000" b="0" dirty="0"/>
                        <a:t>6,726</a:t>
                      </a:r>
                    </a:p>
                  </a:txBody>
                  <a:tcPr marL="12204" marR="12204" marT="6102" marB="6102" anchor="ctr">
                    <a:lnL>
                      <a:noFill/>
                    </a:lnL>
                    <a:lnR>
                      <a:noFill/>
                    </a:lnR>
                    <a:lnT>
                      <a:noFill/>
                    </a:lnT>
                    <a:lnB w="12700" cap="flat" cmpd="sng" algn="ctr">
                      <a:solidFill>
                        <a:schemeClr val="bg2"/>
                      </a:solidFill>
                      <a:prstDash val="solid"/>
                      <a:round/>
                      <a:headEnd type="none" w="med" len="med"/>
                      <a:tailEnd type="none" w="med" len="med"/>
                    </a:lnB>
                    <a:noFill/>
                  </a:tcPr>
                </a:tc>
                <a:tc>
                  <a:txBody>
                    <a:bodyPr/>
                    <a:lstStyle/>
                    <a:p>
                      <a:pPr algn="r">
                        <a:buNone/>
                      </a:pPr>
                      <a:r>
                        <a:rPr lang="en-US" sz="2000" b="0" dirty="0"/>
                        <a:t>6,726</a:t>
                      </a:r>
                    </a:p>
                  </a:txBody>
                  <a:tcPr marL="12204" marR="12204" marT="6102" marB="6102" anchor="ctr">
                    <a:lnL>
                      <a:noFill/>
                    </a:lnL>
                    <a:lnR>
                      <a:noFill/>
                    </a:lnR>
                    <a:lnT>
                      <a:noFill/>
                    </a:lnT>
                    <a:lnB w="12700" cap="flat" cmpd="sng" algn="ctr">
                      <a:solidFill>
                        <a:schemeClr val="bg2"/>
                      </a:solidFill>
                      <a:prstDash val="solid"/>
                      <a:round/>
                      <a:headEnd type="none" w="med" len="med"/>
                      <a:tailEnd type="none" w="med" len="med"/>
                    </a:lnB>
                    <a:noFill/>
                  </a:tcPr>
                </a:tc>
                <a:tc>
                  <a:txBody>
                    <a:bodyPr/>
                    <a:lstStyle/>
                    <a:p>
                      <a:pPr algn="r">
                        <a:buNone/>
                      </a:pPr>
                      <a:r>
                        <a:rPr lang="en-US" sz="2000" b="0" dirty="0"/>
                        <a:t>6,726</a:t>
                      </a:r>
                    </a:p>
                  </a:txBody>
                  <a:tcPr marL="12204" marR="12204" marT="6102" marB="6102" anchor="ctr">
                    <a:lnL>
                      <a:noFill/>
                    </a:lnL>
                    <a:lnR>
                      <a:noFill/>
                    </a:lnR>
                    <a:lnT>
                      <a:noFill/>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227809979"/>
                  </a:ext>
                </a:extLst>
              </a:tr>
              <a:tr h="473162">
                <a:tc>
                  <a:txBody>
                    <a:bodyPr/>
                    <a:lstStyle/>
                    <a:p>
                      <a:pPr>
                        <a:buNone/>
                      </a:pPr>
                      <a:r>
                        <a:rPr lang="en-US" sz="2000" b="1" dirty="0"/>
                        <a:t>Total costs</a:t>
                      </a:r>
                      <a:r>
                        <a:rPr lang="en-US" sz="2000" dirty="0"/>
                        <a:t> ($/acre)</a:t>
                      </a:r>
                    </a:p>
                  </a:txBody>
                  <a:tcPr marL="12204" marR="12204" marT="6102" marB="6102"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24,025</a:t>
                      </a:r>
                      <a:endParaRPr lang="en-US" sz="2000" dirty="0"/>
                    </a:p>
                  </a:txBody>
                  <a:tcPr marL="12204" marR="12204" marT="6102" marB="6102"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29,205</a:t>
                      </a:r>
                      <a:endParaRPr lang="en-US" sz="2000" dirty="0"/>
                    </a:p>
                  </a:txBody>
                  <a:tcPr marL="12204" marR="12204" marT="6102" marB="6102"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25,881</a:t>
                      </a:r>
                      <a:endParaRPr lang="en-US" sz="2000" dirty="0"/>
                    </a:p>
                  </a:txBody>
                  <a:tcPr marL="12204" marR="12204" marT="6102" marB="6102"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26,618</a:t>
                      </a:r>
                      <a:endParaRPr lang="en-US" sz="2000" dirty="0"/>
                    </a:p>
                  </a:txBody>
                  <a:tcPr marL="12204" marR="12204" marT="6102" marB="6102"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00185490"/>
                  </a:ext>
                </a:extLst>
              </a:tr>
              <a:tr h="473162">
                <a:tc>
                  <a:txBody>
                    <a:bodyPr/>
                    <a:lstStyle/>
                    <a:p>
                      <a:pPr>
                        <a:buNone/>
                      </a:pPr>
                      <a:endParaRPr lang="en-US" sz="2000" dirty="0"/>
                    </a:p>
                  </a:txBody>
                  <a:tcPr marL="12204" marR="12204" marT="6102" marB="6102" anchor="ctr">
                    <a:lnL>
                      <a:noFill/>
                    </a:lnL>
                    <a:lnR>
                      <a:noFill/>
                    </a:lnR>
                    <a:lnT w="12700" cap="flat" cmpd="sng" algn="ctr">
                      <a:solidFill>
                        <a:schemeClr val="bg2"/>
                      </a:solidFill>
                      <a:prstDash val="solid"/>
                      <a:round/>
                      <a:headEnd type="none" w="med" len="med"/>
                      <a:tailEnd type="none" w="med" len="med"/>
                    </a:lnT>
                    <a:lnB>
                      <a:noFill/>
                    </a:lnB>
                    <a:noFill/>
                  </a:tcPr>
                </a:tc>
                <a:tc>
                  <a:txBody>
                    <a:bodyPr/>
                    <a:lstStyle/>
                    <a:p>
                      <a:pPr algn="r">
                        <a:buNone/>
                      </a:pPr>
                      <a:endParaRPr lang="en-US" sz="2000" dirty="0"/>
                    </a:p>
                  </a:txBody>
                  <a:tcPr marL="12204" marR="12204" marT="6102" marB="6102" anchor="ctr">
                    <a:lnL>
                      <a:noFill/>
                    </a:lnL>
                    <a:lnR>
                      <a:noFill/>
                    </a:lnR>
                    <a:lnT w="12700" cap="flat" cmpd="sng" algn="ctr">
                      <a:solidFill>
                        <a:schemeClr val="bg2"/>
                      </a:solidFill>
                      <a:prstDash val="solid"/>
                      <a:round/>
                      <a:headEnd type="none" w="med" len="med"/>
                      <a:tailEnd type="none" w="med" len="med"/>
                    </a:lnT>
                    <a:lnB>
                      <a:noFill/>
                    </a:lnB>
                    <a:noFill/>
                  </a:tcPr>
                </a:tc>
                <a:tc>
                  <a:txBody>
                    <a:bodyPr/>
                    <a:lstStyle/>
                    <a:p>
                      <a:pPr algn="r">
                        <a:buNone/>
                      </a:pPr>
                      <a:endParaRPr lang="en-US" sz="2000"/>
                    </a:p>
                  </a:txBody>
                  <a:tcPr marL="12204" marR="12204" marT="6102" marB="6102" anchor="ctr">
                    <a:lnL>
                      <a:noFill/>
                    </a:lnL>
                    <a:lnR>
                      <a:noFill/>
                    </a:lnR>
                    <a:lnT w="12700" cap="flat" cmpd="sng" algn="ctr">
                      <a:solidFill>
                        <a:schemeClr val="bg2"/>
                      </a:solidFill>
                      <a:prstDash val="solid"/>
                      <a:round/>
                      <a:headEnd type="none" w="med" len="med"/>
                      <a:tailEnd type="none" w="med" len="med"/>
                    </a:lnT>
                    <a:lnB>
                      <a:noFill/>
                    </a:lnB>
                    <a:noFill/>
                  </a:tcPr>
                </a:tc>
                <a:tc>
                  <a:txBody>
                    <a:bodyPr/>
                    <a:lstStyle/>
                    <a:p>
                      <a:pPr algn="r">
                        <a:buNone/>
                      </a:pPr>
                      <a:endParaRPr lang="en-US" sz="2000" dirty="0"/>
                    </a:p>
                  </a:txBody>
                  <a:tcPr marL="12204" marR="12204" marT="6102" marB="6102" anchor="ctr">
                    <a:lnL>
                      <a:noFill/>
                    </a:lnL>
                    <a:lnR>
                      <a:noFill/>
                    </a:lnR>
                    <a:lnT w="12700" cap="flat" cmpd="sng" algn="ctr">
                      <a:solidFill>
                        <a:schemeClr val="bg2"/>
                      </a:solidFill>
                      <a:prstDash val="solid"/>
                      <a:round/>
                      <a:headEnd type="none" w="med" len="med"/>
                      <a:tailEnd type="none" w="med" len="med"/>
                    </a:lnT>
                    <a:lnB>
                      <a:noFill/>
                    </a:lnB>
                    <a:noFill/>
                  </a:tcPr>
                </a:tc>
                <a:tc>
                  <a:txBody>
                    <a:bodyPr/>
                    <a:lstStyle/>
                    <a:p>
                      <a:pPr algn="r">
                        <a:buNone/>
                      </a:pPr>
                      <a:endParaRPr lang="en-US" sz="2000" dirty="0"/>
                    </a:p>
                  </a:txBody>
                  <a:tcPr marL="12204" marR="12204" marT="6102" marB="6102" anchor="ctr">
                    <a:lnL>
                      <a:noFill/>
                    </a:lnL>
                    <a:lnR>
                      <a:noFill/>
                    </a:lnR>
                    <a:lnT w="12700" cap="flat" cmpd="sng" algn="ctr">
                      <a:solidFill>
                        <a:schemeClr val="bg2"/>
                      </a:solidFill>
                      <a:prstDash val="solid"/>
                      <a:round/>
                      <a:headEnd type="none" w="med" len="med"/>
                      <a:tailEnd type="none" w="med" len="med"/>
                    </a:lnT>
                    <a:lnB>
                      <a:noFill/>
                    </a:lnB>
                    <a:noFill/>
                  </a:tcPr>
                </a:tc>
                <a:extLst>
                  <a:ext uri="{0D108BD9-81ED-4DB2-BD59-A6C34878D82A}">
                    <a16:rowId xmlns:a16="http://schemas.microsoft.com/office/drawing/2014/main" val="996319050"/>
                  </a:ext>
                </a:extLst>
              </a:tr>
              <a:tr h="473162">
                <a:tc>
                  <a:txBody>
                    <a:bodyPr/>
                    <a:lstStyle/>
                    <a:p>
                      <a:pPr>
                        <a:buNone/>
                      </a:pPr>
                      <a:r>
                        <a:rPr lang="en-US" sz="2000" b="0" dirty="0"/>
                        <a:t>Fresh fruit sellable (box/acre)</a:t>
                      </a:r>
                    </a:p>
                  </a:txBody>
                  <a:tcPr marL="12204" marR="12204" marT="6102" marB="6102" anchor="ctr">
                    <a:lnL>
                      <a:noFill/>
                    </a:lnL>
                    <a:lnR>
                      <a:noFill/>
                    </a:lnR>
                    <a:lnT>
                      <a:noFill/>
                    </a:lnT>
                    <a:lnB>
                      <a:noFill/>
                    </a:lnB>
                    <a:noFill/>
                  </a:tcPr>
                </a:tc>
                <a:tc>
                  <a:txBody>
                    <a:bodyPr/>
                    <a:lstStyle/>
                    <a:p>
                      <a:pPr algn="r">
                        <a:buNone/>
                      </a:pPr>
                      <a:r>
                        <a:rPr lang="en-US" sz="2000" dirty="0"/>
                        <a:t>809</a:t>
                      </a:r>
                    </a:p>
                  </a:txBody>
                  <a:tcPr marL="12204" marR="12204" marT="6102" marB="6102" anchor="ctr">
                    <a:lnL>
                      <a:noFill/>
                    </a:lnL>
                    <a:lnR>
                      <a:noFill/>
                    </a:lnR>
                    <a:lnT>
                      <a:noFill/>
                    </a:lnT>
                    <a:lnB>
                      <a:noFill/>
                    </a:lnB>
                    <a:noFill/>
                  </a:tcPr>
                </a:tc>
                <a:tc>
                  <a:txBody>
                    <a:bodyPr/>
                    <a:lstStyle/>
                    <a:p>
                      <a:pPr algn="r">
                        <a:buNone/>
                      </a:pPr>
                      <a:r>
                        <a:rPr lang="en-US" sz="2000" dirty="0"/>
                        <a:t>1,457</a:t>
                      </a:r>
                    </a:p>
                  </a:txBody>
                  <a:tcPr marL="12204" marR="12204" marT="6102" marB="6102" anchor="ctr">
                    <a:lnL>
                      <a:noFill/>
                    </a:lnL>
                    <a:lnR>
                      <a:noFill/>
                    </a:lnR>
                    <a:lnT>
                      <a:noFill/>
                    </a:lnT>
                    <a:lnB>
                      <a:noFill/>
                    </a:lnB>
                    <a:noFill/>
                  </a:tcPr>
                </a:tc>
                <a:tc>
                  <a:txBody>
                    <a:bodyPr/>
                    <a:lstStyle/>
                    <a:p>
                      <a:pPr algn="r">
                        <a:buNone/>
                      </a:pPr>
                      <a:r>
                        <a:rPr lang="en-US" sz="2000" dirty="0"/>
                        <a:t>1,166</a:t>
                      </a:r>
                    </a:p>
                  </a:txBody>
                  <a:tcPr marL="12204" marR="12204" marT="6102" marB="6102" anchor="ctr">
                    <a:lnL>
                      <a:noFill/>
                    </a:lnL>
                    <a:lnR>
                      <a:noFill/>
                    </a:lnR>
                    <a:lnT>
                      <a:noFill/>
                    </a:lnT>
                    <a:lnB>
                      <a:noFill/>
                    </a:lnB>
                    <a:noFill/>
                  </a:tcPr>
                </a:tc>
                <a:tc>
                  <a:txBody>
                    <a:bodyPr/>
                    <a:lstStyle/>
                    <a:p>
                      <a:pPr algn="r">
                        <a:buNone/>
                      </a:pPr>
                      <a:r>
                        <a:rPr lang="en-US" sz="2000" dirty="0"/>
                        <a:t>1,101</a:t>
                      </a:r>
                    </a:p>
                  </a:txBody>
                  <a:tcPr marL="12204" marR="12204" marT="6102" marB="6102" anchor="ctr">
                    <a:lnL>
                      <a:noFill/>
                    </a:lnL>
                    <a:lnR>
                      <a:noFill/>
                    </a:lnR>
                    <a:lnT>
                      <a:noFill/>
                    </a:lnT>
                    <a:lnB>
                      <a:noFill/>
                    </a:lnB>
                    <a:noFill/>
                  </a:tcPr>
                </a:tc>
                <a:extLst>
                  <a:ext uri="{0D108BD9-81ED-4DB2-BD59-A6C34878D82A}">
                    <a16:rowId xmlns:a16="http://schemas.microsoft.com/office/drawing/2014/main" val="4278862355"/>
                  </a:ext>
                </a:extLst>
              </a:tr>
              <a:tr h="473162">
                <a:tc>
                  <a:txBody>
                    <a:bodyPr/>
                    <a:lstStyle/>
                    <a:p>
                      <a:pPr>
                        <a:buNone/>
                      </a:pPr>
                      <a:r>
                        <a:rPr lang="en-US" sz="2000" b="0" dirty="0"/>
                        <a:t>FOB price ($/40-lb box)</a:t>
                      </a:r>
                    </a:p>
                  </a:txBody>
                  <a:tcPr marL="12204" marR="12204" marT="6102" marB="6102" anchor="ctr">
                    <a:lnL>
                      <a:noFill/>
                    </a:lnL>
                    <a:lnR>
                      <a:noFill/>
                    </a:lnR>
                    <a:lnT>
                      <a:noFill/>
                    </a:lnT>
                    <a:lnB w="12700" cap="flat" cmpd="sng" algn="ctr">
                      <a:solidFill>
                        <a:schemeClr val="bg2"/>
                      </a:solidFill>
                      <a:prstDash val="solid"/>
                      <a:round/>
                      <a:headEnd type="none" w="med" len="med"/>
                      <a:tailEnd type="none" w="med" len="med"/>
                    </a:lnB>
                    <a:noFill/>
                  </a:tcPr>
                </a:tc>
                <a:tc>
                  <a:txBody>
                    <a:bodyPr/>
                    <a:lstStyle/>
                    <a:p>
                      <a:pPr algn="r">
                        <a:buNone/>
                      </a:pPr>
                      <a:r>
                        <a:rPr lang="en-US" sz="2000"/>
                        <a:t>25</a:t>
                      </a:r>
                    </a:p>
                  </a:txBody>
                  <a:tcPr marL="12204" marR="12204" marT="6102" marB="6102" anchor="ctr">
                    <a:lnL>
                      <a:noFill/>
                    </a:lnL>
                    <a:lnR>
                      <a:noFill/>
                    </a:lnR>
                    <a:lnT>
                      <a:noFill/>
                    </a:lnT>
                    <a:lnB w="12700" cap="flat" cmpd="sng" algn="ctr">
                      <a:solidFill>
                        <a:schemeClr val="bg2"/>
                      </a:solidFill>
                      <a:prstDash val="solid"/>
                      <a:round/>
                      <a:headEnd type="none" w="med" len="med"/>
                      <a:tailEnd type="none" w="med" len="med"/>
                    </a:lnB>
                    <a:noFill/>
                  </a:tcPr>
                </a:tc>
                <a:tc>
                  <a:txBody>
                    <a:bodyPr/>
                    <a:lstStyle/>
                    <a:p>
                      <a:pPr algn="r">
                        <a:buNone/>
                      </a:pPr>
                      <a:r>
                        <a:rPr lang="en-US" sz="2000"/>
                        <a:t>25</a:t>
                      </a:r>
                    </a:p>
                  </a:txBody>
                  <a:tcPr marL="12204" marR="12204" marT="6102" marB="6102" anchor="ctr">
                    <a:lnL>
                      <a:noFill/>
                    </a:lnL>
                    <a:lnR>
                      <a:noFill/>
                    </a:lnR>
                    <a:lnT>
                      <a:noFill/>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25</a:t>
                      </a:r>
                    </a:p>
                  </a:txBody>
                  <a:tcPr marL="12204" marR="12204" marT="6102" marB="6102" anchor="ctr">
                    <a:lnL>
                      <a:noFill/>
                    </a:lnL>
                    <a:lnR>
                      <a:noFill/>
                    </a:lnR>
                    <a:lnT>
                      <a:noFill/>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25</a:t>
                      </a:r>
                    </a:p>
                  </a:txBody>
                  <a:tcPr marL="12204" marR="12204" marT="6102" marB="6102" anchor="ctr">
                    <a:lnL>
                      <a:noFill/>
                    </a:lnL>
                    <a:lnR>
                      <a:noFill/>
                    </a:lnR>
                    <a:lnT>
                      <a:noFill/>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95961971"/>
                  </a:ext>
                </a:extLst>
              </a:tr>
              <a:tr h="473162">
                <a:tc>
                  <a:txBody>
                    <a:bodyPr/>
                    <a:lstStyle/>
                    <a:p>
                      <a:pPr>
                        <a:buNone/>
                      </a:pPr>
                      <a:r>
                        <a:rPr lang="en-US" sz="2000" b="1" dirty="0"/>
                        <a:t>Total revenues</a:t>
                      </a:r>
                      <a:r>
                        <a:rPr lang="en-US" sz="2000" dirty="0"/>
                        <a:t> ($/acre)</a:t>
                      </a:r>
                    </a:p>
                  </a:txBody>
                  <a:tcPr marL="12204" marR="12204" marT="6102" marB="6102"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20,234</a:t>
                      </a:r>
                      <a:endParaRPr lang="en-US" sz="2000" dirty="0"/>
                    </a:p>
                  </a:txBody>
                  <a:tcPr marL="12204" marR="12204" marT="6102" marB="6102"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36,422</a:t>
                      </a:r>
                      <a:endParaRPr lang="en-US" sz="2000" dirty="0"/>
                    </a:p>
                  </a:txBody>
                  <a:tcPr marL="12204" marR="12204" marT="6102" marB="6102"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29,138</a:t>
                      </a:r>
                      <a:endParaRPr lang="en-US" sz="2000" dirty="0"/>
                    </a:p>
                  </a:txBody>
                  <a:tcPr marL="12204" marR="12204" marT="6102" marB="6102"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27,519</a:t>
                      </a:r>
                      <a:endParaRPr lang="en-US" sz="2000" dirty="0"/>
                    </a:p>
                  </a:txBody>
                  <a:tcPr marL="12204" marR="12204" marT="6102" marB="6102"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8034367"/>
                  </a:ext>
                </a:extLst>
              </a:tr>
              <a:tr h="473162">
                <a:tc>
                  <a:txBody>
                    <a:bodyPr/>
                    <a:lstStyle/>
                    <a:p>
                      <a:pPr>
                        <a:buNone/>
                      </a:pPr>
                      <a:endParaRPr lang="en-US" sz="2000" dirty="0"/>
                    </a:p>
                  </a:txBody>
                  <a:tcPr marL="12204" marR="12204" marT="6102" marB="6102"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endParaRPr lang="en-US" sz="2000"/>
                    </a:p>
                  </a:txBody>
                  <a:tcPr marL="12204" marR="12204" marT="6102" marB="6102"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endParaRPr lang="en-US" sz="2000"/>
                    </a:p>
                  </a:txBody>
                  <a:tcPr marL="12204" marR="12204" marT="6102" marB="6102"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endParaRPr lang="en-US" sz="2000"/>
                    </a:p>
                  </a:txBody>
                  <a:tcPr marL="12204" marR="12204" marT="6102" marB="6102"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endParaRPr lang="en-US" sz="2000" dirty="0"/>
                    </a:p>
                  </a:txBody>
                  <a:tcPr marL="12204" marR="12204" marT="6102" marB="6102"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819816761"/>
                  </a:ext>
                </a:extLst>
              </a:tr>
              <a:tr h="473162">
                <a:tc>
                  <a:txBody>
                    <a:bodyPr/>
                    <a:lstStyle/>
                    <a:p>
                      <a:pPr>
                        <a:buNone/>
                      </a:pPr>
                      <a:r>
                        <a:rPr lang="en-US" sz="2000" b="1" dirty="0"/>
                        <a:t>Net revenue ($/acre)</a:t>
                      </a:r>
                    </a:p>
                  </a:txBody>
                  <a:tcPr marL="12204" marR="12204" marT="6102" marB="6102"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-3,791</a:t>
                      </a:r>
                    </a:p>
                  </a:txBody>
                  <a:tcPr marL="12204" marR="12204" marT="6102" marB="6102"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7,217</a:t>
                      </a:r>
                    </a:p>
                  </a:txBody>
                  <a:tcPr marL="12204" marR="12204" marT="6102" marB="6102"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3,256</a:t>
                      </a:r>
                    </a:p>
                  </a:txBody>
                  <a:tcPr marL="12204" marR="12204" marT="6102" marB="6102"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901</a:t>
                      </a:r>
                    </a:p>
                  </a:txBody>
                  <a:tcPr marL="12204" marR="12204" marT="6102" marB="6102"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64651134"/>
                  </a:ext>
                </a:extLst>
              </a:tr>
            </a:tbl>
          </a:graphicData>
        </a:graphic>
      </p:graphicFrame>
      <p:sp>
        <p:nvSpPr>
          <p:cNvPr id="3" name="Title 3">
            <a:extLst>
              <a:ext uri="{FF2B5EF4-FFF2-40B4-BE49-F238E27FC236}">
                <a16:creationId xmlns:a16="http://schemas.microsoft.com/office/drawing/2014/main" id="{9D6D1074-5B25-C004-8E2F-1A9F6175CE5A}"/>
              </a:ext>
            </a:extLst>
          </p:cNvPr>
          <p:cNvSpPr txBox="1">
            <a:spLocks/>
          </p:cNvSpPr>
          <p:nvPr/>
        </p:nvSpPr>
        <p:spPr>
          <a:xfrm>
            <a:off x="647894" y="42522"/>
            <a:ext cx="11710945" cy="506474"/>
          </a:xfrm>
          <a:prstGeom prst="rect">
            <a:avLst/>
          </a:prstGeom>
        </p:spPr>
        <p:txBody>
          <a:bodyPr vert="horz" lIns="0" tIns="0" rIns="0" bIns="0" rtlCol="0" anchor="t" anchorCtr="1">
            <a:noAutofit/>
          </a:bodyPr>
          <a:lstStyle>
            <a:lvl1pPr algn="ctr" defTabSz="914400" rtl="0" eaLnBrk="1" latinLnBrk="0" hangingPunct="1">
              <a:lnSpc>
                <a:spcPct val="90000"/>
              </a:lnSpc>
              <a:spcBef>
                <a:spcPct val="0"/>
              </a:spcBef>
              <a:buNone/>
              <a:defRPr lang="en-US" sz="4400" kern="1200" spc="-150">
                <a:solidFill>
                  <a:schemeClr val="tx1"/>
                </a:solidFill>
                <a:latin typeface="Arial Black" panose="020B0A04020102020204" pitchFamily="34" charset="0"/>
                <a:ea typeface="+mj-ea"/>
                <a:cs typeface="+mj-cs"/>
              </a:defRPr>
            </a:lvl1pPr>
          </a:lstStyle>
          <a:p>
            <a:r>
              <a:rPr lang="en-US" sz="2600" dirty="0">
                <a:solidFill>
                  <a:schemeClr val="bg2"/>
                </a:solidFill>
              </a:rPr>
              <a:t>Gala: Summary of Costs and Returns by Harvest Strategy</a:t>
            </a:r>
          </a:p>
        </p:txBody>
      </p:sp>
      <p:sp>
        <p:nvSpPr>
          <p:cNvPr id="4" name="TextBox 3"/>
          <p:cNvSpPr txBox="1"/>
          <p:nvPr/>
        </p:nvSpPr>
        <p:spPr>
          <a:xfrm>
            <a:off x="224590" y="111093"/>
            <a:ext cx="1227221" cy="369332"/>
          </a:xfrm>
          <a:prstGeom prst="rect">
            <a:avLst/>
          </a:prstGeom>
          <a:noFill/>
        </p:spPr>
        <p:txBody>
          <a:bodyPr wrap="square">
            <a:spAutoFit/>
          </a:bodyPr>
          <a:lstStyle/>
          <a:p>
            <a:r>
              <a:rPr dirty="0"/>
              <a:t>Slide 10</a:t>
            </a:r>
          </a:p>
        </p:txBody>
      </p:sp>
    </p:spTree>
    <p:extLst>
      <p:ext uri="{BB962C8B-B14F-4D97-AF65-F5344CB8AC3E}">
        <p14:creationId xmlns:p14="http://schemas.microsoft.com/office/powerpoint/2010/main" val="62032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2973F6A-D286-2BDC-FA4D-6A34A781C8E0}"/>
              </a:ext>
            </a:extLst>
          </p:cNvPr>
          <p:cNvSpPr txBox="1">
            <a:spLocks/>
          </p:cNvSpPr>
          <p:nvPr/>
        </p:nvSpPr>
        <p:spPr>
          <a:xfrm>
            <a:off x="631852" y="233880"/>
            <a:ext cx="11710945" cy="506474"/>
          </a:xfrm>
          <a:prstGeom prst="rect">
            <a:avLst/>
          </a:prstGeom>
        </p:spPr>
        <p:txBody>
          <a:bodyPr vert="horz" lIns="0" tIns="0" rIns="0" bIns="0" rtlCol="0" anchor="t" anchorCtr="1">
            <a:noAutofit/>
          </a:bodyPr>
          <a:lstStyle>
            <a:lvl1pPr algn="ctr" defTabSz="914400" rtl="0" eaLnBrk="1" latinLnBrk="0" hangingPunct="1">
              <a:lnSpc>
                <a:spcPct val="90000"/>
              </a:lnSpc>
              <a:spcBef>
                <a:spcPct val="0"/>
              </a:spcBef>
              <a:buNone/>
              <a:defRPr lang="en-US" sz="4400" kern="1200" spc="-150">
                <a:solidFill>
                  <a:schemeClr val="tx1"/>
                </a:solidFill>
                <a:latin typeface="Arial Black" panose="020B0A04020102020204" pitchFamily="34" charset="0"/>
                <a:ea typeface="+mj-ea"/>
                <a:cs typeface="+mj-cs"/>
              </a:defRPr>
            </a:lvl1pPr>
          </a:lstStyle>
          <a:p>
            <a:r>
              <a:rPr lang="en-US" sz="2600">
                <a:solidFill>
                  <a:schemeClr val="bg2"/>
                </a:solidFill>
              </a:rPr>
              <a:t>Gala: Summary of Costs and Returns by Harvest Strategy</a:t>
            </a:r>
            <a:endParaRPr lang="en-US" sz="2600" dirty="0">
              <a:solidFill>
                <a:schemeClr val="bg2"/>
              </a:solidFill>
            </a:endParaRPr>
          </a:p>
        </p:txBody>
      </p:sp>
      <p:sp>
        <p:nvSpPr>
          <p:cNvPr id="3" name="Title 3">
            <a:extLst>
              <a:ext uri="{FF2B5EF4-FFF2-40B4-BE49-F238E27FC236}">
                <a16:creationId xmlns:a16="http://schemas.microsoft.com/office/drawing/2014/main" id="{35E1A4EB-EEA4-F27A-6A00-B6BB09F8D32F}"/>
              </a:ext>
            </a:extLst>
          </p:cNvPr>
          <p:cNvSpPr txBox="1">
            <a:spLocks/>
          </p:cNvSpPr>
          <p:nvPr/>
        </p:nvSpPr>
        <p:spPr>
          <a:xfrm>
            <a:off x="481055" y="868691"/>
            <a:ext cx="11710945" cy="799688"/>
          </a:xfrm>
          <a:prstGeom prst="rect">
            <a:avLst/>
          </a:prstGeom>
        </p:spPr>
        <p:txBody>
          <a:bodyPr vert="horz" lIns="0" tIns="0" rIns="0" bIns="0" rtlCol="0" anchor="t" anchorCtr="1">
            <a:noAutofit/>
          </a:bodyPr>
          <a:lstStyle>
            <a:lvl1pPr algn="ctr" defTabSz="914400" rtl="0" eaLnBrk="1" latinLnBrk="0" hangingPunct="1">
              <a:lnSpc>
                <a:spcPct val="90000"/>
              </a:lnSpc>
              <a:spcBef>
                <a:spcPct val="0"/>
              </a:spcBef>
              <a:buNone/>
              <a:defRPr lang="en-US" sz="4400" kern="1200" spc="-150">
                <a:solidFill>
                  <a:schemeClr val="tx1"/>
                </a:solidFill>
                <a:latin typeface="Arial Black" panose="020B0A04020102020204" pitchFamily="34" charset="0"/>
                <a:ea typeface="+mj-ea"/>
                <a:cs typeface="+mj-cs"/>
              </a:defRPr>
            </a:lvl1pPr>
          </a:lstStyle>
          <a:p>
            <a:r>
              <a:rPr lang="en-US" sz="2600" dirty="0">
                <a:latin typeface="Arial" panose="020B0604020202020204" pitchFamily="34" charset="0"/>
                <a:cs typeface="Arial" panose="020B0604020202020204" pitchFamily="34" charset="0"/>
              </a:rPr>
              <a:t>P</a:t>
            </a:r>
            <a:r>
              <a:rPr lang="en-US" sz="2800" dirty="0">
                <a:latin typeface="Arial" panose="020B0604020202020204" pitchFamily="34" charset="0"/>
                <a:cs typeface="Arial" panose="020B0604020202020204" pitchFamily="34" charset="0"/>
              </a:rPr>
              <a:t>rofitability is determined by packout and marketable volume, not by minimizing harvest costs per bin.</a:t>
            </a:r>
            <a:endParaRPr lang="en-US" sz="7200" dirty="0">
              <a:latin typeface="Arial" panose="020B0604020202020204" pitchFamily="34" charset="0"/>
              <a:cs typeface="Arial" panose="020B0604020202020204" pitchFamily="34" charset="0"/>
            </a:endParaRPr>
          </a:p>
          <a:p>
            <a:r>
              <a:rPr lang="en-US" sz="2600" dirty="0">
                <a:solidFill>
                  <a:schemeClr val="bg2"/>
                </a:solidFill>
              </a:rPr>
              <a:t> </a:t>
            </a:r>
          </a:p>
        </p:txBody>
      </p:sp>
      <p:pic>
        <p:nvPicPr>
          <p:cNvPr id="21" name="Picture 20" descr="A graph of a graph of a number of items&#10;&#10;AI-generated content may be incorrect.">
            <a:extLst>
              <a:ext uri="{FF2B5EF4-FFF2-40B4-BE49-F238E27FC236}">
                <a16:creationId xmlns:a16="http://schemas.microsoft.com/office/drawing/2014/main" id="{0A98E4ED-C005-D2EB-7074-DEC485113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60955"/>
            <a:ext cx="6221506" cy="5063165"/>
          </a:xfrm>
          <a:prstGeom prst="rect">
            <a:avLst/>
          </a:prstGeom>
        </p:spPr>
      </p:pic>
      <p:pic>
        <p:nvPicPr>
          <p:cNvPr id="23" name="Picture 22" descr="A graph of blue rectangles with white text&#10;&#10;AI-generated content may be incorrect.">
            <a:extLst>
              <a:ext uri="{FF2B5EF4-FFF2-40B4-BE49-F238E27FC236}">
                <a16:creationId xmlns:a16="http://schemas.microsoft.com/office/drawing/2014/main" id="{F1F7B5E9-22A9-4391-D80C-91AA44D5EF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0494" y="1709726"/>
            <a:ext cx="6221506" cy="4914394"/>
          </a:xfrm>
          <a:prstGeom prst="rect">
            <a:avLst/>
          </a:prstGeom>
        </p:spPr>
      </p:pic>
      <p:sp>
        <p:nvSpPr>
          <p:cNvPr id="24" name="TextBox 23"/>
          <p:cNvSpPr txBox="1"/>
          <p:nvPr/>
        </p:nvSpPr>
        <p:spPr>
          <a:xfrm>
            <a:off x="457200" y="274320"/>
            <a:ext cx="1211179" cy="369332"/>
          </a:xfrm>
          <a:prstGeom prst="rect">
            <a:avLst/>
          </a:prstGeom>
          <a:noFill/>
        </p:spPr>
        <p:txBody>
          <a:bodyPr wrap="square">
            <a:spAutoFit/>
          </a:bodyPr>
          <a:lstStyle/>
          <a:p>
            <a:r>
              <a:rPr dirty="0"/>
              <a:t>Slide 11</a:t>
            </a:r>
          </a:p>
        </p:txBody>
      </p:sp>
    </p:spTree>
    <p:extLst>
      <p:ext uri="{BB962C8B-B14F-4D97-AF65-F5344CB8AC3E}">
        <p14:creationId xmlns:p14="http://schemas.microsoft.com/office/powerpoint/2010/main" val="1263465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75CD1-133B-F584-42FE-B85EB2DC51A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A1E34F4-28FD-72BD-25B5-1AB2A33AF50D}"/>
              </a:ext>
            </a:extLst>
          </p:cNvPr>
          <p:cNvSpPr>
            <a:spLocks noGrp="1"/>
          </p:cNvSpPr>
          <p:nvPr>
            <p:ph type="title"/>
          </p:nvPr>
        </p:nvSpPr>
        <p:spPr>
          <a:xfrm>
            <a:off x="6874932" y="2391833"/>
            <a:ext cx="4525963" cy="1697120"/>
          </a:xfrm>
        </p:spPr>
        <p:txBody>
          <a:bodyPr/>
          <a:lstStyle/>
          <a:p>
            <a:r>
              <a:t>Honeycrisp apple scenarios</a:t>
            </a:r>
          </a:p>
        </p:txBody>
      </p:sp>
      <p:pic>
        <p:nvPicPr>
          <p:cNvPr id="4" name="Picture 3" descr="A close-up of a red apple&#10;&#10;AI-generated content may be incorrect.">
            <a:extLst>
              <a:ext uri="{FF2B5EF4-FFF2-40B4-BE49-F238E27FC236}">
                <a16:creationId xmlns:a16="http://schemas.microsoft.com/office/drawing/2014/main" id="{DB8F5EF8-EBF5-D4D1-CBC2-92E603CC1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40" y="282372"/>
            <a:ext cx="5914495" cy="6293255"/>
          </a:xfrm>
          <a:prstGeom prst="rect">
            <a:avLst/>
          </a:prstGeom>
        </p:spPr>
      </p:pic>
    </p:spTree>
    <p:extLst>
      <p:ext uri="{BB962C8B-B14F-4D97-AF65-F5344CB8AC3E}">
        <p14:creationId xmlns:p14="http://schemas.microsoft.com/office/powerpoint/2010/main" val="1047277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ACF4F68-87B8-6677-4CD1-A54941C6A65E}"/>
              </a:ext>
            </a:extLst>
          </p:cNvPr>
          <p:cNvGraphicFramePr>
            <a:graphicFrameLocks noGrp="1"/>
          </p:cNvGraphicFramePr>
          <p:nvPr>
            <p:extLst>
              <p:ext uri="{D42A27DB-BD31-4B8C-83A1-F6EECF244321}">
                <p14:modId xmlns:p14="http://schemas.microsoft.com/office/powerpoint/2010/main" val="3508147252"/>
              </p:ext>
            </p:extLst>
          </p:nvPr>
        </p:nvGraphicFramePr>
        <p:xfrm>
          <a:off x="169333" y="967430"/>
          <a:ext cx="11887200" cy="5842344"/>
        </p:xfrm>
        <a:graphic>
          <a:graphicData uri="http://schemas.openxmlformats.org/drawingml/2006/table">
            <a:tbl>
              <a:tblPr/>
              <a:tblGrid>
                <a:gridCol w="2830541">
                  <a:extLst>
                    <a:ext uri="{9D8B030D-6E8A-4147-A177-3AD203B41FA5}">
                      <a16:colId xmlns:a16="http://schemas.microsoft.com/office/drawing/2014/main" val="3157488776"/>
                    </a:ext>
                  </a:extLst>
                </a:gridCol>
                <a:gridCol w="882315">
                  <a:extLst>
                    <a:ext uri="{9D8B030D-6E8A-4147-A177-3AD203B41FA5}">
                      <a16:colId xmlns:a16="http://schemas.microsoft.com/office/drawing/2014/main" val="2376739785"/>
                    </a:ext>
                  </a:extLst>
                </a:gridCol>
                <a:gridCol w="1271574">
                  <a:extLst>
                    <a:ext uri="{9D8B030D-6E8A-4147-A177-3AD203B41FA5}">
                      <a16:colId xmlns:a16="http://schemas.microsoft.com/office/drawing/2014/main" val="342455431"/>
                    </a:ext>
                  </a:extLst>
                </a:gridCol>
                <a:gridCol w="1123328">
                  <a:extLst>
                    <a:ext uri="{9D8B030D-6E8A-4147-A177-3AD203B41FA5}">
                      <a16:colId xmlns:a16="http://schemas.microsoft.com/office/drawing/2014/main" val="182461808"/>
                    </a:ext>
                  </a:extLst>
                </a:gridCol>
                <a:gridCol w="1028361">
                  <a:extLst>
                    <a:ext uri="{9D8B030D-6E8A-4147-A177-3AD203B41FA5}">
                      <a16:colId xmlns:a16="http://schemas.microsoft.com/office/drawing/2014/main" val="2386621326"/>
                    </a:ext>
                  </a:extLst>
                </a:gridCol>
                <a:gridCol w="1408230">
                  <a:extLst>
                    <a:ext uri="{9D8B030D-6E8A-4147-A177-3AD203B41FA5}">
                      <a16:colId xmlns:a16="http://schemas.microsoft.com/office/drawing/2014/main" val="1969995232"/>
                    </a:ext>
                  </a:extLst>
                </a:gridCol>
                <a:gridCol w="1041928">
                  <a:extLst>
                    <a:ext uri="{9D8B030D-6E8A-4147-A177-3AD203B41FA5}">
                      <a16:colId xmlns:a16="http://schemas.microsoft.com/office/drawing/2014/main" val="3926902528"/>
                    </a:ext>
                  </a:extLst>
                </a:gridCol>
                <a:gridCol w="1123328">
                  <a:extLst>
                    <a:ext uri="{9D8B030D-6E8A-4147-A177-3AD203B41FA5}">
                      <a16:colId xmlns:a16="http://schemas.microsoft.com/office/drawing/2014/main" val="941607048"/>
                    </a:ext>
                  </a:extLst>
                </a:gridCol>
                <a:gridCol w="1177595">
                  <a:extLst>
                    <a:ext uri="{9D8B030D-6E8A-4147-A177-3AD203B41FA5}">
                      <a16:colId xmlns:a16="http://schemas.microsoft.com/office/drawing/2014/main" val="1917967623"/>
                    </a:ext>
                  </a:extLst>
                </a:gridCol>
              </a:tblGrid>
              <a:tr h="1299030">
                <a:tc>
                  <a:txBody>
                    <a:bodyPr/>
                    <a:lstStyle/>
                    <a:p>
                      <a:pPr algn="l" fontAlgn="ctr">
                        <a:buNone/>
                      </a:pPr>
                      <a:r>
                        <a:rPr lang="en-US" sz="1900" b="1" i="0" u="none" strike="noStrike" dirty="0">
                          <a:effectLst/>
                          <a:latin typeface="Arial" panose="020B0604020202020204" pitchFamily="34" charset="0"/>
                        </a:rPr>
                        <a:t>Harvest strategy</a:t>
                      </a:r>
                    </a:p>
                  </a:txBody>
                  <a:tcPr marL="89610" marR="89610" marT="44805" marB="44805"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buNone/>
                      </a:pPr>
                      <a:r>
                        <a:rPr lang="en-US" sz="1900" b="1" i="0" u="none" strike="noStrike" dirty="0">
                          <a:effectLst/>
                          <a:latin typeface="Arial" panose="020B0604020202020204" pitchFamily="34" charset="0"/>
                        </a:rPr>
                        <a:t>Pass</a:t>
                      </a:r>
                    </a:p>
                  </a:txBody>
                  <a:tcPr marL="89610" marR="89610" marT="44805" marB="44805"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fontAlgn="ctr">
                        <a:buNone/>
                      </a:pPr>
                      <a:r>
                        <a:rPr lang="en-US" sz="1900" b="1" i="0" u="none" strike="noStrike" dirty="0">
                          <a:effectLst/>
                          <a:latin typeface="Arial" panose="020B0604020202020204" pitchFamily="34" charset="0"/>
                        </a:rPr>
                        <a:t>Hourly wage equivalent ($/hr)</a:t>
                      </a:r>
                    </a:p>
                  </a:txBody>
                  <a:tcPr marL="89610" marR="89610" marT="44805" marB="44805"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fontAlgn="ctr">
                        <a:buNone/>
                      </a:pPr>
                      <a:r>
                        <a:rPr lang="en-US" sz="1900" b="1" i="0" u="none" strike="noStrike" dirty="0">
                          <a:effectLst/>
                          <a:latin typeface="Arial" panose="020B0604020202020204" pitchFamily="34" charset="0"/>
                        </a:rPr>
                        <a:t>Picking rate (hr/bin)</a:t>
                      </a:r>
                    </a:p>
                  </a:txBody>
                  <a:tcPr marL="89610" marR="89610" marT="44805" marB="44805"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fontAlgn="ctr">
                        <a:buNone/>
                      </a:pPr>
                      <a:r>
                        <a:rPr lang="en-US" sz="1900" b="1" i="0" u="none" strike="noStrike" dirty="0">
                          <a:effectLst/>
                          <a:latin typeface="Arial" panose="020B0604020202020204" pitchFamily="34" charset="0"/>
                        </a:rPr>
                        <a:t>Piece rate ($/bin)</a:t>
                      </a:r>
                    </a:p>
                  </a:txBody>
                  <a:tcPr marL="89610" marR="89610" marT="44805" marB="44805"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fontAlgn="ctr">
                        <a:buNone/>
                      </a:pPr>
                      <a:r>
                        <a:rPr lang="en-US" sz="1900" b="1" i="0" u="none" strike="noStrike" dirty="0">
                          <a:effectLst/>
                          <a:latin typeface="Arial" panose="020B0604020202020204" pitchFamily="34" charset="0"/>
                        </a:rPr>
                        <a:t>Share of crop harvested (%)</a:t>
                      </a:r>
                    </a:p>
                  </a:txBody>
                  <a:tcPr marL="89610" marR="89610" marT="44805" marB="44805"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fontAlgn="ctr">
                        <a:buNone/>
                      </a:pPr>
                      <a:r>
                        <a:rPr lang="en-US" sz="1900" b="1" i="0" u="none" strike="noStrike" dirty="0">
                          <a:effectLst/>
                          <a:latin typeface="Arial" panose="020B0604020202020204" pitchFamily="34" charset="0"/>
                        </a:rPr>
                        <a:t>Bin weight (lb)</a:t>
                      </a:r>
                    </a:p>
                  </a:txBody>
                  <a:tcPr marL="89610" marR="89610" marT="44805" marB="44805"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fontAlgn="ctr">
                        <a:buNone/>
                      </a:pPr>
                      <a:r>
                        <a:rPr lang="en-US" sz="1900" b="1" i="0" u="none" strike="noStrike" dirty="0">
                          <a:effectLst/>
                          <a:latin typeface="Arial" panose="020B0604020202020204" pitchFamily="34" charset="0"/>
                        </a:rPr>
                        <a:t>Picking hr/acre</a:t>
                      </a:r>
                    </a:p>
                  </a:txBody>
                  <a:tcPr marL="89610" marR="89610" marT="44805" marB="44805"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fontAlgn="ctr">
                        <a:buNone/>
                      </a:pPr>
                      <a:r>
                        <a:rPr lang="en-US" sz="1900" b="1" i="0" u="none" strike="noStrike" dirty="0">
                          <a:effectLst/>
                          <a:latin typeface="Arial" panose="020B0604020202020204" pitchFamily="34" charset="0"/>
                        </a:rPr>
                        <a:t>Picking cost ($/acre)</a:t>
                      </a:r>
                    </a:p>
                  </a:txBody>
                  <a:tcPr marL="89610" marR="89610" marT="44805" marB="44805"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95866705"/>
                  </a:ext>
                </a:extLst>
              </a:tr>
              <a:tr h="634281">
                <a:tc>
                  <a:txBody>
                    <a:bodyPr/>
                    <a:lstStyle/>
                    <a:p>
                      <a:pPr algn="l" fontAlgn="ctr">
                        <a:buNone/>
                      </a:pPr>
                      <a:r>
                        <a:rPr lang="en-US" sz="1900" b="0" i="0" u="none" strike="noStrike" dirty="0">
                          <a:effectLst/>
                          <a:latin typeface="Arial" panose="020B0604020202020204" pitchFamily="34" charset="0"/>
                        </a:rPr>
                        <a:t>Fast pick – low packout</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fontAlgn="ctr">
                        <a:buNone/>
                      </a:pPr>
                      <a:r>
                        <a:rPr lang="en-US" sz="1900" b="0" i="0" u="none" strike="noStrike" dirty="0">
                          <a:effectLst/>
                          <a:latin typeface="Arial" panose="020B0604020202020204" pitchFamily="34" charset="0"/>
                        </a:rPr>
                        <a:t>Single</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0" i="0" u="none" strike="noStrike" dirty="0">
                          <a:effectLst/>
                          <a:latin typeface="Arial" panose="020B0604020202020204" pitchFamily="34" charset="0"/>
                        </a:rPr>
                        <a:t>25.63</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0" i="0" u="none" strike="noStrike" dirty="0">
                          <a:effectLst/>
                          <a:latin typeface="Arial" panose="020B0604020202020204" pitchFamily="34" charset="0"/>
                        </a:rPr>
                        <a:t>1.50</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0" i="0" u="none" strike="noStrike">
                          <a:effectLst/>
                          <a:latin typeface="Arial" panose="020B0604020202020204" pitchFamily="34" charset="0"/>
                        </a:rPr>
                        <a:t>38.45</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0" i="0" u="none" strike="noStrike">
                          <a:effectLst/>
                          <a:latin typeface="Arial" panose="020B0604020202020204" pitchFamily="34" charset="0"/>
                        </a:rPr>
                        <a:t>100</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0" i="0" u="none" strike="noStrike">
                          <a:effectLst/>
                          <a:latin typeface="Arial" panose="020B0604020202020204" pitchFamily="34" charset="0"/>
                        </a:rPr>
                        <a:t>825</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0" i="0" u="none" strike="noStrike">
                          <a:effectLst/>
                          <a:latin typeface="Arial" panose="020B0604020202020204" pitchFamily="34" charset="0"/>
                        </a:rPr>
                        <a:t>105.0</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1" i="0" u="none" strike="noStrike" dirty="0">
                          <a:effectLst/>
                          <a:latin typeface="Arial" panose="020B0604020202020204" pitchFamily="34" charset="0"/>
                        </a:rPr>
                        <a:t>2,691</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583141927"/>
                  </a:ext>
                </a:extLst>
              </a:tr>
              <a:tr h="634281">
                <a:tc>
                  <a:txBody>
                    <a:bodyPr/>
                    <a:lstStyle/>
                    <a:p>
                      <a:pPr algn="l" fontAlgn="ctr">
                        <a:buNone/>
                      </a:pPr>
                      <a:r>
                        <a:rPr lang="en-US" sz="1900" b="0" i="0" u="none" strike="noStrike" dirty="0">
                          <a:effectLst/>
                          <a:latin typeface="Arial" panose="020B0604020202020204" pitchFamily="34" charset="0"/>
                        </a:rPr>
                        <a:t>Fast pick – high packout</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fontAlgn="ctr">
                        <a:buNone/>
                      </a:pPr>
                      <a:r>
                        <a:rPr lang="en-US" sz="1900" b="0" i="0" u="none" strike="noStrike" dirty="0">
                          <a:effectLst/>
                          <a:latin typeface="Arial" panose="020B0604020202020204" pitchFamily="34" charset="0"/>
                        </a:rPr>
                        <a:t>Single</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0" i="0" u="none" strike="noStrike" dirty="0">
                          <a:effectLst/>
                          <a:latin typeface="Arial" panose="020B0604020202020204" pitchFamily="34" charset="0"/>
                        </a:rPr>
                        <a:t>25.63</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0" i="0" u="none" strike="noStrike" dirty="0">
                          <a:effectLst/>
                          <a:latin typeface="Arial" panose="020B0604020202020204" pitchFamily="34" charset="0"/>
                        </a:rPr>
                        <a:t>1.75</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0" i="0" u="none" strike="noStrike" dirty="0">
                          <a:effectLst/>
                          <a:latin typeface="Arial" panose="020B0604020202020204" pitchFamily="34" charset="0"/>
                        </a:rPr>
                        <a:t>44.85</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0" i="0" u="none" strike="noStrike" dirty="0">
                          <a:effectLst/>
                          <a:latin typeface="Arial" panose="020B0604020202020204" pitchFamily="34" charset="0"/>
                        </a:rPr>
                        <a:t>85</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0" i="0" u="none" strike="noStrike" dirty="0">
                          <a:effectLst/>
                          <a:latin typeface="Arial" panose="020B0604020202020204" pitchFamily="34" charset="0"/>
                        </a:rPr>
                        <a:t>825</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0" i="0" u="none" strike="noStrike" dirty="0">
                          <a:effectLst/>
                          <a:latin typeface="Arial" panose="020B0604020202020204" pitchFamily="34" charset="0"/>
                        </a:rPr>
                        <a:t>122.5</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1" i="0" u="none" strike="noStrike" dirty="0">
                          <a:effectLst/>
                          <a:latin typeface="Arial" panose="020B0604020202020204" pitchFamily="34" charset="0"/>
                        </a:rPr>
                        <a:t>3,140</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122014508"/>
                  </a:ext>
                </a:extLst>
              </a:tr>
              <a:tr h="634281">
                <a:tc>
                  <a:txBody>
                    <a:bodyPr/>
                    <a:lstStyle/>
                    <a:p>
                      <a:pPr algn="l" fontAlgn="ctr">
                        <a:buNone/>
                      </a:pPr>
                      <a:r>
                        <a:rPr lang="en-US" sz="1900" b="0" i="0" u="none" strike="noStrike">
                          <a:effectLst/>
                          <a:latin typeface="Arial" panose="020B0604020202020204" pitchFamily="34" charset="0"/>
                        </a:rPr>
                        <a:t>Slow pick – 30% left</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fontAlgn="ctr">
                        <a:buNone/>
                      </a:pPr>
                      <a:r>
                        <a:rPr lang="en-US" sz="1900" b="0" i="0" u="none" strike="noStrike" dirty="0">
                          <a:effectLst/>
                          <a:latin typeface="Arial" panose="020B0604020202020204" pitchFamily="34" charset="0"/>
                        </a:rPr>
                        <a:t>Single</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0" i="0" u="none" strike="noStrike" dirty="0">
                          <a:effectLst/>
                          <a:latin typeface="Arial" panose="020B0604020202020204" pitchFamily="34" charset="0"/>
                        </a:rPr>
                        <a:t>21.63</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0" i="0" u="none" strike="noStrike" dirty="0">
                          <a:effectLst/>
                          <a:latin typeface="Arial" panose="020B0604020202020204" pitchFamily="34" charset="0"/>
                        </a:rPr>
                        <a:t>2.50</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0" i="0" u="none" strike="noStrike" dirty="0">
                          <a:effectLst/>
                          <a:latin typeface="Arial" panose="020B0604020202020204" pitchFamily="34" charset="0"/>
                        </a:rPr>
                        <a:t>54.08</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0" i="0" u="none" strike="noStrike" dirty="0">
                          <a:effectLst/>
                          <a:latin typeface="Arial" panose="020B0604020202020204" pitchFamily="34" charset="0"/>
                        </a:rPr>
                        <a:t>70</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0" i="0" u="none" strike="noStrike">
                          <a:effectLst/>
                          <a:latin typeface="Arial" panose="020B0604020202020204" pitchFamily="34" charset="0"/>
                        </a:rPr>
                        <a:t>825</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0" i="0" u="none" strike="noStrike" dirty="0">
                          <a:effectLst/>
                          <a:latin typeface="Arial" panose="020B0604020202020204" pitchFamily="34" charset="0"/>
                        </a:rPr>
                        <a:t>175.0</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1" i="0" u="none" strike="noStrike" dirty="0">
                          <a:effectLst/>
                          <a:latin typeface="Arial" panose="020B0604020202020204" pitchFamily="34" charset="0"/>
                        </a:rPr>
                        <a:t>3,785</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830694622"/>
                  </a:ext>
                </a:extLst>
              </a:tr>
              <a:tr h="634281">
                <a:tc>
                  <a:txBody>
                    <a:bodyPr/>
                    <a:lstStyle/>
                    <a:p>
                      <a:pPr algn="l" fontAlgn="ctr">
                        <a:buNone/>
                      </a:pPr>
                      <a:r>
                        <a:rPr lang="en-US" sz="1900" b="0" i="0" u="none" strike="noStrike">
                          <a:effectLst/>
                          <a:latin typeface="Arial" panose="020B0604020202020204" pitchFamily="34" charset="0"/>
                        </a:rPr>
                        <a:t>Slow pick – 50% left</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fontAlgn="ctr">
                        <a:buNone/>
                      </a:pPr>
                      <a:r>
                        <a:rPr lang="en-US" sz="1900" b="0" i="0" u="none" strike="noStrike" dirty="0">
                          <a:effectLst/>
                          <a:latin typeface="Arial" panose="020B0604020202020204" pitchFamily="34" charset="0"/>
                        </a:rPr>
                        <a:t>Single</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0" i="0" u="none" strike="noStrike" dirty="0">
                          <a:effectLst/>
                          <a:latin typeface="Arial" panose="020B0604020202020204" pitchFamily="34" charset="0"/>
                        </a:rPr>
                        <a:t>21.63</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0" i="0" u="none" strike="noStrike" dirty="0">
                          <a:effectLst/>
                          <a:latin typeface="Arial" panose="020B0604020202020204" pitchFamily="34" charset="0"/>
                        </a:rPr>
                        <a:t>3.00</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0" i="0" u="none" strike="noStrike" dirty="0">
                          <a:effectLst/>
                          <a:latin typeface="Arial" panose="020B0604020202020204" pitchFamily="34" charset="0"/>
                        </a:rPr>
                        <a:t>64.89</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0" i="0" u="none" strike="noStrike" dirty="0">
                          <a:effectLst/>
                          <a:latin typeface="Arial" panose="020B0604020202020204" pitchFamily="34" charset="0"/>
                        </a:rPr>
                        <a:t>50</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0" i="0" u="none" strike="noStrike">
                          <a:effectLst/>
                          <a:latin typeface="Arial" panose="020B0604020202020204" pitchFamily="34" charset="0"/>
                        </a:rPr>
                        <a:t>825</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0" i="0" u="none" strike="noStrike">
                          <a:effectLst/>
                          <a:latin typeface="Arial" panose="020B0604020202020204" pitchFamily="34" charset="0"/>
                        </a:rPr>
                        <a:t>210.0</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1" i="0" u="none" strike="noStrike" dirty="0">
                          <a:effectLst/>
                          <a:latin typeface="Arial" panose="020B0604020202020204" pitchFamily="34" charset="0"/>
                        </a:rPr>
                        <a:t>4,542</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936661584"/>
                  </a:ext>
                </a:extLst>
              </a:tr>
              <a:tr h="640557">
                <a:tc>
                  <a:txBody>
                    <a:bodyPr/>
                    <a:lstStyle/>
                    <a:p>
                      <a:pPr algn="l" fontAlgn="ctr">
                        <a:buNone/>
                      </a:pPr>
                      <a:r>
                        <a:rPr lang="en-US" sz="1900" b="0" i="0" u="none" strike="noStrike">
                          <a:effectLst/>
                          <a:latin typeface="Arial" panose="020B0604020202020204" pitchFamily="34" charset="0"/>
                        </a:rPr>
                        <a:t>Two-pass selective (total)</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fontAlgn="ctr">
                        <a:buNone/>
                      </a:pPr>
                      <a:r>
                        <a:rPr lang="en-US" sz="1900" b="0" i="0" u="none" strike="noStrike" dirty="0">
                          <a:effectLst/>
                          <a:latin typeface="Arial" panose="020B0604020202020204" pitchFamily="34" charset="0"/>
                        </a:rPr>
                        <a:t>—</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0" i="0" u="none" strike="noStrike" dirty="0">
                          <a:effectLst/>
                          <a:latin typeface="Arial" panose="020B0604020202020204" pitchFamily="34" charset="0"/>
                        </a:rPr>
                        <a:t>—</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0" i="0" u="none" strike="noStrike" dirty="0">
                          <a:effectLst/>
                          <a:latin typeface="Arial" panose="020B0604020202020204" pitchFamily="34" charset="0"/>
                        </a:rPr>
                        <a:t>—</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0" i="0" u="none" strike="noStrike" dirty="0">
                          <a:effectLst/>
                          <a:latin typeface="Arial" panose="020B0604020202020204" pitchFamily="34" charset="0"/>
                        </a:rPr>
                        <a:t>—</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0" i="0" u="none" strike="noStrike" dirty="0">
                          <a:effectLst/>
                          <a:latin typeface="Arial" panose="020B0604020202020204" pitchFamily="34" charset="0"/>
                        </a:rPr>
                        <a:t>70</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0" i="0" u="none" strike="noStrike" dirty="0">
                          <a:effectLst/>
                          <a:latin typeface="Arial" panose="020B0604020202020204" pitchFamily="34" charset="0"/>
                        </a:rPr>
                        <a:t>825</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0" i="0" u="none" strike="noStrike">
                          <a:effectLst/>
                          <a:latin typeface="Arial" panose="020B0604020202020204" pitchFamily="34" charset="0"/>
                        </a:rPr>
                        <a:t>138.3</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1" i="0" u="none" strike="noStrike" dirty="0">
                          <a:effectLst/>
                          <a:latin typeface="Arial" panose="020B0604020202020204" pitchFamily="34" charset="0"/>
                        </a:rPr>
                        <a:t>3,543</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28727168"/>
                  </a:ext>
                </a:extLst>
              </a:tr>
              <a:tr h="640557">
                <a:tc>
                  <a:txBody>
                    <a:bodyPr/>
                    <a:lstStyle/>
                    <a:p>
                      <a:pPr lvl="1" algn="l" fontAlgn="ctr">
                        <a:buNone/>
                      </a:pPr>
                      <a:r>
                        <a:rPr lang="en-US" sz="1900" b="0" i="1" u="none" strike="noStrike" dirty="0">
                          <a:effectLst/>
                          <a:latin typeface="Arial" panose="020B0604020202020204" pitchFamily="34" charset="0"/>
                        </a:rPr>
                        <a:t>Two-pass selective (70%+30%)</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fontAlgn="ctr">
                        <a:buNone/>
                      </a:pPr>
                      <a:r>
                        <a:rPr lang="en-US" sz="1900" b="0" i="1" u="none" strike="noStrike" dirty="0">
                          <a:effectLst/>
                          <a:latin typeface="Arial" panose="020B0604020202020204" pitchFamily="34" charset="0"/>
                        </a:rPr>
                        <a:t>Pass 1</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0" i="1" u="none" strike="noStrike" dirty="0">
                          <a:effectLst/>
                          <a:latin typeface="Arial" panose="020B0604020202020204" pitchFamily="34" charset="0"/>
                        </a:rPr>
                        <a:t>25.63</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0" i="1" u="none" strike="noStrike" dirty="0">
                          <a:effectLst/>
                          <a:latin typeface="Arial" panose="020B0604020202020204" pitchFamily="34" charset="0"/>
                        </a:rPr>
                        <a:t>1.75</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0" i="1" u="none" strike="noStrike" dirty="0">
                          <a:effectLst/>
                          <a:latin typeface="Arial" panose="020B0604020202020204" pitchFamily="34" charset="0"/>
                        </a:rPr>
                        <a:t>44.85</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0" i="1" u="none" strike="noStrike" dirty="0">
                          <a:effectLst/>
                          <a:latin typeface="Arial" panose="020B0604020202020204" pitchFamily="34" charset="0"/>
                        </a:rPr>
                        <a:t>40</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0" i="1" u="none" strike="noStrike" dirty="0">
                          <a:effectLst/>
                          <a:latin typeface="Arial" panose="020B0604020202020204" pitchFamily="34" charset="0"/>
                        </a:rPr>
                        <a:t>825</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0" i="1" u="none" strike="noStrike" dirty="0">
                          <a:effectLst/>
                          <a:latin typeface="Arial" panose="020B0604020202020204" pitchFamily="34" charset="0"/>
                        </a:rPr>
                        <a:t>85.8</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1" i="1" u="none" strike="noStrike" dirty="0">
                          <a:effectLst/>
                          <a:latin typeface="Arial" panose="020B0604020202020204" pitchFamily="34" charset="0"/>
                        </a:rPr>
                        <a:t>2,198</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786278709"/>
                  </a:ext>
                </a:extLst>
              </a:tr>
              <a:tr h="640557">
                <a:tc>
                  <a:txBody>
                    <a:bodyPr/>
                    <a:lstStyle/>
                    <a:p>
                      <a:pPr lvl="1" algn="l" fontAlgn="ctr">
                        <a:buNone/>
                      </a:pPr>
                      <a:r>
                        <a:rPr lang="en-US" sz="1900" b="0" i="1" u="none" strike="noStrike" dirty="0">
                          <a:effectLst/>
                          <a:latin typeface="Arial" panose="020B0604020202020204" pitchFamily="34" charset="0"/>
                        </a:rPr>
                        <a:t>Two-pass selective (70%+30%)</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fontAlgn="ctr">
                        <a:buNone/>
                      </a:pPr>
                      <a:r>
                        <a:rPr lang="en-US" sz="1900" b="0" i="1" u="none" strike="noStrike" dirty="0">
                          <a:effectLst/>
                          <a:latin typeface="Arial" panose="020B0604020202020204" pitchFamily="34" charset="0"/>
                        </a:rPr>
                        <a:t>Pass 2</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0" i="1" u="none" strike="noStrike" dirty="0">
                          <a:effectLst/>
                          <a:latin typeface="Arial" panose="020B0604020202020204" pitchFamily="34" charset="0"/>
                        </a:rPr>
                        <a:t>25.63</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0" i="1" u="none" strike="noStrike" dirty="0">
                          <a:effectLst/>
                          <a:latin typeface="Arial" panose="020B0604020202020204" pitchFamily="34" charset="0"/>
                        </a:rPr>
                        <a:t>2.50</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0" i="1" u="none" strike="noStrike" dirty="0">
                          <a:effectLst/>
                          <a:latin typeface="Arial" panose="020B0604020202020204" pitchFamily="34" charset="0"/>
                        </a:rPr>
                        <a:t>64.08</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0" i="1" u="none" strike="noStrike" dirty="0">
                          <a:effectLst/>
                          <a:latin typeface="Arial" panose="020B0604020202020204" pitchFamily="34" charset="0"/>
                        </a:rPr>
                        <a:t>30</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0" i="1" u="none" strike="noStrike" dirty="0">
                          <a:effectLst/>
                          <a:latin typeface="Arial" panose="020B0604020202020204" pitchFamily="34" charset="0"/>
                        </a:rPr>
                        <a:t>825</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0" i="1" u="none" strike="noStrike" dirty="0">
                          <a:effectLst/>
                          <a:latin typeface="Arial" panose="020B0604020202020204" pitchFamily="34" charset="0"/>
                        </a:rPr>
                        <a:t>52.5</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fontAlgn="ctr">
                        <a:buNone/>
                      </a:pPr>
                      <a:r>
                        <a:rPr lang="en-US" sz="1900" b="1" i="1" u="none" strike="noStrike" dirty="0">
                          <a:effectLst/>
                          <a:latin typeface="Arial" panose="020B0604020202020204" pitchFamily="34" charset="0"/>
                        </a:rPr>
                        <a:t>1,346</a:t>
                      </a:r>
                    </a:p>
                  </a:txBody>
                  <a:tcPr marL="89610" marR="89610" marT="44805" marB="44805">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929542356"/>
                  </a:ext>
                </a:extLst>
              </a:tr>
            </a:tbl>
          </a:graphicData>
        </a:graphic>
      </p:graphicFrame>
      <p:sp>
        <p:nvSpPr>
          <p:cNvPr id="7" name="Title 3">
            <a:extLst>
              <a:ext uri="{FF2B5EF4-FFF2-40B4-BE49-F238E27FC236}">
                <a16:creationId xmlns:a16="http://schemas.microsoft.com/office/drawing/2014/main" id="{E0572A06-FF8D-F813-B300-DA2A251D6303}"/>
              </a:ext>
            </a:extLst>
          </p:cNvPr>
          <p:cNvSpPr txBox="1">
            <a:spLocks/>
          </p:cNvSpPr>
          <p:nvPr/>
        </p:nvSpPr>
        <p:spPr>
          <a:xfrm>
            <a:off x="311722" y="460956"/>
            <a:ext cx="11710945" cy="506474"/>
          </a:xfrm>
          <a:prstGeom prst="rect">
            <a:avLst/>
          </a:prstGeom>
        </p:spPr>
        <p:txBody>
          <a:bodyPr vert="horz" lIns="0" tIns="0" rIns="0" bIns="0" rtlCol="0" anchor="t" anchorCtr="1">
            <a:noAutofit/>
          </a:bodyPr>
          <a:lstStyle>
            <a:lvl1pPr algn="ctr" defTabSz="914400" rtl="0" eaLnBrk="1" latinLnBrk="0" hangingPunct="1">
              <a:lnSpc>
                <a:spcPct val="90000"/>
              </a:lnSpc>
              <a:spcBef>
                <a:spcPct val="0"/>
              </a:spcBef>
              <a:buNone/>
              <a:defRPr lang="en-US" sz="4400" kern="1200" spc="-150">
                <a:solidFill>
                  <a:schemeClr val="tx1"/>
                </a:solidFill>
                <a:latin typeface="Arial Black" panose="020B0A04020102020204" pitchFamily="34" charset="0"/>
                <a:ea typeface="+mj-ea"/>
                <a:cs typeface="+mj-cs"/>
              </a:defRPr>
            </a:lvl1pPr>
          </a:lstStyle>
          <a:p>
            <a:r>
              <a:rPr lang="en-US" sz="2400" dirty="0">
                <a:solidFill>
                  <a:srgbClr val="008F00"/>
                </a:solidFill>
              </a:rPr>
              <a:t>Honeycrisp: Picking Labor Assumptions and Costs</a:t>
            </a:r>
          </a:p>
        </p:txBody>
      </p:sp>
      <p:sp>
        <p:nvSpPr>
          <p:cNvPr id="8" name="TextBox 7"/>
          <p:cNvSpPr txBox="1"/>
          <p:nvPr/>
        </p:nvSpPr>
        <p:spPr>
          <a:xfrm>
            <a:off x="457200" y="274320"/>
            <a:ext cx="8229600" cy="914400"/>
          </a:xfrm>
          <a:prstGeom prst="rect">
            <a:avLst/>
          </a:prstGeom>
          <a:noFill/>
        </p:spPr>
        <p:txBody>
          <a:bodyPr wrap="none">
            <a:spAutoFit/>
          </a:bodyPr>
          <a:lstStyle/>
          <a:p>
            <a:r>
              <a:rPr dirty="0"/>
              <a:t>Slide 13</a:t>
            </a:r>
          </a:p>
        </p:txBody>
      </p:sp>
    </p:spTree>
    <p:extLst>
      <p:ext uri="{BB962C8B-B14F-4D97-AF65-F5344CB8AC3E}">
        <p14:creationId xmlns:p14="http://schemas.microsoft.com/office/powerpoint/2010/main" val="2718406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BF163-3BA0-2E98-6D5C-1EC180E38AE4}"/>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68F24EEF-E657-7043-635D-E86E68907542}"/>
              </a:ext>
            </a:extLst>
          </p:cNvPr>
          <p:cNvSpPr txBox="1">
            <a:spLocks/>
          </p:cNvSpPr>
          <p:nvPr/>
        </p:nvSpPr>
        <p:spPr>
          <a:xfrm>
            <a:off x="294968" y="207719"/>
            <a:ext cx="11710945" cy="506474"/>
          </a:xfrm>
          <a:prstGeom prst="rect">
            <a:avLst/>
          </a:prstGeom>
        </p:spPr>
        <p:txBody>
          <a:bodyPr vert="horz" lIns="0" tIns="0" rIns="0" bIns="0" rtlCol="0" anchor="t" anchorCtr="1">
            <a:noAutofit/>
          </a:bodyPr>
          <a:lstStyle>
            <a:lvl1pPr algn="ctr" defTabSz="914400" rtl="0" eaLnBrk="1" latinLnBrk="0" hangingPunct="1">
              <a:lnSpc>
                <a:spcPct val="90000"/>
              </a:lnSpc>
              <a:spcBef>
                <a:spcPct val="0"/>
              </a:spcBef>
              <a:buNone/>
              <a:defRPr lang="en-US" sz="4400" kern="1200" spc="-150">
                <a:solidFill>
                  <a:schemeClr val="tx1"/>
                </a:solidFill>
                <a:latin typeface="Arial Black" panose="020B0A04020102020204" pitchFamily="34" charset="0"/>
                <a:ea typeface="+mj-ea"/>
                <a:cs typeface="+mj-cs"/>
              </a:defRPr>
            </a:lvl1pPr>
          </a:lstStyle>
          <a:p>
            <a:r>
              <a:rPr lang="en-US" sz="2400" dirty="0">
                <a:solidFill>
                  <a:srgbClr val="008F00"/>
                </a:solidFill>
              </a:rPr>
              <a:t>Honeycrisp: Support Labor Checker – Hauling </a:t>
            </a:r>
          </a:p>
        </p:txBody>
      </p:sp>
      <p:graphicFrame>
        <p:nvGraphicFramePr>
          <p:cNvPr id="4" name="Table 3">
            <a:extLst>
              <a:ext uri="{FF2B5EF4-FFF2-40B4-BE49-F238E27FC236}">
                <a16:creationId xmlns:a16="http://schemas.microsoft.com/office/drawing/2014/main" id="{913B88CF-A93E-B8EF-153C-067EA1F1CC68}"/>
              </a:ext>
            </a:extLst>
          </p:cNvPr>
          <p:cNvGraphicFramePr>
            <a:graphicFrameLocks noGrp="1"/>
          </p:cNvGraphicFramePr>
          <p:nvPr>
            <p:extLst>
              <p:ext uri="{D42A27DB-BD31-4B8C-83A1-F6EECF244321}">
                <p14:modId xmlns:p14="http://schemas.microsoft.com/office/powerpoint/2010/main" val="1186509448"/>
              </p:ext>
            </p:extLst>
          </p:nvPr>
        </p:nvGraphicFramePr>
        <p:xfrm>
          <a:off x="198120" y="634274"/>
          <a:ext cx="11795760" cy="6043826"/>
        </p:xfrm>
        <a:graphic>
          <a:graphicData uri="http://schemas.openxmlformats.org/drawingml/2006/table">
            <a:tbl>
              <a:tblPr/>
              <a:tblGrid>
                <a:gridCol w="3474720">
                  <a:extLst>
                    <a:ext uri="{9D8B030D-6E8A-4147-A177-3AD203B41FA5}">
                      <a16:colId xmlns:a16="http://schemas.microsoft.com/office/drawing/2014/main" val="1980674713"/>
                    </a:ext>
                  </a:extLst>
                </a:gridCol>
                <a:gridCol w="1188720">
                  <a:extLst>
                    <a:ext uri="{9D8B030D-6E8A-4147-A177-3AD203B41FA5}">
                      <a16:colId xmlns:a16="http://schemas.microsoft.com/office/drawing/2014/main" val="2443747756"/>
                    </a:ext>
                  </a:extLst>
                </a:gridCol>
                <a:gridCol w="1188720">
                  <a:extLst>
                    <a:ext uri="{9D8B030D-6E8A-4147-A177-3AD203B41FA5}">
                      <a16:colId xmlns:a16="http://schemas.microsoft.com/office/drawing/2014/main" val="1564475171"/>
                    </a:ext>
                  </a:extLst>
                </a:gridCol>
                <a:gridCol w="1188720">
                  <a:extLst>
                    <a:ext uri="{9D8B030D-6E8A-4147-A177-3AD203B41FA5}">
                      <a16:colId xmlns:a16="http://schemas.microsoft.com/office/drawing/2014/main" val="3986163521"/>
                    </a:ext>
                  </a:extLst>
                </a:gridCol>
                <a:gridCol w="1188720">
                  <a:extLst>
                    <a:ext uri="{9D8B030D-6E8A-4147-A177-3AD203B41FA5}">
                      <a16:colId xmlns:a16="http://schemas.microsoft.com/office/drawing/2014/main" val="2666678728"/>
                    </a:ext>
                  </a:extLst>
                </a:gridCol>
                <a:gridCol w="1188720">
                  <a:extLst>
                    <a:ext uri="{9D8B030D-6E8A-4147-A177-3AD203B41FA5}">
                      <a16:colId xmlns:a16="http://schemas.microsoft.com/office/drawing/2014/main" val="3122330239"/>
                    </a:ext>
                  </a:extLst>
                </a:gridCol>
                <a:gridCol w="1188720">
                  <a:extLst>
                    <a:ext uri="{9D8B030D-6E8A-4147-A177-3AD203B41FA5}">
                      <a16:colId xmlns:a16="http://schemas.microsoft.com/office/drawing/2014/main" val="2227329456"/>
                    </a:ext>
                  </a:extLst>
                </a:gridCol>
                <a:gridCol w="1188720">
                  <a:extLst>
                    <a:ext uri="{9D8B030D-6E8A-4147-A177-3AD203B41FA5}">
                      <a16:colId xmlns:a16="http://schemas.microsoft.com/office/drawing/2014/main" val="4065640362"/>
                    </a:ext>
                  </a:extLst>
                </a:gridCol>
              </a:tblGrid>
              <a:tr h="474886">
                <a:tc>
                  <a:txBody>
                    <a:bodyPr/>
                    <a:lstStyle/>
                    <a:p>
                      <a:pPr>
                        <a:buNone/>
                      </a:pPr>
                      <a:r>
                        <a:rPr lang="en-US" sz="2000" b="1" dirty="0"/>
                        <a:t>Harvest strategy</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buNone/>
                      </a:pPr>
                      <a:r>
                        <a:rPr lang="en-US" sz="2000" b="1" dirty="0"/>
                        <a:t>Pass</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Checker cost ($/bin)</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Hauling cost ($/bin)</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Checker hr/bin</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Hauling hr/bin</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Support hr/acre</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Support cost ($/acre)</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4616471"/>
                  </a:ext>
                </a:extLst>
              </a:tr>
              <a:tr h="731520">
                <a:tc>
                  <a:txBody>
                    <a:bodyPr/>
                    <a:lstStyle/>
                    <a:p>
                      <a:pPr>
                        <a:buNone/>
                      </a:pPr>
                      <a:r>
                        <a:rPr lang="en-US" sz="2000" dirty="0"/>
                        <a:t>Fast pick – low packout</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buNone/>
                      </a:pPr>
                      <a:r>
                        <a:rPr lang="en-US" sz="2000" dirty="0"/>
                        <a:t>Single</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11.00</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11.00</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0.43</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a:t>0.43</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a:t>60.09</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b="1" dirty="0"/>
                        <a:t>1,540</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182920714"/>
                  </a:ext>
                </a:extLst>
              </a:tr>
              <a:tr h="731520">
                <a:tc>
                  <a:txBody>
                    <a:bodyPr/>
                    <a:lstStyle/>
                    <a:p>
                      <a:pPr>
                        <a:buNone/>
                      </a:pPr>
                      <a:r>
                        <a:rPr lang="en-US" sz="2000" dirty="0"/>
                        <a:t>Fast pick – high packout</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buNone/>
                      </a:pPr>
                      <a:r>
                        <a:rPr lang="en-US" sz="2000" dirty="0"/>
                        <a:t>Single</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10.00</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10.00</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a:t>0.39</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0.39</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a:t>54.62</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b="1" dirty="0"/>
                        <a:t>1,400</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257574496"/>
                  </a:ext>
                </a:extLst>
              </a:tr>
              <a:tr h="731520">
                <a:tc>
                  <a:txBody>
                    <a:bodyPr/>
                    <a:lstStyle/>
                    <a:p>
                      <a:pPr>
                        <a:buNone/>
                      </a:pPr>
                      <a:r>
                        <a:rPr lang="en-US" sz="2000" dirty="0"/>
                        <a:t>Slow pick – 30% left</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buNone/>
                      </a:pPr>
                      <a:r>
                        <a:rPr lang="en-US" sz="2000" dirty="0"/>
                        <a:t>Single</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9.00</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9.00</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0.42</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0.42</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58.25</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b="1" dirty="0"/>
                        <a:t>1,260</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175834181"/>
                  </a:ext>
                </a:extLst>
              </a:tr>
              <a:tr h="731520">
                <a:tc>
                  <a:txBody>
                    <a:bodyPr/>
                    <a:lstStyle/>
                    <a:p>
                      <a:pPr>
                        <a:buNone/>
                      </a:pPr>
                      <a:r>
                        <a:rPr lang="en-US" sz="2000" dirty="0"/>
                        <a:t>Slow pick – 50% left</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buNone/>
                      </a:pPr>
                      <a:r>
                        <a:rPr lang="en-US" sz="2000" dirty="0"/>
                        <a:t>Single</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9.00</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9.00</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0.42</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a:t>0.42</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58.25</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b="1" dirty="0"/>
                        <a:t>1,260</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723107809"/>
                  </a:ext>
                </a:extLst>
              </a:tr>
              <a:tr h="731520">
                <a:tc>
                  <a:txBody>
                    <a:bodyPr/>
                    <a:lstStyle/>
                    <a:p>
                      <a:pPr>
                        <a:buNone/>
                      </a:pPr>
                      <a:r>
                        <a:rPr lang="en-US" sz="2000" dirty="0"/>
                        <a:t>Two-pass selective (total)</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buNone/>
                      </a:pPr>
                      <a:r>
                        <a:rPr lang="en-US" sz="2000" dirty="0"/>
                        <a:t>—</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20.00</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20.00</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0.78</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0.78</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109.25</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b="1" dirty="0"/>
                        <a:t>2,800</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580898602"/>
                  </a:ext>
                </a:extLst>
              </a:tr>
              <a:tr h="731520">
                <a:tc>
                  <a:txBody>
                    <a:bodyPr/>
                    <a:lstStyle/>
                    <a:p>
                      <a:pPr lvl="1">
                        <a:buNone/>
                      </a:pPr>
                      <a:r>
                        <a:rPr lang="en-US" sz="2000" i="1" dirty="0"/>
                        <a:t>Two-pass selective (70%+30%)</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buNone/>
                      </a:pPr>
                      <a:r>
                        <a:rPr lang="en-US" sz="2000" i="1" dirty="0"/>
                        <a:t>Pass 1</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i="1" dirty="0"/>
                        <a:t>10.00</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i="1" dirty="0"/>
                        <a:t>10.00</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i="1" dirty="0"/>
                        <a:t>0.39</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i="1" dirty="0"/>
                        <a:t>0.39</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i="1" dirty="0"/>
                        <a:t>54.62</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b="1" i="1" dirty="0"/>
                        <a:t>1,400</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507035482"/>
                  </a:ext>
                </a:extLst>
              </a:tr>
              <a:tr h="731520">
                <a:tc>
                  <a:txBody>
                    <a:bodyPr/>
                    <a:lstStyle/>
                    <a:p>
                      <a:pPr lvl="1">
                        <a:buNone/>
                      </a:pPr>
                      <a:r>
                        <a:rPr lang="en-US" sz="2000" i="1" dirty="0"/>
                        <a:t>Two-pass selective (70%+30%)</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buNone/>
                      </a:pPr>
                      <a:r>
                        <a:rPr lang="en-US" sz="2000" i="1" dirty="0"/>
                        <a:t>Pass 2</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i="1" dirty="0"/>
                        <a:t>10.00</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i="1" dirty="0"/>
                        <a:t>10.00</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i="1" dirty="0"/>
                        <a:t>0.39</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i="1" dirty="0"/>
                        <a:t>0.39</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i="1" dirty="0"/>
                        <a:t>54.62</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b="1" i="1" dirty="0"/>
                        <a:t>1,400</a:t>
                      </a:r>
                    </a:p>
                  </a:txBody>
                  <a:tcPr marL="8787" marR="8787" marT="4393" marB="43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41885719"/>
                  </a:ext>
                </a:extLst>
              </a:tr>
            </a:tbl>
          </a:graphicData>
        </a:graphic>
      </p:graphicFrame>
      <p:sp>
        <p:nvSpPr>
          <p:cNvPr id="8" name="TextBox 7"/>
          <p:cNvSpPr txBox="1"/>
          <p:nvPr/>
        </p:nvSpPr>
        <p:spPr>
          <a:xfrm>
            <a:off x="457200" y="274320"/>
            <a:ext cx="8229600" cy="914400"/>
          </a:xfrm>
          <a:prstGeom prst="rect">
            <a:avLst/>
          </a:prstGeom>
          <a:noFill/>
        </p:spPr>
        <p:txBody>
          <a:bodyPr wrap="none">
            <a:spAutoFit/>
          </a:bodyPr>
          <a:lstStyle/>
          <a:p>
            <a:r>
              <a:rPr dirty="0"/>
              <a:t>Slide 14</a:t>
            </a:r>
          </a:p>
        </p:txBody>
      </p:sp>
    </p:spTree>
    <p:extLst>
      <p:ext uri="{BB962C8B-B14F-4D97-AF65-F5344CB8AC3E}">
        <p14:creationId xmlns:p14="http://schemas.microsoft.com/office/powerpoint/2010/main" val="2502315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78D63-BD9A-0FC6-4EEE-63DD56C14222}"/>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23C51B4E-D7F4-BE49-0DCA-EDC5B11BF320}"/>
              </a:ext>
            </a:extLst>
          </p:cNvPr>
          <p:cNvSpPr txBox="1">
            <a:spLocks/>
          </p:cNvSpPr>
          <p:nvPr/>
        </p:nvSpPr>
        <p:spPr>
          <a:xfrm>
            <a:off x="2213810" y="194269"/>
            <a:ext cx="7764379" cy="506474"/>
          </a:xfrm>
          <a:prstGeom prst="rect">
            <a:avLst/>
          </a:prstGeom>
        </p:spPr>
        <p:txBody>
          <a:bodyPr vert="horz" lIns="0" tIns="0" rIns="0" bIns="0" rtlCol="0" anchor="t" anchorCtr="1">
            <a:noAutofit/>
          </a:bodyPr>
          <a:lstStyle>
            <a:lvl1pPr algn="ctr" defTabSz="914400" rtl="0" eaLnBrk="1" latinLnBrk="0" hangingPunct="1">
              <a:lnSpc>
                <a:spcPct val="90000"/>
              </a:lnSpc>
              <a:spcBef>
                <a:spcPct val="0"/>
              </a:spcBef>
              <a:buNone/>
              <a:defRPr lang="en-US" sz="4400" kern="1200" spc="-150">
                <a:solidFill>
                  <a:schemeClr val="tx1"/>
                </a:solidFill>
                <a:latin typeface="Arial Black" panose="020B0A04020102020204" pitchFamily="34" charset="0"/>
                <a:ea typeface="+mj-ea"/>
                <a:cs typeface="+mj-cs"/>
              </a:defRPr>
            </a:lvl1pPr>
          </a:lstStyle>
          <a:p>
            <a:r>
              <a:rPr lang="en-US" sz="2400" dirty="0">
                <a:solidFill>
                  <a:srgbClr val="008F00"/>
                </a:solidFill>
              </a:rPr>
              <a:t>Honeycrisp: Total Harvest Labor Cost Summary</a:t>
            </a:r>
          </a:p>
        </p:txBody>
      </p:sp>
      <p:graphicFrame>
        <p:nvGraphicFramePr>
          <p:cNvPr id="14" name="Table 13">
            <a:extLst>
              <a:ext uri="{FF2B5EF4-FFF2-40B4-BE49-F238E27FC236}">
                <a16:creationId xmlns:a16="http://schemas.microsoft.com/office/drawing/2014/main" id="{A6679005-D489-3690-2537-25948D09DF13}"/>
              </a:ext>
            </a:extLst>
          </p:cNvPr>
          <p:cNvGraphicFramePr>
            <a:graphicFrameLocks noGrp="1"/>
          </p:cNvGraphicFramePr>
          <p:nvPr>
            <p:extLst>
              <p:ext uri="{D42A27DB-BD31-4B8C-83A1-F6EECF244321}">
                <p14:modId xmlns:p14="http://schemas.microsoft.com/office/powerpoint/2010/main" val="1110811026"/>
              </p:ext>
            </p:extLst>
          </p:nvPr>
        </p:nvGraphicFramePr>
        <p:xfrm>
          <a:off x="266090" y="594636"/>
          <a:ext cx="4738807" cy="6179682"/>
        </p:xfrm>
        <a:graphic>
          <a:graphicData uri="http://schemas.openxmlformats.org/drawingml/2006/table">
            <a:tbl>
              <a:tblPr/>
              <a:tblGrid>
                <a:gridCol w="1470991">
                  <a:extLst>
                    <a:ext uri="{9D8B030D-6E8A-4147-A177-3AD203B41FA5}">
                      <a16:colId xmlns:a16="http://schemas.microsoft.com/office/drawing/2014/main" val="892489842"/>
                    </a:ext>
                  </a:extLst>
                </a:gridCol>
                <a:gridCol w="1089272">
                  <a:extLst>
                    <a:ext uri="{9D8B030D-6E8A-4147-A177-3AD203B41FA5}">
                      <a16:colId xmlns:a16="http://schemas.microsoft.com/office/drawing/2014/main" val="1574757123"/>
                    </a:ext>
                  </a:extLst>
                </a:gridCol>
                <a:gridCol w="1089272">
                  <a:extLst>
                    <a:ext uri="{9D8B030D-6E8A-4147-A177-3AD203B41FA5}">
                      <a16:colId xmlns:a16="http://schemas.microsoft.com/office/drawing/2014/main" val="423140055"/>
                    </a:ext>
                  </a:extLst>
                </a:gridCol>
                <a:gridCol w="1089272">
                  <a:extLst>
                    <a:ext uri="{9D8B030D-6E8A-4147-A177-3AD203B41FA5}">
                      <a16:colId xmlns:a16="http://schemas.microsoft.com/office/drawing/2014/main" val="1788309414"/>
                    </a:ext>
                  </a:extLst>
                </a:gridCol>
              </a:tblGrid>
              <a:tr h="1507577">
                <a:tc>
                  <a:txBody>
                    <a:bodyPr/>
                    <a:lstStyle/>
                    <a:p>
                      <a:pPr>
                        <a:buNone/>
                      </a:pPr>
                      <a:r>
                        <a:rPr lang="en-US" sz="2000" dirty="0"/>
                        <a:t>Harvest strategy</a:t>
                      </a:r>
                    </a:p>
                  </a:txBody>
                  <a:tcPr marL="27895" marR="27895" marT="13947" marB="13947"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dirty="0"/>
                        <a:t>Picking cost ($/acre)</a:t>
                      </a:r>
                    </a:p>
                  </a:txBody>
                  <a:tcPr marL="27895" marR="27895" marT="13947" marB="13947"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dirty="0"/>
                        <a:t>Support labor cost ($/acre)</a:t>
                      </a:r>
                    </a:p>
                  </a:txBody>
                  <a:tcPr marL="27895" marR="27895" marT="13947" marB="13947"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solidFill>
                            <a:srgbClr val="008F00"/>
                          </a:solidFill>
                        </a:rPr>
                        <a:t>Total harvest labor cost ($/acre)</a:t>
                      </a:r>
                      <a:endParaRPr lang="en-US" sz="2000" dirty="0">
                        <a:solidFill>
                          <a:srgbClr val="008F00"/>
                        </a:solidFill>
                      </a:endParaRPr>
                    </a:p>
                  </a:txBody>
                  <a:tcPr marL="27895" marR="27895" marT="13947" marB="13947"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38814222"/>
                  </a:ext>
                </a:extLst>
              </a:tr>
              <a:tr h="914400">
                <a:tc>
                  <a:txBody>
                    <a:bodyPr/>
                    <a:lstStyle/>
                    <a:p>
                      <a:pPr>
                        <a:buNone/>
                      </a:pPr>
                      <a:r>
                        <a:rPr lang="en-US" sz="2000" dirty="0"/>
                        <a:t>Fast pick – low packout</a:t>
                      </a:r>
                    </a:p>
                  </a:txBody>
                  <a:tcPr marL="27895" marR="27895" marT="13947" marB="13947" anchor="ctr">
                    <a:lnL>
                      <a:noFill/>
                    </a:lnL>
                    <a:lnR>
                      <a:noFill/>
                    </a:lnR>
                    <a:lnT w="12700" cap="flat" cmpd="sng" algn="ctr">
                      <a:solidFill>
                        <a:schemeClr val="bg2"/>
                      </a:solidFill>
                      <a:prstDash val="solid"/>
                      <a:round/>
                      <a:headEnd type="none" w="med" len="med"/>
                      <a:tailEnd type="none" w="med" len="med"/>
                    </a:lnT>
                    <a:lnB>
                      <a:noFill/>
                    </a:lnB>
                    <a:noFill/>
                  </a:tcPr>
                </a:tc>
                <a:tc>
                  <a:txBody>
                    <a:bodyPr/>
                    <a:lstStyle/>
                    <a:p>
                      <a:pPr algn="r">
                        <a:buNone/>
                      </a:pPr>
                      <a:r>
                        <a:rPr lang="en-US" sz="2000"/>
                        <a:t>2,691</a:t>
                      </a:r>
                    </a:p>
                  </a:txBody>
                  <a:tcPr marL="27895" marR="27895" marT="13947" marB="13947" anchor="ctr">
                    <a:lnL>
                      <a:noFill/>
                    </a:lnL>
                    <a:lnR>
                      <a:noFill/>
                    </a:lnR>
                    <a:lnT w="12700" cap="flat" cmpd="sng" algn="ctr">
                      <a:solidFill>
                        <a:schemeClr val="bg2"/>
                      </a:solidFill>
                      <a:prstDash val="solid"/>
                      <a:round/>
                      <a:headEnd type="none" w="med" len="med"/>
                      <a:tailEnd type="none" w="med" len="med"/>
                    </a:lnT>
                    <a:lnB>
                      <a:noFill/>
                    </a:lnB>
                    <a:noFill/>
                  </a:tcPr>
                </a:tc>
                <a:tc>
                  <a:txBody>
                    <a:bodyPr/>
                    <a:lstStyle/>
                    <a:p>
                      <a:pPr algn="r">
                        <a:buNone/>
                      </a:pPr>
                      <a:r>
                        <a:rPr lang="en-US" sz="2000" dirty="0"/>
                        <a:t>1,540</a:t>
                      </a:r>
                    </a:p>
                  </a:txBody>
                  <a:tcPr marL="27895" marR="27895" marT="13947" marB="13947" anchor="ctr">
                    <a:lnL>
                      <a:noFill/>
                    </a:lnL>
                    <a:lnR>
                      <a:noFill/>
                    </a:lnR>
                    <a:lnT w="12700" cap="flat" cmpd="sng" algn="ctr">
                      <a:solidFill>
                        <a:schemeClr val="bg2"/>
                      </a:solidFill>
                      <a:prstDash val="solid"/>
                      <a:round/>
                      <a:headEnd type="none" w="med" len="med"/>
                      <a:tailEnd type="none" w="med" len="med"/>
                    </a:lnT>
                    <a:lnB>
                      <a:noFill/>
                    </a:lnB>
                    <a:noFill/>
                  </a:tcPr>
                </a:tc>
                <a:tc>
                  <a:txBody>
                    <a:bodyPr/>
                    <a:lstStyle/>
                    <a:p>
                      <a:pPr algn="r">
                        <a:buNone/>
                      </a:pPr>
                      <a:r>
                        <a:rPr lang="en-US" sz="2000" b="1" dirty="0">
                          <a:solidFill>
                            <a:srgbClr val="008F00"/>
                          </a:solidFill>
                        </a:rPr>
                        <a:t>4,231</a:t>
                      </a:r>
                      <a:endParaRPr lang="en-US" sz="2000" dirty="0">
                        <a:solidFill>
                          <a:srgbClr val="008F00"/>
                        </a:solidFill>
                      </a:endParaRPr>
                    </a:p>
                  </a:txBody>
                  <a:tcPr marL="27895" marR="27895" marT="13947" marB="13947" anchor="ctr">
                    <a:lnL>
                      <a:noFill/>
                    </a:lnL>
                    <a:lnR>
                      <a:noFill/>
                    </a:lnR>
                    <a:lnT w="12700" cap="flat" cmpd="sng" algn="ctr">
                      <a:solidFill>
                        <a:schemeClr val="bg2"/>
                      </a:solidFill>
                      <a:prstDash val="solid"/>
                      <a:round/>
                      <a:headEnd type="none" w="med" len="med"/>
                      <a:tailEnd type="none" w="med" len="med"/>
                    </a:lnT>
                    <a:lnB>
                      <a:noFill/>
                    </a:lnB>
                    <a:noFill/>
                  </a:tcPr>
                </a:tc>
                <a:extLst>
                  <a:ext uri="{0D108BD9-81ED-4DB2-BD59-A6C34878D82A}">
                    <a16:rowId xmlns:a16="http://schemas.microsoft.com/office/drawing/2014/main" val="2693608922"/>
                  </a:ext>
                </a:extLst>
              </a:tr>
              <a:tr h="914400">
                <a:tc>
                  <a:txBody>
                    <a:bodyPr/>
                    <a:lstStyle/>
                    <a:p>
                      <a:pPr>
                        <a:buNone/>
                      </a:pPr>
                      <a:r>
                        <a:rPr lang="en-US" sz="2000" dirty="0"/>
                        <a:t>Fast pick – high packout</a:t>
                      </a:r>
                    </a:p>
                  </a:txBody>
                  <a:tcPr marL="27895" marR="27895" marT="13947" marB="13947" anchor="ctr">
                    <a:lnL>
                      <a:noFill/>
                    </a:lnL>
                    <a:lnR>
                      <a:noFill/>
                    </a:lnR>
                    <a:lnT>
                      <a:noFill/>
                    </a:lnT>
                    <a:lnB>
                      <a:noFill/>
                    </a:lnB>
                    <a:noFill/>
                  </a:tcPr>
                </a:tc>
                <a:tc>
                  <a:txBody>
                    <a:bodyPr/>
                    <a:lstStyle/>
                    <a:p>
                      <a:pPr algn="r">
                        <a:buNone/>
                      </a:pPr>
                      <a:r>
                        <a:rPr lang="en-US" sz="2000" dirty="0"/>
                        <a:t>3,140</a:t>
                      </a:r>
                    </a:p>
                  </a:txBody>
                  <a:tcPr marL="27895" marR="27895" marT="13947" marB="13947" anchor="ctr">
                    <a:lnL>
                      <a:noFill/>
                    </a:lnL>
                    <a:lnR>
                      <a:noFill/>
                    </a:lnR>
                    <a:lnT>
                      <a:noFill/>
                    </a:lnT>
                    <a:lnB>
                      <a:noFill/>
                    </a:lnB>
                    <a:noFill/>
                  </a:tcPr>
                </a:tc>
                <a:tc>
                  <a:txBody>
                    <a:bodyPr/>
                    <a:lstStyle/>
                    <a:p>
                      <a:pPr algn="r">
                        <a:buNone/>
                      </a:pPr>
                      <a:r>
                        <a:rPr lang="en-US" sz="2000" dirty="0"/>
                        <a:t>1,400</a:t>
                      </a:r>
                    </a:p>
                  </a:txBody>
                  <a:tcPr marL="27895" marR="27895" marT="13947" marB="13947" anchor="ctr">
                    <a:lnL>
                      <a:noFill/>
                    </a:lnL>
                    <a:lnR>
                      <a:noFill/>
                    </a:lnR>
                    <a:lnT>
                      <a:noFill/>
                    </a:lnT>
                    <a:lnB>
                      <a:noFill/>
                    </a:lnB>
                    <a:noFill/>
                  </a:tcPr>
                </a:tc>
                <a:tc>
                  <a:txBody>
                    <a:bodyPr/>
                    <a:lstStyle/>
                    <a:p>
                      <a:pPr algn="r">
                        <a:buNone/>
                      </a:pPr>
                      <a:r>
                        <a:rPr lang="en-US" sz="2000" b="1" dirty="0">
                          <a:solidFill>
                            <a:srgbClr val="008F00"/>
                          </a:solidFill>
                        </a:rPr>
                        <a:t>4,540</a:t>
                      </a:r>
                      <a:endParaRPr lang="en-US" sz="2000" dirty="0">
                        <a:solidFill>
                          <a:srgbClr val="008F00"/>
                        </a:solidFill>
                      </a:endParaRPr>
                    </a:p>
                  </a:txBody>
                  <a:tcPr marL="27895" marR="27895" marT="13947" marB="13947" anchor="ctr">
                    <a:lnL>
                      <a:noFill/>
                    </a:lnL>
                    <a:lnR>
                      <a:noFill/>
                    </a:lnR>
                    <a:lnT>
                      <a:noFill/>
                    </a:lnT>
                    <a:lnB>
                      <a:noFill/>
                    </a:lnB>
                    <a:noFill/>
                  </a:tcPr>
                </a:tc>
                <a:extLst>
                  <a:ext uri="{0D108BD9-81ED-4DB2-BD59-A6C34878D82A}">
                    <a16:rowId xmlns:a16="http://schemas.microsoft.com/office/drawing/2014/main" val="1668910406"/>
                  </a:ext>
                </a:extLst>
              </a:tr>
              <a:tr h="914400">
                <a:tc>
                  <a:txBody>
                    <a:bodyPr/>
                    <a:lstStyle/>
                    <a:p>
                      <a:pPr>
                        <a:buNone/>
                      </a:pPr>
                      <a:r>
                        <a:rPr lang="en-US" sz="2000"/>
                        <a:t>Slow pick – 30% left</a:t>
                      </a:r>
                    </a:p>
                  </a:txBody>
                  <a:tcPr marL="27895" marR="27895" marT="13947" marB="13947" anchor="ctr">
                    <a:lnL>
                      <a:noFill/>
                    </a:lnL>
                    <a:lnR>
                      <a:noFill/>
                    </a:lnR>
                    <a:lnT>
                      <a:noFill/>
                    </a:lnT>
                    <a:lnB>
                      <a:noFill/>
                    </a:lnB>
                    <a:noFill/>
                  </a:tcPr>
                </a:tc>
                <a:tc>
                  <a:txBody>
                    <a:bodyPr/>
                    <a:lstStyle/>
                    <a:p>
                      <a:pPr algn="r">
                        <a:buNone/>
                      </a:pPr>
                      <a:r>
                        <a:rPr lang="en-US" sz="2000" dirty="0"/>
                        <a:t>3,785</a:t>
                      </a:r>
                    </a:p>
                  </a:txBody>
                  <a:tcPr marL="27895" marR="27895" marT="13947" marB="13947" anchor="ctr">
                    <a:lnL>
                      <a:noFill/>
                    </a:lnL>
                    <a:lnR>
                      <a:noFill/>
                    </a:lnR>
                    <a:lnT>
                      <a:noFill/>
                    </a:lnT>
                    <a:lnB>
                      <a:noFill/>
                    </a:lnB>
                    <a:noFill/>
                  </a:tcPr>
                </a:tc>
                <a:tc>
                  <a:txBody>
                    <a:bodyPr/>
                    <a:lstStyle/>
                    <a:p>
                      <a:pPr algn="r">
                        <a:buNone/>
                      </a:pPr>
                      <a:r>
                        <a:rPr lang="en-US" sz="2000" dirty="0"/>
                        <a:t>1,260</a:t>
                      </a:r>
                    </a:p>
                  </a:txBody>
                  <a:tcPr marL="27895" marR="27895" marT="13947" marB="13947" anchor="ctr">
                    <a:lnL>
                      <a:noFill/>
                    </a:lnL>
                    <a:lnR>
                      <a:noFill/>
                    </a:lnR>
                    <a:lnT>
                      <a:noFill/>
                    </a:lnT>
                    <a:lnB>
                      <a:noFill/>
                    </a:lnB>
                    <a:noFill/>
                  </a:tcPr>
                </a:tc>
                <a:tc>
                  <a:txBody>
                    <a:bodyPr/>
                    <a:lstStyle/>
                    <a:p>
                      <a:pPr algn="r">
                        <a:buNone/>
                      </a:pPr>
                      <a:r>
                        <a:rPr lang="en-US" sz="2000" b="1" dirty="0">
                          <a:solidFill>
                            <a:srgbClr val="008F00"/>
                          </a:solidFill>
                        </a:rPr>
                        <a:t>5,045</a:t>
                      </a:r>
                      <a:endParaRPr lang="en-US" sz="2000" dirty="0">
                        <a:solidFill>
                          <a:srgbClr val="008F00"/>
                        </a:solidFill>
                      </a:endParaRPr>
                    </a:p>
                  </a:txBody>
                  <a:tcPr marL="27895" marR="27895" marT="13947" marB="13947" anchor="ctr">
                    <a:lnL>
                      <a:noFill/>
                    </a:lnL>
                    <a:lnR>
                      <a:noFill/>
                    </a:lnR>
                    <a:lnT>
                      <a:noFill/>
                    </a:lnT>
                    <a:lnB>
                      <a:noFill/>
                    </a:lnB>
                    <a:noFill/>
                  </a:tcPr>
                </a:tc>
                <a:extLst>
                  <a:ext uri="{0D108BD9-81ED-4DB2-BD59-A6C34878D82A}">
                    <a16:rowId xmlns:a16="http://schemas.microsoft.com/office/drawing/2014/main" val="2453381406"/>
                  </a:ext>
                </a:extLst>
              </a:tr>
              <a:tr h="914400">
                <a:tc>
                  <a:txBody>
                    <a:bodyPr/>
                    <a:lstStyle/>
                    <a:p>
                      <a:pPr>
                        <a:buNone/>
                      </a:pPr>
                      <a:r>
                        <a:rPr lang="en-US" sz="2000"/>
                        <a:t>Slow pick – 50% left</a:t>
                      </a:r>
                    </a:p>
                  </a:txBody>
                  <a:tcPr marL="27895" marR="27895" marT="13947" marB="13947" anchor="ctr">
                    <a:lnL>
                      <a:noFill/>
                    </a:lnL>
                    <a:lnR>
                      <a:noFill/>
                    </a:lnR>
                    <a:lnT>
                      <a:noFill/>
                    </a:lnT>
                    <a:lnB>
                      <a:noFill/>
                    </a:lnB>
                    <a:noFill/>
                  </a:tcPr>
                </a:tc>
                <a:tc>
                  <a:txBody>
                    <a:bodyPr/>
                    <a:lstStyle/>
                    <a:p>
                      <a:pPr algn="r">
                        <a:buNone/>
                      </a:pPr>
                      <a:r>
                        <a:rPr lang="en-US" sz="2000"/>
                        <a:t>4,542</a:t>
                      </a:r>
                    </a:p>
                  </a:txBody>
                  <a:tcPr marL="27895" marR="27895" marT="13947" marB="13947" anchor="ctr">
                    <a:lnL>
                      <a:noFill/>
                    </a:lnL>
                    <a:lnR>
                      <a:noFill/>
                    </a:lnR>
                    <a:lnT>
                      <a:noFill/>
                    </a:lnT>
                    <a:lnB>
                      <a:noFill/>
                    </a:lnB>
                    <a:noFill/>
                  </a:tcPr>
                </a:tc>
                <a:tc>
                  <a:txBody>
                    <a:bodyPr/>
                    <a:lstStyle/>
                    <a:p>
                      <a:pPr algn="r">
                        <a:buNone/>
                      </a:pPr>
                      <a:r>
                        <a:rPr lang="en-US" sz="2000" dirty="0"/>
                        <a:t>1,260</a:t>
                      </a:r>
                    </a:p>
                  </a:txBody>
                  <a:tcPr marL="27895" marR="27895" marT="13947" marB="13947" anchor="ctr">
                    <a:lnL>
                      <a:noFill/>
                    </a:lnL>
                    <a:lnR>
                      <a:noFill/>
                    </a:lnR>
                    <a:lnT>
                      <a:noFill/>
                    </a:lnT>
                    <a:lnB>
                      <a:noFill/>
                    </a:lnB>
                    <a:noFill/>
                  </a:tcPr>
                </a:tc>
                <a:tc>
                  <a:txBody>
                    <a:bodyPr/>
                    <a:lstStyle/>
                    <a:p>
                      <a:pPr algn="r">
                        <a:buNone/>
                      </a:pPr>
                      <a:r>
                        <a:rPr lang="en-US" sz="2000" b="1" dirty="0">
                          <a:solidFill>
                            <a:srgbClr val="008F00"/>
                          </a:solidFill>
                        </a:rPr>
                        <a:t>5,802</a:t>
                      </a:r>
                      <a:endParaRPr lang="en-US" sz="2000" dirty="0">
                        <a:solidFill>
                          <a:srgbClr val="008F00"/>
                        </a:solidFill>
                      </a:endParaRPr>
                    </a:p>
                  </a:txBody>
                  <a:tcPr marL="27895" marR="27895" marT="13947" marB="13947" anchor="ctr">
                    <a:lnL>
                      <a:noFill/>
                    </a:lnL>
                    <a:lnR>
                      <a:noFill/>
                    </a:lnR>
                    <a:lnT>
                      <a:noFill/>
                    </a:lnT>
                    <a:lnB>
                      <a:noFill/>
                    </a:lnB>
                    <a:noFill/>
                  </a:tcPr>
                </a:tc>
                <a:extLst>
                  <a:ext uri="{0D108BD9-81ED-4DB2-BD59-A6C34878D82A}">
                    <a16:rowId xmlns:a16="http://schemas.microsoft.com/office/drawing/2014/main" val="6071576"/>
                  </a:ext>
                </a:extLst>
              </a:tr>
              <a:tr h="914400">
                <a:tc>
                  <a:txBody>
                    <a:bodyPr/>
                    <a:lstStyle/>
                    <a:p>
                      <a:pPr>
                        <a:buNone/>
                      </a:pPr>
                      <a:r>
                        <a:rPr lang="en-US" sz="2000" dirty="0"/>
                        <a:t>Two-pass selective (70%+30%)</a:t>
                      </a:r>
                    </a:p>
                  </a:txBody>
                  <a:tcPr marL="27895" marR="27895" marT="13947" marB="13947" anchor="ctr">
                    <a:lnL>
                      <a:noFill/>
                    </a:lnL>
                    <a:lnR>
                      <a:noFill/>
                    </a:lnR>
                    <a:lnT>
                      <a:noFill/>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3,543</a:t>
                      </a:r>
                    </a:p>
                  </a:txBody>
                  <a:tcPr marL="27895" marR="27895" marT="13947" marB="13947" anchor="ctr">
                    <a:lnL>
                      <a:noFill/>
                    </a:lnL>
                    <a:lnR>
                      <a:noFill/>
                    </a:lnR>
                    <a:lnT>
                      <a:noFill/>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2,800</a:t>
                      </a:r>
                    </a:p>
                  </a:txBody>
                  <a:tcPr marL="27895" marR="27895" marT="13947" marB="13947" anchor="ctr">
                    <a:lnL>
                      <a:noFill/>
                    </a:lnL>
                    <a:lnR>
                      <a:noFill/>
                    </a:lnR>
                    <a:lnT>
                      <a:noFill/>
                    </a:lnT>
                    <a:lnB w="12700" cap="flat" cmpd="sng" algn="ctr">
                      <a:solidFill>
                        <a:schemeClr val="bg2"/>
                      </a:solidFill>
                      <a:prstDash val="solid"/>
                      <a:round/>
                      <a:headEnd type="none" w="med" len="med"/>
                      <a:tailEnd type="none" w="med" len="med"/>
                    </a:lnB>
                    <a:noFill/>
                  </a:tcPr>
                </a:tc>
                <a:tc>
                  <a:txBody>
                    <a:bodyPr/>
                    <a:lstStyle/>
                    <a:p>
                      <a:pPr algn="r">
                        <a:buNone/>
                      </a:pPr>
                      <a:r>
                        <a:rPr lang="en-US" sz="2000" b="1" dirty="0">
                          <a:solidFill>
                            <a:srgbClr val="008F00"/>
                          </a:solidFill>
                        </a:rPr>
                        <a:t>6,343</a:t>
                      </a:r>
                      <a:endParaRPr lang="en-US" sz="2000" dirty="0">
                        <a:solidFill>
                          <a:srgbClr val="008F00"/>
                        </a:solidFill>
                      </a:endParaRPr>
                    </a:p>
                  </a:txBody>
                  <a:tcPr marL="27895" marR="27895" marT="13947" marB="13947" anchor="ctr">
                    <a:lnL>
                      <a:noFill/>
                    </a:lnL>
                    <a:lnR>
                      <a:noFill/>
                    </a:lnR>
                    <a:lnT>
                      <a:noFill/>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817496499"/>
                  </a:ext>
                </a:extLst>
              </a:tr>
            </a:tbl>
          </a:graphicData>
        </a:graphic>
      </p:graphicFrame>
      <p:pic>
        <p:nvPicPr>
          <p:cNvPr id="16" name="Picture 15" descr="A graph of blue and orange bars&#10;&#10;AI-generated content may be incorrect.">
            <a:extLst>
              <a:ext uri="{FF2B5EF4-FFF2-40B4-BE49-F238E27FC236}">
                <a16:creationId xmlns:a16="http://schemas.microsoft.com/office/drawing/2014/main" id="{53467E8D-9713-321C-8959-F3FE4ED40B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0986" y="594636"/>
            <a:ext cx="6921013" cy="6179682"/>
          </a:xfrm>
          <a:prstGeom prst="rect">
            <a:avLst/>
          </a:prstGeom>
        </p:spPr>
      </p:pic>
      <p:sp>
        <p:nvSpPr>
          <p:cNvPr id="17" name="TextBox 16"/>
          <p:cNvSpPr txBox="1"/>
          <p:nvPr/>
        </p:nvSpPr>
        <p:spPr>
          <a:xfrm>
            <a:off x="266090" y="101488"/>
            <a:ext cx="1299411" cy="369332"/>
          </a:xfrm>
          <a:prstGeom prst="rect">
            <a:avLst/>
          </a:prstGeom>
          <a:noFill/>
        </p:spPr>
        <p:txBody>
          <a:bodyPr wrap="square">
            <a:spAutoFit/>
          </a:bodyPr>
          <a:lstStyle/>
          <a:p>
            <a:r>
              <a:rPr dirty="0"/>
              <a:t>Slide 15</a:t>
            </a:r>
          </a:p>
        </p:txBody>
      </p:sp>
    </p:spTree>
    <p:extLst>
      <p:ext uri="{BB962C8B-B14F-4D97-AF65-F5344CB8AC3E}">
        <p14:creationId xmlns:p14="http://schemas.microsoft.com/office/powerpoint/2010/main" val="1006322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923AC-B2A9-4BA2-8AFE-53B48F64D688}"/>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FDDBABA1-0D4E-D7B4-DEC3-AEF4996E9C0B}"/>
              </a:ext>
            </a:extLst>
          </p:cNvPr>
          <p:cNvSpPr txBox="1">
            <a:spLocks/>
          </p:cNvSpPr>
          <p:nvPr/>
        </p:nvSpPr>
        <p:spPr>
          <a:xfrm>
            <a:off x="294968" y="207719"/>
            <a:ext cx="11710945" cy="506474"/>
          </a:xfrm>
          <a:prstGeom prst="rect">
            <a:avLst/>
          </a:prstGeom>
        </p:spPr>
        <p:txBody>
          <a:bodyPr vert="horz" lIns="0" tIns="0" rIns="0" bIns="0" rtlCol="0" anchor="t" anchorCtr="1">
            <a:noAutofit/>
          </a:bodyPr>
          <a:lstStyle>
            <a:lvl1pPr algn="ctr" defTabSz="914400" rtl="0" eaLnBrk="1" latinLnBrk="0" hangingPunct="1">
              <a:lnSpc>
                <a:spcPct val="90000"/>
              </a:lnSpc>
              <a:spcBef>
                <a:spcPct val="0"/>
              </a:spcBef>
              <a:buNone/>
              <a:defRPr lang="en-US" sz="4400" kern="1200" spc="-150">
                <a:solidFill>
                  <a:schemeClr val="tx1"/>
                </a:solidFill>
                <a:latin typeface="Arial Black" panose="020B0A04020102020204" pitchFamily="34" charset="0"/>
                <a:ea typeface="+mj-ea"/>
                <a:cs typeface="+mj-cs"/>
              </a:defRPr>
            </a:lvl1pPr>
          </a:lstStyle>
          <a:p>
            <a:r>
              <a:rPr lang="en-US" sz="2600" dirty="0">
                <a:solidFill>
                  <a:srgbClr val="008F00"/>
                </a:solidFill>
              </a:rPr>
              <a:t>Honeycrisp: Packout and Packing Cost</a:t>
            </a:r>
          </a:p>
        </p:txBody>
      </p:sp>
      <p:graphicFrame>
        <p:nvGraphicFramePr>
          <p:cNvPr id="6" name="Table 5">
            <a:extLst>
              <a:ext uri="{FF2B5EF4-FFF2-40B4-BE49-F238E27FC236}">
                <a16:creationId xmlns:a16="http://schemas.microsoft.com/office/drawing/2014/main" id="{C0E56332-3BB6-2ACF-4959-F96097AC4FD8}"/>
              </a:ext>
            </a:extLst>
          </p:cNvPr>
          <p:cNvGraphicFramePr>
            <a:graphicFrameLocks noGrp="1"/>
          </p:cNvGraphicFramePr>
          <p:nvPr>
            <p:extLst>
              <p:ext uri="{D42A27DB-BD31-4B8C-83A1-F6EECF244321}">
                <p14:modId xmlns:p14="http://schemas.microsoft.com/office/powerpoint/2010/main" val="3124457045"/>
              </p:ext>
            </p:extLst>
          </p:nvPr>
        </p:nvGraphicFramePr>
        <p:xfrm>
          <a:off x="294967" y="714194"/>
          <a:ext cx="11602066" cy="2884776"/>
        </p:xfrm>
        <a:graphic>
          <a:graphicData uri="http://schemas.openxmlformats.org/drawingml/2006/table">
            <a:tbl>
              <a:tblPr/>
              <a:tblGrid>
                <a:gridCol w="3514942">
                  <a:extLst>
                    <a:ext uri="{9D8B030D-6E8A-4147-A177-3AD203B41FA5}">
                      <a16:colId xmlns:a16="http://schemas.microsoft.com/office/drawing/2014/main" val="3761163138"/>
                    </a:ext>
                  </a:extLst>
                </a:gridCol>
                <a:gridCol w="2021781">
                  <a:extLst>
                    <a:ext uri="{9D8B030D-6E8A-4147-A177-3AD203B41FA5}">
                      <a16:colId xmlns:a16="http://schemas.microsoft.com/office/drawing/2014/main" val="1115465785"/>
                    </a:ext>
                  </a:extLst>
                </a:gridCol>
                <a:gridCol w="2021781">
                  <a:extLst>
                    <a:ext uri="{9D8B030D-6E8A-4147-A177-3AD203B41FA5}">
                      <a16:colId xmlns:a16="http://schemas.microsoft.com/office/drawing/2014/main" val="1126747032"/>
                    </a:ext>
                  </a:extLst>
                </a:gridCol>
                <a:gridCol w="2021781">
                  <a:extLst>
                    <a:ext uri="{9D8B030D-6E8A-4147-A177-3AD203B41FA5}">
                      <a16:colId xmlns:a16="http://schemas.microsoft.com/office/drawing/2014/main" val="3217226760"/>
                    </a:ext>
                  </a:extLst>
                </a:gridCol>
                <a:gridCol w="2021781">
                  <a:extLst>
                    <a:ext uri="{9D8B030D-6E8A-4147-A177-3AD203B41FA5}">
                      <a16:colId xmlns:a16="http://schemas.microsoft.com/office/drawing/2014/main" val="3571760401"/>
                    </a:ext>
                  </a:extLst>
                </a:gridCol>
              </a:tblGrid>
              <a:tr h="538674">
                <a:tc>
                  <a:txBody>
                    <a:bodyPr/>
                    <a:lstStyle/>
                    <a:p>
                      <a:pPr>
                        <a:buNone/>
                      </a:pPr>
                      <a:r>
                        <a:rPr lang="en-US" sz="1800" b="1" dirty="0"/>
                        <a:t>Harvest strategy</a:t>
                      </a:r>
                    </a:p>
                  </a:txBody>
                  <a:tcPr marL="16737" marR="16737" marT="8368" marB="8368">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1800" b="1" dirty="0"/>
                        <a:t>Defects left in tree (%)</a:t>
                      </a:r>
                    </a:p>
                  </a:txBody>
                  <a:tcPr marL="16737" marR="16737" marT="8368" marB="8368">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1800" b="1" dirty="0"/>
                        <a:t>Bins to packing house (bin/acre)</a:t>
                      </a:r>
                    </a:p>
                  </a:txBody>
                  <a:tcPr marL="16737" marR="16737" marT="8368" marB="8368">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1800" b="1" dirty="0"/>
                        <a:t>Packout (%)</a:t>
                      </a:r>
                    </a:p>
                  </a:txBody>
                  <a:tcPr marL="16737" marR="16737" marT="8368" marB="8368">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1800" b="1" dirty="0"/>
                        <a:t>Fresh boxes/acre</a:t>
                      </a:r>
                    </a:p>
                  </a:txBody>
                  <a:tcPr marL="16737" marR="16737" marT="8368" marB="8368">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31764919"/>
                  </a:ext>
                </a:extLst>
              </a:tr>
              <a:tr h="463880">
                <a:tc>
                  <a:txBody>
                    <a:bodyPr/>
                    <a:lstStyle/>
                    <a:p>
                      <a:pPr>
                        <a:buNone/>
                      </a:pPr>
                      <a:r>
                        <a:rPr lang="en-US" sz="1800" dirty="0"/>
                        <a:t>Fast pick – low packout</a:t>
                      </a:r>
                    </a:p>
                  </a:txBody>
                  <a:tcPr marL="16737" marR="16737" marT="8368" marB="8368">
                    <a:lnL>
                      <a:noFill/>
                    </a:lnL>
                    <a:lnR>
                      <a:noFill/>
                    </a:lnR>
                    <a:lnT w="12700" cap="flat" cmpd="sng" algn="ctr">
                      <a:solidFill>
                        <a:schemeClr val="bg2"/>
                      </a:solidFill>
                      <a:prstDash val="solid"/>
                      <a:round/>
                      <a:headEnd type="none" w="med" len="med"/>
                      <a:tailEnd type="none" w="med" len="med"/>
                    </a:lnT>
                    <a:lnB>
                      <a:noFill/>
                    </a:lnB>
                    <a:noFill/>
                  </a:tcPr>
                </a:tc>
                <a:tc>
                  <a:txBody>
                    <a:bodyPr/>
                    <a:lstStyle/>
                    <a:p>
                      <a:pPr algn="r">
                        <a:buNone/>
                      </a:pPr>
                      <a:r>
                        <a:rPr lang="en-US" sz="1800" dirty="0"/>
                        <a:t>0</a:t>
                      </a:r>
                    </a:p>
                  </a:txBody>
                  <a:tcPr marL="16737" marR="16737" marT="8368" marB="8368">
                    <a:lnL>
                      <a:noFill/>
                    </a:lnL>
                    <a:lnR>
                      <a:noFill/>
                    </a:lnR>
                    <a:lnT w="12700" cap="flat" cmpd="sng" algn="ctr">
                      <a:solidFill>
                        <a:schemeClr val="bg2"/>
                      </a:solidFill>
                      <a:prstDash val="solid"/>
                      <a:round/>
                      <a:headEnd type="none" w="med" len="med"/>
                      <a:tailEnd type="none" w="med" len="med"/>
                    </a:lnT>
                    <a:lnB>
                      <a:noFill/>
                    </a:lnB>
                    <a:noFill/>
                  </a:tcPr>
                </a:tc>
                <a:tc>
                  <a:txBody>
                    <a:bodyPr/>
                    <a:lstStyle/>
                    <a:p>
                      <a:pPr algn="r">
                        <a:buNone/>
                      </a:pPr>
                      <a:r>
                        <a:rPr lang="en-US" sz="1800" dirty="0"/>
                        <a:t>70.0</a:t>
                      </a:r>
                    </a:p>
                  </a:txBody>
                  <a:tcPr marL="16737" marR="16737" marT="8368" marB="8368">
                    <a:lnL>
                      <a:noFill/>
                    </a:lnL>
                    <a:lnR>
                      <a:noFill/>
                    </a:lnR>
                    <a:lnT w="12700" cap="flat" cmpd="sng" algn="ctr">
                      <a:solidFill>
                        <a:schemeClr val="bg2"/>
                      </a:solidFill>
                      <a:prstDash val="solid"/>
                      <a:round/>
                      <a:headEnd type="none" w="med" len="med"/>
                      <a:tailEnd type="none" w="med" len="med"/>
                    </a:lnT>
                    <a:lnB>
                      <a:noFill/>
                    </a:lnB>
                    <a:noFill/>
                  </a:tcPr>
                </a:tc>
                <a:tc>
                  <a:txBody>
                    <a:bodyPr/>
                    <a:lstStyle/>
                    <a:p>
                      <a:pPr algn="r">
                        <a:buNone/>
                      </a:pPr>
                      <a:r>
                        <a:rPr lang="en-US" sz="1800" dirty="0"/>
                        <a:t>40%</a:t>
                      </a:r>
                    </a:p>
                  </a:txBody>
                  <a:tcPr marL="16737" marR="16737" marT="8368" marB="8368">
                    <a:lnL>
                      <a:noFill/>
                    </a:lnL>
                    <a:lnR>
                      <a:noFill/>
                    </a:lnR>
                    <a:lnT w="12700" cap="flat" cmpd="sng" algn="ctr">
                      <a:solidFill>
                        <a:schemeClr val="bg2"/>
                      </a:solidFill>
                      <a:prstDash val="solid"/>
                      <a:round/>
                      <a:headEnd type="none" w="med" len="med"/>
                      <a:tailEnd type="none" w="med" len="med"/>
                    </a:lnT>
                    <a:lnB>
                      <a:noFill/>
                    </a:lnB>
                    <a:noFill/>
                  </a:tcPr>
                </a:tc>
                <a:tc>
                  <a:txBody>
                    <a:bodyPr/>
                    <a:lstStyle/>
                    <a:p>
                      <a:pPr algn="r">
                        <a:buNone/>
                      </a:pPr>
                      <a:r>
                        <a:rPr lang="en-US" sz="1800" dirty="0"/>
                        <a:t>577.5</a:t>
                      </a:r>
                    </a:p>
                  </a:txBody>
                  <a:tcPr marL="16737" marR="16737" marT="8368" marB="8368">
                    <a:lnL>
                      <a:noFill/>
                    </a:lnL>
                    <a:lnR>
                      <a:noFill/>
                    </a:lnR>
                    <a:lnT w="12700" cap="flat" cmpd="sng" algn="ctr">
                      <a:solidFill>
                        <a:schemeClr val="bg2"/>
                      </a:solidFill>
                      <a:prstDash val="solid"/>
                      <a:round/>
                      <a:headEnd type="none" w="med" len="med"/>
                      <a:tailEnd type="none" w="med" len="med"/>
                    </a:lnT>
                    <a:lnB>
                      <a:noFill/>
                    </a:lnB>
                    <a:noFill/>
                  </a:tcPr>
                </a:tc>
                <a:extLst>
                  <a:ext uri="{0D108BD9-81ED-4DB2-BD59-A6C34878D82A}">
                    <a16:rowId xmlns:a16="http://schemas.microsoft.com/office/drawing/2014/main" val="1767387836"/>
                  </a:ext>
                </a:extLst>
              </a:tr>
              <a:tr h="463880">
                <a:tc>
                  <a:txBody>
                    <a:bodyPr/>
                    <a:lstStyle/>
                    <a:p>
                      <a:pPr>
                        <a:buNone/>
                      </a:pPr>
                      <a:r>
                        <a:rPr lang="en-US" sz="1800" dirty="0"/>
                        <a:t>Fast pick – leave 15% defective</a:t>
                      </a:r>
                    </a:p>
                  </a:txBody>
                  <a:tcPr marL="16737" marR="16737" marT="8368" marB="8368">
                    <a:lnL>
                      <a:noFill/>
                    </a:lnL>
                    <a:lnR>
                      <a:noFill/>
                    </a:lnR>
                    <a:lnT>
                      <a:noFill/>
                    </a:lnT>
                    <a:lnB>
                      <a:noFill/>
                    </a:lnB>
                    <a:noFill/>
                  </a:tcPr>
                </a:tc>
                <a:tc>
                  <a:txBody>
                    <a:bodyPr/>
                    <a:lstStyle/>
                    <a:p>
                      <a:pPr algn="r">
                        <a:buNone/>
                      </a:pPr>
                      <a:r>
                        <a:rPr lang="en-US" sz="1800" dirty="0"/>
                        <a:t>15</a:t>
                      </a:r>
                    </a:p>
                  </a:txBody>
                  <a:tcPr marL="16737" marR="16737" marT="8368" marB="8368">
                    <a:lnL>
                      <a:noFill/>
                    </a:lnL>
                    <a:lnR>
                      <a:noFill/>
                    </a:lnR>
                    <a:lnT>
                      <a:noFill/>
                    </a:lnT>
                    <a:lnB>
                      <a:noFill/>
                    </a:lnB>
                    <a:noFill/>
                  </a:tcPr>
                </a:tc>
                <a:tc>
                  <a:txBody>
                    <a:bodyPr/>
                    <a:lstStyle/>
                    <a:p>
                      <a:pPr algn="r">
                        <a:buNone/>
                      </a:pPr>
                      <a:r>
                        <a:rPr lang="en-US" sz="1800" dirty="0"/>
                        <a:t>59.5</a:t>
                      </a:r>
                    </a:p>
                  </a:txBody>
                  <a:tcPr marL="16737" marR="16737" marT="8368" marB="8368">
                    <a:lnL>
                      <a:noFill/>
                    </a:lnL>
                    <a:lnR>
                      <a:noFill/>
                    </a:lnR>
                    <a:lnT>
                      <a:noFill/>
                    </a:lnT>
                    <a:lnB>
                      <a:noFill/>
                    </a:lnB>
                    <a:noFill/>
                  </a:tcPr>
                </a:tc>
                <a:tc>
                  <a:txBody>
                    <a:bodyPr/>
                    <a:lstStyle/>
                    <a:p>
                      <a:pPr algn="r">
                        <a:buNone/>
                      </a:pPr>
                      <a:r>
                        <a:rPr lang="en-US" sz="1800" dirty="0"/>
                        <a:t>60%</a:t>
                      </a:r>
                    </a:p>
                  </a:txBody>
                  <a:tcPr marL="16737" marR="16737" marT="8368" marB="8368">
                    <a:lnL>
                      <a:noFill/>
                    </a:lnL>
                    <a:lnR>
                      <a:noFill/>
                    </a:lnR>
                    <a:lnT>
                      <a:noFill/>
                    </a:lnT>
                    <a:lnB>
                      <a:noFill/>
                    </a:lnB>
                    <a:noFill/>
                  </a:tcPr>
                </a:tc>
                <a:tc>
                  <a:txBody>
                    <a:bodyPr/>
                    <a:lstStyle/>
                    <a:p>
                      <a:pPr algn="r">
                        <a:buNone/>
                      </a:pPr>
                      <a:r>
                        <a:rPr lang="en-US" sz="1800" dirty="0"/>
                        <a:t>736.3</a:t>
                      </a:r>
                    </a:p>
                  </a:txBody>
                  <a:tcPr marL="16737" marR="16737" marT="8368" marB="8368">
                    <a:lnL>
                      <a:noFill/>
                    </a:lnL>
                    <a:lnR>
                      <a:noFill/>
                    </a:lnR>
                    <a:lnT>
                      <a:noFill/>
                    </a:lnT>
                    <a:lnB>
                      <a:noFill/>
                    </a:lnB>
                    <a:noFill/>
                  </a:tcPr>
                </a:tc>
                <a:extLst>
                  <a:ext uri="{0D108BD9-81ED-4DB2-BD59-A6C34878D82A}">
                    <a16:rowId xmlns:a16="http://schemas.microsoft.com/office/drawing/2014/main" val="213517680"/>
                  </a:ext>
                </a:extLst>
              </a:tr>
              <a:tr h="463880">
                <a:tc>
                  <a:txBody>
                    <a:bodyPr/>
                    <a:lstStyle/>
                    <a:p>
                      <a:pPr>
                        <a:buNone/>
                      </a:pPr>
                      <a:r>
                        <a:rPr lang="en-US" sz="1800" dirty="0"/>
                        <a:t>Slow pick – leave 30% defective</a:t>
                      </a:r>
                    </a:p>
                  </a:txBody>
                  <a:tcPr marL="16737" marR="16737" marT="8368" marB="8368">
                    <a:lnL>
                      <a:noFill/>
                    </a:lnL>
                    <a:lnR>
                      <a:noFill/>
                    </a:lnR>
                    <a:lnT>
                      <a:noFill/>
                    </a:lnT>
                    <a:lnB>
                      <a:noFill/>
                    </a:lnB>
                    <a:noFill/>
                  </a:tcPr>
                </a:tc>
                <a:tc>
                  <a:txBody>
                    <a:bodyPr/>
                    <a:lstStyle/>
                    <a:p>
                      <a:pPr algn="r">
                        <a:buNone/>
                      </a:pPr>
                      <a:r>
                        <a:rPr lang="en-US" sz="1800" dirty="0"/>
                        <a:t>30</a:t>
                      </a:r>
                    </a:p>
                  </a:txBody>
                  <a:tcPr marL="16737" marR="16737" marT="8368" marB="8368">
                    <a:lnL>
                      <a:noFill/>
                    </a:lnL>
                    <a:lnR>
                      <a:noFill/>
                    </a:lnR>
                    <a:lnT>
                      <a:noFill/>
                    </a:lnT>
                    <a:lnB>
                      <a:noFill/>
                    </a:lnB>
                    <a:noFill/>
                  </a:tcPr>
                </a:tc>
                <a:tc>
                  <a:txBody>
                    <a:bodyPr/>
                    <a:lstStyle/>
                    <a:p>
                      <a:pPr algn="r">
                        <a:buNone/>
                      </a:pPr>
                      <a:r>
                        <a:rPr lang="en-US" sz="1800" dirty="0"/>
                        <a:t>49.0</a:t>
                      </a:r>
                    </a:p>
                  </a:txBody>
                  <a:tcPr marL="16737" marR="16737" marT="8368" marB="8368">
                    <a:lnL>
                      <a:noFill/>
                    </a:lnL>
                    <a:lnR>
                      <a:noFill/>
                    </a:lnR>
                    <a:lnT>
                      <a:noFill/>
                    </a:lnT>
                    <a:lnB>
                      <a:noFill/>
                    </a:lnB>
                    <a:noFill/>
                  </a:tcPr>
                </a:tc>
                <a:tc>
                  <a:txBody>
                    <a:bodyPr/>
                    <a:lstStyle/>
                    <a:p>
                      <a:pPr algn="r">
                        <a:buNone/>
                      </a:pPr>
                      <a:r>
                        <a:rPr lang="en-US" sz="1800" dirty="0"/>
                        <a:t>70%</a:t>
                      </a:r>
                    </a:p>
                  </a:txBody>
                  <a:tcPr marL="16737" marR="16737" marT="8368" marB="8368">
                    <a:lnL>
                      <a:noFill/>
                    </a:lnL>
                    <a:lnR>
                      <a:noFill/>
                    </a:lnR>
                    <a:lnT>
                      <a:noFill/>
                    </a:lnT>
                    <a:lnB>
                      <a:noFill/>
                    </a:lnB>
                    <a:noFill/>
                  </a:tcPr>
                </a:tc>
                <a:tc>
                  <a:txBody>
                    <a:bodyPr/>
                    <a:lstStyle/>
                    <a:p>
                      <a:pPr algn="r">
                        <a:buNone/>
                      </a:pPr>
                      <a:r>
                        <a:rPr lang="en-US" sz="1800" dirty="0"/>
                        <a:t>707.4</a:t>
                      </a:r>
                    </a:p>
                  </a:txBody>
                  <a:tcPr marL="16737" marR="16737" marT="8368" marB="8368">
                    <a:lnL>
                      <a:noFill/>
                    </a:lnL>
                    <a:lnR>
                      <a:noFill/>
                    </a:lnR>
                    <a:lnT>
                      <a:noFill/>
                    </a:lnT>
                    <a:lnB>
                      <a:noFill/>
                    </a:lnB>
                    <a:noFill/>
                  </a:tcPr>
                </a:tc>
                <a:extLst>
                  <a:ext uri="{0D108BD9-81ED-4DB2-BD59-A6C34878D82A}">
                    <a16:rowId xmlns:a16="http://schemas.microsoft.com/office/drawing/2014/main" val="414858389"/>
                  </a:ext>
                </a:extLst>
              </a:tr>
              <a:tr h="463880">
                <a:tc>
                  <a:txBody>
                    <a:bodyPr/>
                    <a:lstStyle/>
                    <a:p>
                      <a:pPr>
                        <a:buNone/>
                      </a:pPr>
                      <a:r>
                        <a:rPr lang="en-US" sz="1800" dirty="0"/>
                        <a:t>Slow pick – leave 50% defective</a:t>
                      </a:r>
                    </a:p>
                  </a:txBody>
                  <a:tcPr marL="16737" marR="16737" marT="8368" marB="8368">
                    <a:lnL>
                      <a:noFill/>
                    </a:lnL>
                    <a:lnR>
                      <a:noFill/>
                    </a:lnR>
                    <a:lnT>
                      <a:noFill/>
                    </a:lnT>
                    <a:lnB>
                      <a:noFill/>
                    </a:lnB>
                    <a:noFill/>
                  </a:tcPr>
                </a:tc>
                <a:tc>
                  <a:txBody>
                    <a:bodyPr/>
                    <a:lstStyle/>
                    <a:p>
                      <a:pPr algn="r">
                        <a:buNone/>
                      </a:pPr>
                      <a:r>
                        <a:rPr lang="en-US" sz="1800" dirty="0"/>
                        <a:t>50</a:t>
                      </a:r>
                    </a:p>
                  </a:txBody>
                  <a:tcPr marL="16737" marR="16737" marT="8368" marB="8368">
                    <a:lnL>
                      <a:noFill/>
                    </a:lnL>
                    <a:lnR>
                      <a:noFill/>
                    </a:lnR>
                    <a:lnT>
                      <a:noFill/>
                    </a:lnT>
                    <a:lnB>
                      <a:noFill/>
                    </a:lnB>
                    <a:noFill/>
                  </a:tcPr>
                </a:tc>
                <a:tc>
                  <a:txBody>
                    <a:bodyPr/>
                    <a:lstStyle/>
                    <a:p>
                      <a:pPr algn="r">
                        <a:buNone/>
                      </a:pPr>
                      <a:r>
                        <a:rPr lang="en-US" sz="1800" dirty="0"/>
                        <a:t>35.0</a:t>
                      </a:r>
                    </a:p>
                  </a:txBody>
                  <a:tcPr marL="16737" marR="16737" marT="8368" marB="8368">
                    <a:lnL>
                      <a:noFill/>
                    </a:lnL>
                    <a:lnR>
                      <a:noFill/>
                    </a:lnR>
                    <a:lnT>
                      <a:noFill/>
                    </a:lnT>
                    <a:lnB>
                      <a:noFill/>
                    </a:lnB>
                    <a:noFill/>
                  </a:tcPr>
                </a:tc>
                <a:tc>
                  <a:txBody>
                    <a:bodyPr/>
                    <a:lstStyle/>
                    <a:p>
                      <a:pPr algn="r">
                        <a:buNone/>
                      </a:pPr>
                      <a:r>
                        <a:rPr lang="en-US" sz="1800" dirty="0"/>
                        <a:t>80%</a:t>
                      </a:r>
                    </a:p>
                  </a:txBody>
                  <a:tcPr marL="16737" marR="16737" marT="8368" marB="8368">
                    <a:lnL>
                      <a:noFill/>
                    </a:lnL>
                    <a:lnR>
                      <a:noFill/>
                    </a:lnR>
                    <a:lnT>
                      <a:noFill/>
                    </a:lnT>
                    <a:lnB>
                      <a:noFill/>
                    </a:lnB>
                    <a:noFill/>
                  </a:tcPr>
                </a:tc>
                <a:tc>
                  <a:txBody>
                    <a:bodyPr/>
                    <a:lstStyle/>
                    <a:p>
                      <a:pPr algn="r">
                        <a:buNone/>
                      </a:pPr>
                      <a:r>
                        <a:rPr lang="en-US" sz="1800" dirty="0"/>
                        <a:t>577.5</a:t>
                      </a:r>
                    </a:p>
                  </a:txBody>
                  <a:tcPr marL="16737" marR="16737" marT="8368" marB="8368">
                    <a:lnL>
                      <a:noFill/>
                    </a:lnL>
                    <a:lnR>
                      <a:noFill/>
                    </a:lnR>
                    <a:lnT>
                      <a:noFill/>
                    </a:lnT>
                    <a:lnB>
                      <a:noFill/>
                    </a:lnB>
                    <a:noFill/>
                  </a:tcPr>
                </a:tc>
                <a:extLst>
                  <a:ext uri="{0D108BD9-81ED-4DB2-BD59-A6C34878D82A}">
                    <a16:rowId xmlns:a16="http://schemas.microsoft.com/office/drawing/2014/main" val="3211288779"/>
                  </a:ext>
                </a:extLst>
              </a:tr>
              <a:tr h="463880">
                <a:tc>
                  <a:txBody>
                    <a:bodyPr/>
                    <a:lstStyle/>
                    <a:p>
                      <a:pPr>
                        <a:buNone/>
                      </a:pPr>
                      <a:r>
                        <a:rPr lang="en-US" sz="1800" dirty="0"/>
                        <a:t>Two-pass selective (70%+30%)</a:t>
                      </a:r>
                    </a:p>
                  </a:txBody>
                  <a:tcPr marL="16737" marR="16737" marT="8368" marB="8368">
                    <a:lnL>
                      <a:noFill/>
                    </a:lnL>
                    <a:lnR>
                      <a:noFill/>
                    </a:lnR>
                    <a:lnT>
                      <a:noFill/>
                    </a:lnT>
                    <a:lnB w="12700" cap="flat" cmpd="sng" algn="ctr">
                      <a:solidFill>
                        <a:schemeClr val="bg2"/>
                      </a:solidFill>
                      <a:prstDash val="solid"/>
                      <a:round/>
                      <a:headEnd type="none" w="med" len="med"/>
                      <a:tailEnd type="none" w="med" len="med"/>
                    </a:lnB>
                    <a:noFill/>
                  </a:tcPr>
                </a:tc>
                <a:tc>
                  <a:txBody>
                    <a:bodyPr/>
                    <a:lstStyle/>
                    <a:p>
                      <a:pPr algn="r">
                        <a:buNone/>
                      </a:pPr>
                      <a:r>
                        <a:rPr lang="en-US" sz="1800" dirty="0"/>
                        <a:t>30</a:t>
                      </a:r>
                    </a:p>
                  </a:txBody>
                  <a:tcPr marL="16737" marR="16737" marT="8368" marB="8368">
                    <a:lnL>
                      <a:noFill/>
                    </a:lnL>
                    <a:lnR>
                      <a:noFill/>
                    </a:lnR>
                    <a:lnT>
                      <a:noFill/>
                    </a:lnT>
                    <a:lnB w="12700" cap="flat" cmpd="sng" algn="ctr">
                      <a:solidFill>
                        <a:schemeClr val="bg2"/>
                      </a:solidFill>
                      <a:prstDash val="solid"/>
                      <a:round/>
                      <a:headEnd type="none" w="med" len="med"/>
                      <a:tailEnd type="none" w="med" len="med"/>
                    </a:lnB>
                    <a:noFill/>
                  </a:tcPr>
                </a:tc>
                <a:tc>
                  <a:txBody>
                    <a:bodyPr/>
                    <a:lstStyle/>
                    <a:p>
                      <a:pPr algn="r">
                        <a:buNone/>
                      </a:pPr>
                      <a:r>
                        <a:rPr lang="en-US" sz="1800" dirty="0"/>
                        <a:t>49.0</a:t>
                      </a:r>
                    </a:p>
                  </a:txBody>
                  <a:tcPr marL="16737" marR="16737" marT="8368" marB="8368">
                    <a:lnL>
                      <a:noFill/>
                    </a:lnL>
                    <a:lnR>
                      <a:noFill/>
                    </a:lnR>
                    <a:lnT>
                      <a:noFill/>
                    </a:lnT>
                    <a:lnB w="12700" cap="flat" cmpd="sng" algn="ctr">
                      <a:solidFill>
                        <a:schemeClr val="bg2"/>
                      </a:solidFill>
                      <a:prstDash val="solid"/>
                      <a:round/>
                      <a:headEnd type="none" w="med" len="med"/>
                      <a:tailEnd type="none" w="med" len="med"/>
                    </a:lnB>
                    <a:noFill/>
                  </a:tcPr>
                </a:tc>
                <a:tc>
                  <a:txBody>
                    <a:bodyPr/>
                    <a:lstStyle/>
                    <a:p>
                      <a:pPr algn="r">
                        <a:buNone/>
                      </a:pPr>
                      <a:r>
                        <a:rPr lang="en-US" sz="1800" dirty="0"/>
                        <a:t>70%</a:t>
                      </a:r>
                    </a:p>
                  </a:txBody>
                  <a:tcPr marL="16737" marR="16737" marT="8368" marB="8368">
                    <a:lnL>
                      <a:noFill/>
                    </a:lnL>
                    <a:lnR>
                      <a:noFill/>
                    </a:lnR>
                    <a:lnT>
                      <a:noFill/>
                    </a:lnT>
                    <a:lnB w="12700" cap="flat" cmpd="sng" algn="ctr">
                      <a:solidFill>
                        <a:schemeClr val="bg2"/>
                      </a:solidFill>
                      <a:prstDash val="solid"/>
                      <a:round/>
                      <a:headEnd type="none" w="med" len="med"/>
                      <a:tailEnd type="none" w="med" len="med"/>
                    </a:lnB>
                    <a:noFill/>
                  </a:tcPr>
                </a:tc>
                <a:tc>
                  <a:txBody>
                    <a:bodyPr/>
                    <a:lstStyle/>
                    <a:p>
                      <a:pPr algn="r">
                        <a:buNone/>
                      </a:pPr>
                      <a:r>
                        <a:rPr lang="en-US" sz="1800" dirty="0"/>
                        <a:t>707.4</a:t>
                      </a:r>
                    </a:p>
                  </a:txBody>
                  <a:tcPr marL="16737" marR="16737" marT="8368" marB="8368">
                    <a:lnL>
                      <a:noFill/>
                    </a:lnL>
                    <a:lnR>
                      <a:noFill/>
                    </a:lnR>
                    <a:lnT>
                      <a:noFill/>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066246411"/>
                  </a:ext>
                </a:extLst>
              </a:tr>
            </a:tbl>
          </a:graphicData>
        </a:graphic>
      </p:graphicFrame>
      <p:graphicFrame>
        <p:nvGraphicFramePr>
          <p:cNvPr id="8" name="Table 7">
            <a:extLst>
              <a:ext uri="{FF2B5EF4-FFF2-40B4-BE49-F238E27FC236}">
                <a16:creationId xmlns:a16="http://schemas.microsoft.com/office/drawing/2014/main" id="{A6494C19-003E-06FA-8050-5BCC3F373B71}"/>
              </a:ext>
            </a:extLst>
          </p:cNvPr>
          <p:cNvGraphicFramePr>
            <a:graphicFrameLocks noGrp="1"/>
          </p:cNvGraphicFramePr>
          <p:nvPr>
            <p:extLst>
              <p:ext uri="{D42A27DB-BD31-4B8C-83A1-F6EECF244321}">
                <p14:modId xmlns:p14="http://schemas.microsoft.com/office/powerpoint/2010/main" val="896013440"/>
              </p:ext>
            </p:extLst>
          </p:nvPr>
        </p:nvGraphicFramePr>
        <p:xfrm>
          <a:off x="294967" y="3853816"/>
          <a:ext cx="11602069" cy="2858072"/>
        </p:xfrm>
        <a:graphic>
          <a:graphicData uri="http://schemas.openxmlformats.org/drawingml/2006/table">
            <a:tbl>
              <a:tblPr/>
              <a:tblGrid>
                <a:gridCol w="4037392">
                  <a:extLst>
                    <a:ext uri="{9D8B030D-6E8A-4147-A177-3AD203B41FA5}">
                      <a16:colId xmlns:a16="http://schemas.microsoft.com/office/drawing/2014/main" val="3543272861"/>
                    </a:ext>
                  </a:extLst>
                </a:gridCol>
                <a:gridCol w="2521559">
                  <a:extLst>
                    <a:ext uri="{9D8B030D-6E8A-4147-A177-3AD203B41FA5}">
                      <a16:colId xmlns:a16="http://schemas.microsoft.com/office/drawing/2014/main" val="135302358"/>
                    </a:ext>
                  </a:extLst>
                </a:gridCol>
                <a:gridCol w="2521559">
                  <a:extLst>
                    <a:ext uri="{9D8B030D-6E8A-4147-A177-3AD203B41FA5}">
                      <a16:colId xmlns:a16="http://schemas.microsoft.com/office/drawing/2014/main" val="2908577036"/>
                    </a:ext>
                  </a:extLst>
                </a:gridCol>
                <a:gridCol w="2521559">
                  <a:extLst>
                    <a:ext uri="{9D8B030D-6E8A-4147-A177-3AD203B41FA5}">
                      <a16:colId xmlns:a16="http://schemas.microsoft.com/office/drawing/2014/main" val="680526752"/>
                    </a:ext>
                  </a:extLst>
                </a:gridCol>
              </a:tblGrid>
              <a:tr h="304610">
                <a:tc>
                  <a:txBody>
                    <a:bodyPr/>
                    <a:lstStyle/>
                    <a:p>
                      <a:pPr>
                        <a:buNone/>
                      </a:pPr>
                      <a:r>
                        <a:rPr lang="en-US" sz="1800" b="1" dirty="0"/>
                        <a:t>Harvest strategy</a:t>
                      </a:r>
                    </a:p>
                  </a:txBody>
                  <a:tcPr marL="23432" marR="23432" marT="11716" marB="11716"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1800" b="1" dirty="0"/>
                        <a:t>Receiving cost ($/acre)</a:t>
                      </a:r>
                    </a:p>
                  </a:txBody>
                  <a:tcPr marL="23432" marR="23432" marT="11716" marB="11716"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1800" b="1" dirty="0"/>
                        <a:t>Packing fee ($/acre)</a:t>
                      </a:r>
                    </a:p>
                  </a:txBody>
                  <a:tcPr marL="23432" marR="23432" marT="11716" marB="11716"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1800" b="1" dirty="0"/>
                        <a:t>Total packing cost ($/acre)</a:t>
                      </a:r>
                    </a:p>
                  </a:txBody>
                  <a:tcPr marL="23432" marR="23432" marT="11716" marB="11716"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20909345"/>
                  </a:ext>
                </a:extLst>
              </a:tr>
              <a:tr h="457200">
                <a:tc>
                  <a:txBody>
                    <a:bodyPr/>
                    <a:lstStyle/>
                    <a:p>
                      <a:pPr>
                        <a:buNone/>
                      </a:pPr>
                      <a:r>
                        <a:rPr lang="en-US" sz="1800" dirty="0"/>
                        <a:t>Fast pick – low packout</a:t>
                      </a:r>
                    </a:p>
                  </a:txBody>
                  <a:tcPr marL="23432" marR="23432" marT="11716" marB="11716" anchor="ctr">
                    <a:lnL>
                      <a:noFill/>
                    </a:lnL>
                    <a:lnR>
                      <a:noFill/>
                    </a:lnR>
                    <a:lnT w="12700" cap="flat" cmpd="sng" algn="ctr">
                      <a:solidFill>
                        <a:schemeClr val="bg2"/>
                      </a:solidFill>
                      <a:prstDash val="solid"/>
                      <a:round/>
                      <a:headEnd type="none" w="med" len="med"/>
                      <a:tailEnd type="none" w="med" len="med"/>
                    </a:lnT>
                    <a:lnB>
                      <a:noFill/>
                    </a:lnB>
                    <a:noFill/>
                  </a:tcPr>
                </a:tc>
                <a:tc>
                  <a:txBody>
                    <a:bodyPr/>
                    <a:lstStyle/>
                    <a:p>
                      <a:pPr algn="r">
                        <a:buNone/>
                      </a:pPr>
                      <a:r>
                        <a:rPr lang="en-US" sz="1800" dirty="0"/>
                        <a:t>7,700.00</a:t>
                      </a:r>
                    </a:p>
                  </a:txBody>
                  <a:tcPr marL="23432" marR="23432" marT="11716" marB="11716" anchor="ctr">
                    <a:lnL>
                      <a:noFill/>
                    </a:lnL>
                    <a:lnR>
                      <a:noFill/>
                    </a:lnR>
                    <a:lnT w="12700" cap="flat" cmpd="sng" algn="ctr">
                      <a:solidFill>
                        <a:schemeClr val="bg2"/>
                      </a:solidFill>
                      <a:prstDash val="solid"/>
                      <a:round/>
                      <a:headEnd type="none" w="med" len="med"/>
                      <a:tailEnd type="none" w="med" len="med"/>
                    </a:lnT>
                    <a:lnB>
                      <a:noFill/>
                    </a:lnB>
                    <a:noFill/>
                  </a:tcPr>
                </a:tc>
                <a:tc>
                  <a:txBody>
                    <a:bodyPr/>
                    <a:lstStyle/>
                    <a:p>
                      <a:pPr algn="r">
                        <a:buNone/>
                      </a:pPr>
                      <a:r>
                        <a:rPr lang="en-US" sz="1800" dirty="0"/>
                        <a:t>4,620.00</a:t>
                      </a:r>
                    </a:p>
                  </a:txBody>
                  <a:tcPr marL="23432" marR="23432" marT="11716" marB="11716" anchor="ctr">
                    <a:lnL>
                      <a:noFill/>
                    </a:lnL>
                    <a:lnR>
                      <a:noFill/>
                    </a:lnR>
                    <a:lnT w="12700" cap="flat" cmpd="sng" algn="ctr">
                      <a:solidFill>
                        <a:schemeClr val="bg2"/>
                      </a:solidFill>
                      <a:prstDash val="solid"/>
                      <a:round/>
                      <a:headEnd type="none" w="med" len="med"/>
                      <a:tailEnd type="none" w="med" len="med"/>
                    </a:lnT>
                    <a:lnB>
                      <a:noFill/>
                    </a:lnB>
                    <a:noFill/>
                  </a:tcPr>
                </a:tc>
                <a:tc>
                  <a:txBody>
                    <a:bodyPr/>
                    <a:lstStyle/>
                    <a:p>
                      <a:pPr algn="r">
                        <a:buNone/>
                      </a:pPr>
                      <a:r>
                        <a:rPr lang="en-US" sz="1800" b="1" dirty="0"/>
                        <a:t>12,320.00</a:t>
                      </a:r>
                      <a:endParaRPr lang="en-US" sz="1800" dirty="0"/>
                    </a:p>
                  </a:txBody>
                  <a:tcPr marL="23432" marR="23432" marT="11716" marB="11716" anchor="ctr">
                    <a:lnL>
                      <a:noFill/>
                    </a:lnL>
                    <a:lnR>
                      <a:noFill/>
                    </a:lnR>
                    <a:lnT w="12700" cap="flat" cmpd="sng" algn="ctr">
                      <a:solidFill>
                        <a:schemeClr val="bg2"/>
                      </a:solidFill>
                      <a:prstDash val="solid"/>
                      <a:round/>
                      <a:headEnd type="none" w="med" len="med"/>
                      <a:tailEnd type="none" w="med" len="med"/>
                    </a:lnT>
                    <a:lnB>
                      <a:noFill/>
                    </a:lnB>
                    <a:noFill/>
                  </a:tcPr>
                </a:tc>
                <a:extLst>
                  <a:ext uri="{0D108BD9-81ED-4DB2-BD59-A6C34878D82A}">
                    <a16:rowId xmlns:a16="http://schemas.microsoft.com/office/drawing/2014/main" val="3992529375"/>
                  </a:ext>
                </a:extLst>
              </a:tr>
              <a:tr h="457200">
                <a:tc>
                  <a:txBody>
                    <a:bodyPr/>
                    <a:lstStyle/>
                    <a:p>
                      <a:pPr>
                        <a:buNone/>
                      </a:pPr>
                      <a:r>
                        <a:rPr lang="en-US" sz="1800" dirty="0"/>
                        <a:t>Fast pick – leave 15% defective</a:t>
                      </a:r>
                    </a:p>
                  </a:txBody>
                  <a:tcPr marL="23432" marR="23432" marT="11716" marB="11716" anchor="ctr">
                    <a:lnL>
                      <a:noFill/>
                    </a:lnL>
                    <a:lnR>
                      <a:noFill/>
                    </a:lnR>
                    <a:lnT>
                      <a:noFill/>
                    </a:lnT>
                    <a:lnB>
                      <a:noFill/>
                    </a:lnB>
                    <a:noFill/>
                  </a:tcPr>
                </a:tc>
                <a:tc>
                  <a:txBody>
                    <a:bodyPr/>
                    <a:lstStyle/>
                    <a:p>
                      <a:pPr algn="r">
                        <a:buNone/>
                      </a:pPr>
                      <a:r>
                        <a:rPr lang="en-US" sz="1800" dirty="0"/>
                        <a:t>6,545.00</a:t>
                      </a:r>
                    </a:p>
                  </a:txBody>
                  <a:tcPr marL="23432" marR="23432" marT="11716" marB="11716" anchor="ctr">
                    <a:lnL>
                      <a:noFill/>
                    </a:lnL>
                    <a:lnR>
                      <a:noFill/>
                    </a:lnR>
                    <a:lnT>
                      <a:noFill/>
                    </a:lnT>
                    <a:lnB>
                      <a:noFill/>
                    </a:lnB>
                    <a:noFill/>
                  </a:tcPr>
                </a:tc>
                <a:tc>
                  <a:txBody>
                    <a:bodyPr/>
                    <a:lstStyle/>
                    <a:p>
                      <a:pPr algn="r">
                        <a:buNone/>
                      </a:pPr>
                      <a:r>
                        <a:rPr lang="en-US" sz="1800" dirty="0"/>
                        <a:t>5,890.50</a:t>
                      </a:r>
                    </a:p>
                  </a:txBody>
                  <a:tcPr marL="23432" marR="23432" marT="11716" marB="11716" anchor="ctr">
                    <a:lnL>
                      <a:noFill/>
                    </a:lnL>
                    <a:lnR>
                      <a:noFill/>
                    </a:lnR>
                    <a:lnT>
                      <a:noFill/>
                    </a:lnT>
                    <a:lnB>
                      <a:noFill/>
                    </a:lnB>
                    <a:noFill/>
                  </a:tcPr>
                </a:tc>
                <a:tc>
                  <a:txBody>
                    <a:bodyPr/>
                    <a:lstStyle/>
                    <a:p>
                      <a:pPr algn="r">
                        <a:buNone/>
                      </a:pPr>
                      <a:r>
                        <a:rPr lang="en-US" sz="1800" b="1" dirty="0"/>
                        <a:t>12,435.50</a:t>
                      </a:r>
                      <a:endParaRPr lang="en-US" sz="1800" dirty="0"/>
                    </a:p>
                  </a:txBody>
                  <a:tcPr marL="23432" marR="23432" marT="11716" marB="11716" anchor="ctr">
                    <a:lnL>
                      <a:noFill/>
                    </a:lnL>
                    <a:lnR>
                      <a:noFill/>
                    </a:lnR>
                    <a:lnT>
                      <a:noFill/>
                    </a:lnT>
                    <a:lnB>
                      <a:noFill/>
                    </a:lnB>
                    <a:noFill/>
                  </a:tcPr>
                </a:tc>
                <a:extLst>
                  <a:ext uri="{0D108BD9-81ED-4DB2-BD59-A6C34878D82A}">
                    <a16:rowId xmlns:a16="http://schemas.microsoft.com/office/drawing/2014/main" val="2395716961"/>
                  </a:ext>
                </a:extLst>
              </a:tr>
              <a:tr h="457200">
                <a:tc>
                  <a:txBody>
                    <a:bodyPr/>
                    <a:lstStyle/>
                    <a:p>
                      <a:pPr>
                        <a:buNone/>
                      </a:pPr>
                      <a:r>
                        <a:rPr lang="en-US" sz="1800"/>
                        <a:t>Slow pick – leave 30% defective</a:t>
                      </a:r>
                    </a:p>
                  </a:txBody>
                  <a:tcPr marL="23432" marR="23432" marT="11716" marB="11716" anchor="ctr">
                    <a:lnL>
                      <a:noFill/>
                    </a:lnL>
                    <a:lnR>
                      <a:noFill/>
                    </a:lnR>
                    <a:lnT>
                      <a:noFill/>
                    </a:lnT>
                    <a:lnB>
                      <a:noFill/>
                    </a:lnB>
                    <a:noFill/>
                  </a:tcPr>
                </a:tc>
                <a:tc>
                  <a:txBody>
                    <a:bodyPr/>
                    <a:lstStyle/>
                    <a:p>
                      <a:pPr algn="r">
                        <a:buNone/>
                      </a:pPr>
                      <a:r>
                        <a:rPr lang="en-US" sz="1800" dirty="0"/>
                        <a:t>5,390.00</a:t>
                      </a:r>
                    </a:p>
                  </a:txBody>
                  <a:tcPr marL="23432" marR="23432" marT="11716" marB="11716" anchor="ctr">
                    <a:lnL>
                      <a:noFill/>
                    </a:lnL>
                    <a:lnR>
                      <a:noFill/>
                    </a:lnR>
                    <a:lnT>
                      <a:noFill/>
                    </a:lnT>
                    <a:lnB>
                      <a:noFill/>
                    </a:lnB>
                    <a:noFill/>
                  </a:tcPr>
                </a:tc>
                <a:tc>
                  <a:txBody>
                    <a:bodyPr/>
                    <a:lstStyle/>
                    <a:p>
                      <a:pPr algn="r">
                        <a:buNone/>
                      </a:pPr>
                      <a:r>
                        <a:rPr lang="en-US" sz="1800" dirty="0"/>
                        <a:t>5,659.50</a:t>
                      </a:r>
                    </a:p>
                  </a:txBody>
                  <a:tcPr marL="23432" marR="23432" marT="11716" marB="11716" anchor="ctr">
                    <a:lnL>
                      <a:noFill/>
                    </a:lnL>
                    <a:lnR>
                      <a:noFill/>
                    </a:lnR>
                    <a:lnT>
                      <a:noFill/>
                    </a:lnT>
                    <a:lnB>
                      <a:noFill/>
                    </a:lnB>
                    <a:noFill/>
                  </a:tcPr>
                </a:tc>
                <a:tc>
                  <a:txBody>
                    <a:bodyPr/>
                    <a:lstStyle/>
                    <a:p>
                      <a:pPr algn="r">
                        <a:buNone/>
                      </a:pPr>
                      <a:r>
                        <a:rPr lang="en-US" sz="1800" b="1" dirty="0"/>
                        <a:t>11,049.50</a:t>
                      </a:r>
                      <a:endParaRPr lang="en-US" sz="1800" dirty="0"/>
                    </a:p>
                  </a:txBody>
                  <a:tcPr marL="23432" marR="23432" marT="11716" marB="11716" anchor="ctr">
                    <a:lnL>
                      <a:noFill/>
                    </a:lnL>
                    <a:lnR>
                      <a:noFill/>
                    </a:lnR>
                    <a:lnT>
                      <a:noFill/>
                    </a:lnT>
                    <a:lnB>
                      <a:noFill/>
                    </a:lnB>
                    <a:noFill/>
                  </a:tcPr>
                </a:tc>
                <a:extLst>
                  <a:ext uri="{0D108BD9-81ED-4DB2-BD59-A6C34878D82A}">
                    <a16:rowId xmlns:a16="http://schemas.microsoft.com/office/drawing/2014/main" val="365427014"/>
                  </a:ext>
                </a:extLst>
              </a:tr>
              <a:tr h="457200">
                <a:tc>
                  <a:txBody>
                    <a:bodyPr/>
                    <a:lstStyle/>
                    <a:p>
                      <a:pPr>
                        <a:buNone/>
                      </a:pPr>
                      <a:r>
                        <a:rPr lang="en-US" sz="1800"/>
                        <a:t>Slow pick – leave 50% defective</a:t>
                      </a:r>
                    </a:p>
                  </a:txBody>
                  <a:tcPr marL="23432" marR="23432" marT="11716" marB="11716" anchor="ctr">
                    <a:lnL>
                      <a:noFill/>
                    </a:lnL>
                    <a:lnR>
                      <a:noFill/>
                    </a:lnR>
                    <a:lnT>
                      <a:noFill/>
                    </a:lnT>
                    <a:lnB>
                      <a:noFill/>
                    </a:lnB>
                    <a:noFill/>
                  </a:tcPr>
                </a:tc>
                <a:tc>
                  <a:txBody>
                    <a:bodyPr/>
                    <a:lstStyle/>
                    <a:p>
                      <a:pPr algn="r">
                        <a:buNone/>
                      </a:pPr>
                      <a:r>
                        <a:rPr lang="en-US" sz="1800" dirty="0"/>
                        <a:t>3,850.00</a:t>
                      </a:r>
                    </a:p>
                  </a:txBody>
                  <a:tcPr marL="23432" marR="23432" marT="11716" marB="11716" anchor="ctr">
                    <a:lnL>
                      <a:noFill/>
                    </a:lnL>
                    <a:lnR>
                      <a:noFill/>
                    </a:lnR>
                    <a:lnT>
                      <a:noFill/>
                    </a:lnT>
                    <a:lnB>
                      <a:noFill/>
                    </a:lnB>
                    <a:noFill/>
                  </a:tcPr>
                </a:tc>
                <a:tc>
                  <a:txBody>
                    <a:bodyPr/>
                    <a:lstStyle/>
                    <a:p>
                      <a:pPr algn="r">
                        <a:buNone/>
                      </a:pPr>
                      <a:r>
                        <a:rPr lang="en-US" sz="1800" dirty="0"/>
                        <a:t>4,620.00</a:t>
                      </a:r>
                    </a:p>
                  </a:txBody>
                  <a:tcPr marL="23432" marR="23432" marT="11716" marB="11716" anchor="ctr">
                    <a:lnL>
                      <a:noFill/>
                    </a:lnL>
                    <a:lnR>
                      <a:noFill/>
                    </a:lnR>
                    <a:lnT>
                      <a:noFill/>
                    </a:lnT>
                    <a:lnB>
                      <a:noFill/>
                    </a:lnB>
                    <a:noFill/>
                  </a:tcPr>
                </a:tc>
                <a:tc>
                  <a:txBody>
                    <a:bodyPr/>
                    <a:lstStyle/>
                    <a:p>
                      <a:pPr algn="r">
                        <a:buNone/>
                      </a:pPr>
                      <a:r>
                        <a:rPr lang="en-US" sz="1800" b="1" dirty="0"/>
                        <a:t>8,470.00</a:t>
                      </a:r>
                      <a:endParaRPr lang="en-US" sz="1800" dirty="0"/>
                    </a:p>
                  </a:txBody>
                  <a:tcPr marL="23432" marR="23432" marT="11716" marB="11716" anchor="ctr">
                    <a:lnL>
                      <a:noFill/>
                    </a:lnL>
                    <a:lnR>
                      <a:noFill/>
                    </a:lnR>
                    <a:lnT>
                      <a:noFill/>
                    </a:lnT>
                    <a:lnB>
                      <a:noFill/>
                    </a:lnB>
                    <a:noFill/>
                  </a:tcPr>
                </a:tc>
                <a:extLst>
                  <a:ext uri="{0D108BD9-81ED-4DB2-BD59-A6C34878D82A}">
                    <a16:rowId xmlns:a16="http://schemas.microsoft.com/office/drawing/2014/main" val="1844457013"/>
                  </a:ext>
                </a:extLst>
              </a:tr>
              <a:tr h="457200">
                <a:tc>
                  <a:txBody>
                    <a:bodyPr/>
                    <a:lstStyle/>
                    <a:p>
                      <a:pPr>
                        <a:buNone/>
                      </a:pPr>
                      <a:r>
                        <a:rPr lang="en-US" sz="1800" dirty="0"/>
                        <a:t>Two-pass selective (70%+30%)</a:t>
                      </a:r>
                    </a:p>
                  </a:txBody>
                  <a:tcPr marL="23432" marR="23432" marT="11716" marB="11716" anchor="ctr">
                    <a:lnL>
                      <a:noFill/>
                    </a:lnL>
                    <a:lnR>
                      <a:noFill/>
                    </a:lnR>
                    <a:lnT>
                      <a:noFill/>
                    </a:lnT>
                    <a:lnB w="12700" cap="flat" cmpd="sng" algn="ctr">
                      <a:solidFill>
                        <a:schemeClr val="bg2"/>
                      </a:solidFill>
                      <a:prstDash val="solid"/>
                      <a:round/>
                      <a:headEnd type="none" w="med" len="med"/>
                      <a:tailEnd type="none" w="med" len="med"/>
                    </a:lnB>
                    <a:noFill/>
                  </a:tcPr>
                </a:tc>
                <a:tc>
                  <a:txBody>
                    <a:bodyPr/>
                    <a:lstStyle/>
                    <a:p>
                      <a:pPr algn="r">
                        <a:buNone/>
                      </a:pPr>
                      <a:r>
                        <a:rPr lang="en-US" sz="1800" dirty="0"/>
                        <a:t>5,390.00</a:t>
                      </a:r>
                    </a:p>
                  </a:txBody>
                  <a:tcPr marL="23432" marR="23432" marT="11716" marB="11716" anchor="ctr">
                    <a:lnL>
                      <a:noFill/>
                    </a:lnL>
                    <a:lnR>
                      <a:noFill/>
                    </a:lnR>
                    <a:lnT>
                      <a:noFill/>
                    </a:lnT>
                    <a:lnB w="12700" cap="flat" cmpd="sng" algn="ctr">
                      <a:solidFill>
                        <a:schemeClr val="bg2"/>
                      </a:solidFill>
                      <a:prstDash val="solid"/>
                      <a:round/>
                      <a:headEnd type="none" w="med" len="med"/>
                      <a:tailEnd type="none" w="med" len="med"/>
                    </a:lnB>
                    <a:noFill/>
                  </a:tcPr>
                </a:tc>
                <a:tc>
                  <a:txBody>
                    <a:bodyPr/>
                    <a:lstStyle/>
                    <a:p>
                      <a:pPr algn="r">
                        <a:buNone/>
                      </a:pPr>
                      <a:r>
                        <a:rPr lang="en-US" sz="1800" dirty="0"/>
                        <a:t>5,659.50</a:t>
                      </a:r>
                    </a:p>
                  </a:txBody>
                  <a:tcPr marL="23432" marR="23432" marT="11716" marB="11716" anchor="ctr">
                    <a:lnL>
                      <a:noFill/>
                    </a:lnL>
                    <a:lnR>
                      <a:noFill/>
                    </a:lnR>
                    <a:lnT>
                      <a:noFill/>
                    </a:lnT>
                    <a:lnB w="12700" cap="flat" cmpd="sng" algn="ctr">
                      <a:solidFill>
                        <a:schemeClr val="bg2"/>
                      </a:solidFill>
                      <a:prstDash val="solid"/>
                      <a:round/>
                      <a:headEnd type="none" w="med" len="med"/>
                      <a:tailEnd type="none" w="med" len="med"/>
                    </a:lnB>
                    <a:noFill/>
                  </a:tcPr>
                </a:tc>
                <a:tc>
                  <a:txBody>
                    <a:bodyPr/>
                    <a:lstStyle/>
                    <a:p>
                      <a:pPr algn="r">
                        <a:buNone/>
                      </a:pPr>
                      <a:r>
                        <a:rPr lang="en-US" sz="1800" b="1" dirty="0"/>
                        <a:t>11,049.50</a:t>
                      </a:r>
                      <a:endParaRPr lang="en-US" sz="1800" dirty="0"/>
                    </a:p>
                  </a:txBody>
                  <a:tcPr marL="23432" marR="23432" marT="11716" marB="11716" anchor="ctr">
                    <a:lnL>
                      <a:noFill/>
                    </a:lnL>
                    <a:lnR>
                      <a:noFill/>
                    </a:lnR>
                    <a:lnT>
                      <a:noFill/>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223868742"/>
                  </a:ext>
                </a:extLst>
              </a:tr>
            </a:tbl>
          </a:graphicData>
        </a:graphic>
      </p:graphicFrame>
      <p:sp>
        <p:nvSpPr>
          <p:cNvPr id="9" name="TextBox 8"/>
          <p:cNvSpPr txBox="1"/>
          <p:nvPr/>
        </p:nvSpPr>
        <p:spPr>
          <a:xfrm>
            <a:off x="457200" y="274320"/>
            <a:ext cx="8229600" cy="914400"/>
          </a:xfrm>
          <a:prstGeom prst="rect">
            <a:avLst/>
          </a:prstGeom>
          <a:noFill/>
        </p:spPr>
        <p:txBody>
          <a:bodyPr wrap="none">
            <a:spAutoFit/>
          </a:bodyPr>
          <a:lstStyle/>
          <a:p>
            <a:r>
              <a:t>Slide 16</a:t>
            </a:r>
          </a:p>
        </p:txBody>
      </p:sp>
    </p:spTree>
    <p:extLst>
      <p:ext uri="{BB962C8B-B14F-4D97-AF65-F5344CB8AC3E}">
        <p14:creationId xmlns:p14="http://schemas.microsoft.com/office/powerpoint/2010/main" val="349773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FADC9-1D9A-F2FF-4E33-03034A2B9835}"/>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7DC04B92-1671-963D-4793-D41053E87634}"/>
              </a:ext>
            </a:extLst>
          </p:cNvPr>
          <p:cNvSpPr txBox="1">
            <a:spLocks/>
          </p:cNvSpPr>
          <p:nvPr/>
        </p:nvSpPr>
        <p:spPr>
          <a:xfrm>
            <a:off x="240527" y="737936"/>
            <a:ext cx="2216129" cy="1636295"/>
          </a:xfrm>
          <a:prstGeom prst="rect">
            <a:avLst/>
          </a:prstGeom>
        </p:spPr>
        <p:txBody>
          <a:bodyPr vert="horz" lIns="0" tIns="0" rIns="0" bIns="0" rtlCol="0" anchor="b" anchorCtr="1">
            <a:noAutofit/>
          </a:bodyPr>
          <a:lstStyle>
            <a:lvl1pPr algn="ctr" defTabSz="914400" rtl="0" eaLnBrk="1" latinLnBrk="0" hangingPunct="1">
              <a:lnSpc>
                <a:spcPct val="90000"/>
              </a:lnSpc>
              <a:spcBef>
                <a:spcPct val="0"/>
              </a:spcBef>
              <a:buNone/>
              <a:defRPr lang="en-US" sz="4400" kern="1200" spc="-150">
                <a:solidFill>
                  <a:schemeClr val="tx1"/>
                </a:solidFill>
                <a:latin typeface="Arial Black" panose="020B0A04020102020204" pitchFamily="34" charset="0"/>
                <a:ea typeface="+mj-ea"/>
                <a:cs typeface="+mj-cs"/>
              </a:defRPr>
            </a:lvl1pPr>
          </a:lstStyle>
          <a:p>
            <a:r>
              <a:rPr lang="en-US" sz="2400" dirty="0">
                <a:solidFill>
                  <a:srgbClr val="008F00"/>
                </a:solidFill>
              </a:rPr>
              <a:t>Honeycrisp: Packing Cost Breakdown by Harvest Strategy</a:t>
            </a:r>
          </a:p>
        </p:txBody>
      </p:sp>
      <p:graphicFrame>
        <p:nvGraphicFramePr>
          <p:cNvPr id="6" name="Table 5">
            <a:extLst>
              <a:ext uri="{FF2B5EF4-FFF2-40B4-BE49-F238E27FC236}">
                <a16:creationId xmlns:a16="http://schemas.microsoft.com/office/drawing/2014/main" id="{DE61BED9-9335-46DF-EEBC-C41F236DD72E}"/>
              </a:ext>
            </a:extLst>
          </p:cNvPr>
          <p:cNvGraphicFramePr>
            <a:graphicFrameLocks noGrp="1"/>
          </p:cNvGraphicFramePr>
          <p:nvPr>
            <p:extLst>
              <p:ext uri="{D42A27DB-BD31-4B8C-83A1-F6EECF244321}">
                <p14:modId xmlns:p14="http://schemas.microsoft.com/office/powerpoint/2010/main" val="670410998"/>
              </p:ext>
            </p:extLst>
          </p:nvPr>
        </p:nvGraphicFramePr>
        <p:xfrm>
          <a:off x="240527" y="2584420"/>
          <a:ext cx="2800658" cy="4225454"/>
        </p:xfrm>
        <a:graphic>
          <a:graphicData uri="http://schemas.openxmlformats.org/drawingml/2006/table">
            <a:tbl>
              <a:tblPr/>
              <a:tblGrid>
                <a:gridCol w="1636399">
                  <a:extLst>
                    <a:ext uri="{9D8B030D-6E8A-4147-A177-3AD203B41FA5}">
                      <a16:colId xmlns:a16="http://schemas.microsoft.com/office/drawing/2014/main" val="818650361"/>
                    </a:ext>
                  </a:extLst>
                </a:gridCol>
                <a:gridCol w="1164259">
                  <a:extLst>
                    <a:ext uri="{9D8B030D-6E8A-4147-A177-3AD203B41FA5}">
                      <a16:colId xmlns:a16="http://schemas.microsoft.com/office/drawing/2014/main" val="1471200684"/>
                    </a:ext>
                  </a:extLst>
                </a:gridCol>
              </a:tblGrid>
              <a:tr h="388818">
                <a:tc>
                  <a:txBody>
                    <a:bodyPr/>
                    <a:lstStyle/>
                    <a:p>
                      <a:pPr>
                        <a:buNone/>
                      </a:pPr>
                      <a:r>
                        <a:rPr lang="en-US" sz="1600" dirty="0"/>
                        <a:t>Harvest strategy</a:t>
                      </a:r>
                    </a:p>
                  </a:txBody>
                  <a:tcPr marL="45061" marR="45061" marT="22530" marB="22530"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1600" dirty="0"/>
                        <a:t>Fresh boxes/acre</a:t>
                      </a:r>
                    </a:p>
                  </a:txBody>
                  <a:tcPr marL="45061" marR="45061" marT="22530" marB="22530"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48984082"/>
                  </a:ext>
                </a:extLst>
              </a:tr>
              <a:tr h="681487">
                <a:tc>
                  <a:txBody>
                    <a:bodyPr/>
                    <a:lstStyle/>
                    <a:p>
                      <a:pPr>
                        <a:buNone/>
                      </a:pPr>
                      <a:r>
                        <a:rPr lang="en-US" sz="1600" dirty="0"/>
                        <a:t>Fast pick – low packout</a:t>
                      </a:r>
                    </a:p>
                  </a:txBody>
                  <a:tcPr marL="45061" marR="45061" marT="22530" marB="22530"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1600" dirty="0"/>
                        <a:t>577.50</a:t>
                      </a:r>
                    </a:p>
                  </a:txBody>
                  <a:tcPr marL="45061" marR="45061" marT="22530" marB="22530"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525092927"/>
                  </a:ext>
                </a:extLst>
              </a:tr>
              <a:tr h="681487">
                <a:tc>
                  <a:txBody>
                    <a:bodyPr/>
                    <a:lstStyle/>
                    <a:p>
                      <a:pPr>
                        <a:buNone/>
                      </a:pPr>
                      <a:r>
                        <a:rPr lang="en-US" sz="1600" dirty="0"/>
                        <a:t>Fast pick – leave 15% defective</a:t>
                      </a:r>
                    </a:p>
                  </a:txBody>
                  <a:tcPr marL="45061" marR="45061" marT="22530" marB="22530"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1600" dirty="0"/>
                        <a:t>736.31</a:t>
                      </a:r>
                    </a:p>
                  </a:txBody>
                  <a:tcPr marL="45061" marR="45061" marT="22530" marB="22530"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968433666"/>
                  </a:ext>
                </a:extLst>
              </a:tr>
              <a:tr h="681487">
                <a:tc>
                  <a:txBody>
                    <a:bodyPr/>
                    <a:lstStyle/>
                    <a:p>
                      <a:pPr>
                        <a:buNone/>
                      </a:pPr>
                      <a:r>
                        <a:rPr lang="en-US" sz="1600" dirty="0"/>
                        <a:t>Slow pick – leave 30% defective</a:t>
                      </a:r>
                    </a:p>
                  </a:txBody>
                  <a:tcPr marL="45061" marR="45061" marT="22530" marB="22530"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1600" dirty="0"/>
                        <a:t>707.44</a:t>
                      </a:r>
                    </a:p>
                  </a:txBody>
                  <a:tcPr marL="45061" marR="45061" marT="22530" marB="22530"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316881629"/>
                  </a:ext>
                </a:extLst>
              </a:tr>
              <a:tr h="681487">
                <a:tc>
                  <a:txBody>
                    <a:bodyPr/>
                    <a:lstStyle/>
                    <a:p>
                      <a:pPr>
                        <a:buNone/>
                      </a:pPr>
                      <a:r>
                        <a:rPr lang="en-US" sz="1600" dirty="0"/>
                        <a:t>Slow pick – leave 50% defective</a:t>
                      </a:r>
                    </a:p>
                  </a:txBody>
                  <a:tcPr marL="45061" marR="45061" marT="22530" marB="22530"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1600" dirty="0"/>
                        <a:t>577.50</a:t>
                      </a:r>
                    </a:p>
                  </a:txBody>
                  <a:tcPr marL="45061" marR="45061" marT="22530" marB="22530"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876090166"/>
                  </a:ext>
                </a:extLst>
              </a:tr>
              <a:tr h="681487">
                <a:tc>
                  <a:txBody>
                    <a:bodyPr/>
                    <a:lstStyle/>
                    <a:p>
                      <a:pPr>
                        <a:buNone/>
                      </a:pPr>
                      <a:r>
                        <a:rPr lang="en-US" sz="1600" dirty="0"/>
                        <a:t>Two-pass selective </a:t>
                      </a:r>
                    </a:p>
                    <a:p>
                      <a:pPr>
                        <a:buNone/>
                      </a:pPr>
                      <a:r>
                        <a:rPr lang="en-US" sz="1600" dirty="0"/>
                        <a:t>(70% + 30%)</a:t>
                      </a:r>
                    </a:p>
                  </a:txBody>
                  <a:tcPr marL="45061" marR="45061" marT="22530" marB="22530"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1600" dirty="0"/>
                        <a:t>707.44</a:t>
                      </a:r>
                    </a:p>
                  </a:txBody>
                  <a:tcPr marL="45061" marR="45061" marT="22530" marB="22530"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433074617"/>
                  </a:ext>
                </a:extLst>
              </a:tr>
            </a:tbl>
          </a:graphicData>
        </a:graphic>
      </p:graphicFrame>
      <p:pic>
        <p:nvPicPr>
          <p:cNvPr id="9" name="Picture 8" descr="A graph of blue and orange rectangles&#10;&#10;AI-generated content may be incorrect.">
            <a:extLst>
              <a:ext uri="{FF2B5EF4-FFF2-40B4-BE49-F238E27FC236}">
                <a16:creationId xmlns:a16="http://schemas.microsoft.com/office/drawing/2014/main" id="{731EE8E9-D055-4A17-C32B-F3AD8C8608FA}"/>
              </a:ext>
            </a:extLst>
          </p:cNvPr>
          <p:cNvPicPr>
            <a:picLocks noChangeAspect="1"/>
          </p:cNvPicPr>
          <p:nvPr/>
        </p:nvPicPr>
        <p:blipFill>
          <a:blip r:embed="rId3">
            <a:extLst>
              <a:ext uri="{28A0092B-C50C-407E-A947-70E740481C1C}">
                <a14:useLocalDpi xmlns:a14="http://schemas.microsoft.com/office/drawing/2010/main" val="0"/>
              </a:ext>
            </a:extLst>
          </a:blip>
          <a:srcRect r="4464"/>
          <a:stretch>
            <a:fillRect/>
          </a:stretch>
        </p:blipFill>
        <p:spPr>
          <a:xfrm>
            <a:off x="3041185" y="288665"/>
            <a:ext cx="8910288" cy="6304639"/>
          </a:xfrm>
          <a:prstGeom prst="rect">
            <a:avLst/>
          </a:prstGeom>
        </p:spPr>
      </p:pic>
      <p:sp>
        <p:nvSpPr>
          <p:cNvPr id="10" name="TextBox 9"/>
          <p:cNvSpPr txBox="1"/>
          <p:nvPr/>
        </p:nvSpPr>
        <p:spPr>
          <a:xfrm>
            <a:off x="457200" y="274320"/>
            <a:ext cx="1999456" cy="369332"/>
          </a:xfrm>
          <a:prstGeom prst="rect">
            <a:avLst/>
          </a:prstGeom>
          <a:noFill/>
        </p:spPr>
        <p:txBody>
          <a:bodyPr wrap="square">
            <a:spAutoFit/>
          </a:bodyPr>
          <a:lstStyle/>
          <a:p>
            <a:r>
              <a:rPr dirty="0"/>
              <a:t>Slide 17</a:t>
            </a:r>
          </a:p>
        </p:txBody>
      </p:sp>
    </p:spTree>
    <p:extLst>
      <p:ext uri="{BB962C8B-B14F-4D97-AF65-F5344CB8AC3E}">
        <p14:creationId xmlns:p14="http://schemas.microsoft.com/office/powerpoint/2010/main" val="1464196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3970B-BD52-E0AD-FC3D-368D53F0B1F3}"/>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EF1C42E5-CF61-823A-6820-43599402959C}"/>
              </a:ext>
            </a:extLst>
          </p:cNvPr>
          <p:cNvSpPr txBox="1">
            <a:spLocks/>
          </p:cNvSpPr>
          <p:nvPr/>
        </p:nvSpPr>
        <p:spPr>
          <a:xfrm>
            <a:off x="647894" y="170101"/>
            <a:ext cx="11710945" cy="506474"/>
          </a:xfrm>
          <a:prstGeom prst="rect">
            <a:avLst/>
          </a:prstGeom>
        </p:spPr>
        <p:txBody>
          <a:bodyPr vert="horz" lIns="0" tIns="0" rIns="0" bIns="0" rtlCol="0" anchor="t" anchorCtr="1">
            <a:noAutofit/>
          </a:bodyPr>
          <a:lstStyle>
            <a:lvl1pPr algn="ctr" defTabSz="914400" rtl="0" eaLnBrk="1" latinLnBrk="0" hangingPunct="1">
              <a:lnSpc>
                <a:spcPct val="90000"/>
              </a:lnSpc>
              <a:spcBef>
                <a:spcPct val="0"/>
              </a:spcBef>
              <a:buNone/>
              <a:defRPr lang="en-US" sz="4400" kern="1200" spc="-150">
                <a:solidFill>
                  <a:schemeClr val="tx1"/>
                </a:solidFill>
                <a:latin typeface="Arial Black" panose="020B0A04020102020204" pitchFamily="34" charset="0"/>
                <a:ea typeface="+mj-ea"/>
                <a:cs typeface="+mj-cs"/>
              </a:defRPr>
            </a:lvl1pPr>
          </a:lstStyle>
          <a:p>
            <a:r>
              <a:rPr lang="en-US" sz="2600" dirty="0">
                <a:solidFill>
                  <a:srgbClr val="008F00"/>
                </a:solidFill>
              </a:rPr>
              <a:t>Honeycrisp: Summary of Costs and Returns by Harvest Strategy</a:t>
            </a:r>
          </a:p>
        </p:txBody>
      </p:sp>
      <p:graphicFrame>
        <p:nvGraphicFramePr>
          <p:cNvPr id="5" name="Table 4">
            <a:extLst>
              <a:ext uri="{FF2B5EF4-FFF2-40B4-BE49-F238E27FC236}">
                <a16:creationId xmlns:a16="http://schemas.microsoft.com/office/drawing/2014/main" id="{3509E974-6F3C-2B97-2D5B-873438CA3E3B}"/>
              </a:ext>
            </a:extLst>
          </p:cNvPr>
          <p:cNvGraphicFramePr>
            <a:graphicFrameLocks noGrp="1"/>
          </p:cNvGraphicFramePr>
          <p:nvPr>
            <p:extLst>
              <p:ext uri="{D42A27DB-BD31-4B8C-83A1-F6EECF244321}">
                <p14:modId xmlns:p14="http://schemas.microsoft.com/office/powerpoint/2010/main" val="2791952630"/>
              </p:ext>
            </p:extLst>
          </p:nvPr>
        </p:nvGraphicFramePr>
        <p:xfrm>
          <a:off x="272508" y="676575"/>
          <a:ext cx="11598647" cy="5897586"/>
        </p:xfrm>
        <a:graphic>
          <a:graphicData uri="http://schemas.openxmlformats.org/drawingml/2006/table">
            <a:tbl>
              <a:tblPr/>
              <a:tblGrid>
                <a:gridCol w="3385092">
                  <a:extLst>
                    <a:ext uri="{9D8B030D-6E8A-4147-A177-3AD203B41FA5}">
                      <a16:colId xmlns:a16="http://schemas.microsoft.com/office/drawing/2014/main" val="364913035"/>
                    </a:ext>
                  </a:extLst>
                </a:gridCol>
                <a:gridCol w="1642711">
                  <a:extLst>
                    <a:ext uri="{9D8B030D-6E8A-4147-A177-3AD203B41FA5}">
                      <a16:colId xmlns:a16="http://schemas.microsoft.com/office/drawing/2014/main" val="164014452"/>
                    </a:ext>
                  </a:extLst>
                </a:gridCol>
                <a:gridCol w="1642711">
                  <a:extLst>
                    <a:ext uri="{9D8B030D-6E8A-4147-A177-3AD203B41FA5}">
                      <a16:colId xmlns:a16="http://schemas.microsoft.com/office/drawing/2014/main" val="1113734644"/>
                    </a:ext>
                  </a:extLst>
                </a:gridCol>
                <a:gridCol w="1642711">
                  <a:extLst>
                    <a:ext uri="{9D8B030D-6E8A-4147-A177-3AD203B41FA5}">
                      <a16:colId xmlns:a16="http://schemas.microsoft.com/office/drawing/2014/main" val="1107425676"/>
                    </a:ext>
                  </a:extLst>
                </a:gridCol>
                <a:gridCol w="1642711">
                  <a:extLst>
                    <a:ext uri="{9D8B030D-6E8A-4147-A177-3AD203B41FA5}">
                      <a16:colId xmlns:a16="http://schemas.microsoft.com/office/drawing/2014/main" val="3875731808"/>
                    </a:ext>
                  </a:extLst>
                </a:gridCol>
                <a:gridCol w="1642711">
                  <a:extLst>
                    <a:ext uri="{9D8B030D-6E8A-4147-A177-3AD203B41FA5}">
                      <a16:colId xmlns:a16="http://schemas.microsoft.com/office/drawing/2014/main" val="4160114367"/>
                    </a:ext>
                  </a:extLst>
                </a:gridCol>
              </a:tblGrid>
              <a:tr h="711761">
                <a:tc>
                  <a:txBody>
                    <a:bodyPr/>
                    <a:lstStyle/>
                    <a:p>
                      <a:pPr>
                        <a:buNone/>
                      </a:pPr>
                      <a:r>
                        <a:rPr lang="en-US" sz="2000" b="1" dirty="0"/>
                        <a:t>Item</a:t>
                      </a:r>
                      <a:endParaRPr lang="en-US" sz="2000" dirty="0"/>
                    </a:p>
                  </a:txBody>
                  <a:tcPr marL="9603" marR="9603" marT="4802" marB="4802">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Fast pick – low </a:t>
                      </a:r>
                    </a:p>
                    <a:p>
                      <a:pPr algn="r">
                        <a:buNone/>
                      </a:pPr>
                      <a:r>
                        <a:rPr lang="en-US" sz="2000" b="1" dirty="0"/>
                        <a:t>packout</a:t>
                      </a:r>
                      <a:endParaRPr lang="en-US" sz="2000" dirty="0"/>
                    </a:p>
                  </a:txBody>
                  <a:tcPr marL="9603" marR="9603" marT="4802" marB="4802">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Fast pick – high </a:t>
                      </a:r>
                    </a:p>
                    <a:p>
                      <a:pPr algn="r">
                        <a:buNone/>
                      </a:pPr>
                      <a:r>
                        <a:rPr lang="en-US" sz="2000" b="1" dirty="0"/>
                        <a:t>packout</a:t>
                      </a:r>
                      <a:endParaRPr lang="en-US" sz="2000" dirty="0"/>
                    </a:p>
                  </a:txBody>
                  <a:tcPr marL="9603" marR="9603" marT="4802" marB="4802">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Slow pick – 30% left</a:t>
                      </a:r>
                      <a:endParaRPr lang="en-US" sz="2000" dirty="0"/>
                    </a:p>
                  </a:txBody>
                  <a:tcPr marL="9603" marR="9603" marT="4802" marB="4802">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Slow pick – 50% left</a:t>
                      </a:r>
                      <a:endParaRPr lang="en-US" sz="2000" dirty="0"/>
                    </a:p>
                  </a:txBody>
                  <a:tcPr marL="9603" marR="9603" marT="4802" marB="4802">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Two-pass selective (70%+30%)</a:t>
                      </a:r>
                      <a:endParaRPr lang="en-US" sz="2000" dirty="0"/>
                    </a:p>
                  </a:txBody>
                  <a:tcPr marL="9603" marR="9603" marT="4802" marB="4802">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0078327"/>
                  </a:ext>
                </a:extLst>
              </a:tr>
              <a:tr h="457200">
                <a:tc>
                  <a:txBody>
                    <a:bodyPr/>
                    <a:lstStyle/>
                    <a:p>
                      <a:pPr>
                        <a:buNone/>
                      </a:pPr>
                      <a:r>
                        <a:rPr lang="en-US" sz="2000" b="0" dirty="0"/>
                        <a:t>Harvest costs ($/acre)</a:t>
                      </a:r>
                    </a:p>
                  </a:txBody>
                  <a:tcPr marL="9603" marR="9603" marT="4802" marB="4802">
                    <a:lnL>
                      <a:noFill/>
                    </a:lnL>
                    <a:lnR>
                      <a:noFill/>
                    </a:lnR>
                    <a:lnT w="12700" cap="flat" cmpd="sng" algn="ctr">
                      <a:solidFill>
                        <a:schemeClr val="bg2"/>
                      </a:solidFill>
                      <a:prstDash val="solid"/>
                      <a:round/>
                      <a:headEnd type="none" w="med" len="med"/>
                      <a:tailEnd type="none" w="med" len="med"/>
                    </a:lnT>
                    <a:lnB>
                      <a:noFill/>
                    </a:lnB>
                    <a:noFill/>
                  </a:tcPr>
                </a:tc>
                <a:tc>
                  <a:txBody>
                    <a:bodyPr/>
                    <a:lstStyle/>
                    <a:p>
                      <a:pPr algn="r">
                        <a:buNone/>
                      </a:pPr>
                      <a:r>
                        <a:rPr lang="en-US" sz="2000" b="0" dirty="0"/>
                        <a:t>4,231</a:t>
                      </a:r>
                    </a:p>
                  </a:txBody>
                  <a:tcPr marL="9603" marR="9603" marT="4802" marB="4802">
                    <a:lnL>
                      <a:noFill/>
                    </a:lnL>
                    <a:lnR>
                      <a:noFill/>
                    </a:lnR>
                    <a:lnT w="12700" cap="flat" cmpd="sng" algn="ctr">
                      <a:solidFill>
                        <a:schemeClr val="bg2"/>
                      </a:solidFill>
                      <a:prstDash val="solid"/>
                      <a:round/>
                      <a:headEnd type="none" w="med" len="med"/>
                      <a:tailEnd type="none" w="med" len="med"/>
                    </a:lnT>
                    <a:lnB>
                      <a:noFill/>
                    </a:lnB>
                    <a:noFill/>
                  </a:tcPr>
                </a:tc>
                <a:tc>
                  <a:txBody>
                    <a:bodyPr/>
                    <a:lstStyle/>
                    <a:p>
                      <a:pPr algn="r">
                        <a:buNone/>
                      </a:pPr>
                      <a:r>
                        <a:rPr lang="en-US" sz="2000" b="0" dirty="0"/>
                        <a:t>4,540</a:t>
                      </a:r>
                    </a:p>
                  </a:txBody>
                  <a:tcPr marL="9603" marR="9603" marT="4802" marB="4802">
                    <a:lnL>
                      <a:noFill/>
                    </a:lnL>
                    <a:lnR>
                      <a:noFill/>
                    </a:lnR>
                    <a:lnT w="12700" cap="flat" cmpd="sng" algn="ctr">
                      <a:solidFill>
                        <a:schemeClr val="bg2"/>
                      </a:solidFill>
                      <a:prstDash val="solid"/>
                      <a:round/>
                      <a:headEnd type="none" w="med" len="med"/>
                      <a:tailEnd type="none" w="med" len="med"/>
                    </a:lnT>
                    <a:lnB>
                      <a:noFill/>
                    </a:lnB>
                    <a:noFill/>
                  </a:tcPr>
                </a:tc>
                <a:tc>
                  <a:txBody>
                    <a:bodyPr/>
                    <a:lstStyle/>
                    <a:p>
                      <a:pPr algn="r">
                        <a:buNone/>
                      </a:pPr>
                      <a:r>
                        <a:rPr lang="en-US" sz="2000" b="0" dirty="0"/>
                        <a:t>5,045</a:t>
                      </a:r>
                    </a:p>
                  </a:txBody>
                  <a:tcPr marL="9603" marR="9603" marT="4802" marB="4802">
                    <a:lnL>
                      <a:noFill/>
                    </a:lnL>
                    <a:lnR>
                      <a:noFill/>
                    </a:lnR>
                    <a:lnT w="12700" cap="flat" cmpd="sng" algn="ctr">
                      <a:solidFill>
                        <a:schemeClr val="bg2"/>
                      </a:solidFill>
                      <a:prstDash val="solid"/>
                      <a:round/>
                      <a:headEnd type="none" w="med" len="med"/>
                      <a:tailEnd type="none" w="med" len="med"/>
                    </a:lnT>
                    <a:lnB>
                      <a:noFill/>
                    </a:lnB>
                    <a:noFill/>
                  </a:tcPr>
                </a:tc>
                <a:tc>
                  <a:txBody>
                    <a:bodyPr/>
                    <a:lstStyle/>
                    <a:p>
                      <a:pPr algn="r">
                        <a:buNone/>
                      </a:pPr>
                      <a:r>
                        <a:rPr lang="en-US" sz="2000" b="0" dirty="0"/>
                        <a:t>5,802</a:t>
                      </a:r>
                    </a:p>
                  </a:txBody>
                  <a:tcPr marL="9603" marR="9603" marT="4802" marB="4802">
                    <a:lnL>
                      <a:noFill/>
                    </a:lnL>
                    <a:lnR>
                      <a:noFill/>
                    </a:lnR>
                    <a:lnT w="12700" cap="flat" cmpd="sng" algn="ctr">
                      <a:solidFill>
                        <a:schemeClr val="bg2"/>
                      </a:solidFill>
                      <a:prstDash val="solid"/>
                      <a:round/>
                      <a:headEnd type="none" w="med" len="med"/>
                      <a:tailEnd type="none" w="med" len="med"/>
                    </a:lnT>
                    <a:lnB>
                      <a:noFill/>
                    </a:lnB>
                    <a:noFill/>
                  </a:tcPr>
                </a:tc>
                <a:tc>
                  <a:txBody>
                    <a:bodyPr/>
                    <a:lstStyle/>
                    <a:p>
                      <a:pPr algn="r">
                        <a:buNone/>
                      </a:pPr>
                      <a:r>
                        <a:rPr lang="en-US" sz="2000" b="0"/>
                        <a:t>6,343</a:t>
                      </a:r>
                    </a:p>
                  </a:txBody>
                  <a:tcPr marL="9603" marR="9603" marT="4802" marB="4802">
                    <a:lnL>
                      <a:noFill/>
                    </a:lnL>
                    <a:lnR>
                      <a:noFill/>
                    </a:lnR>
                    <a:lnT w="12700" cap="flat" cmpd="sng" algn="ctr">
                      <a:solidFill>
                        <a:schemeClr val="bg2"/>
                      </a:solidFill>
                      <a:prstDash val="solid"/>
                      <a:round/>
                      <a:headEnd type="none" w="med" len="med"/>
                      <a:tailEnd type="none" w="med" len="med"/>
                    </a:lnT>
                    <a:lnB>
                      <a:noFill/>
                    </a:lnB>
                    <a:noFill/>
                  </a:tcPr>
                </a:tc>
                <a:extLst>
                  <a:ext uri="{0D108BD9-81ED-4DB2-BD59-A6C34878D82A}">
                    <a16:rowId xmlns:a16="http://schemas.microsoft.com/office/drawing/2014/main" val="3728274942"/>
                  </a:ext>
                </a:extLst>
              </a:tr>
              <a:tr h="457200">
                <a:tc>
                  <a:txBody>
                    <a:bodyPr/>
                    <a:lstStyle/>
                    <a:p>
                      <a:pPr lvl="1">
                        <a:buNone/>
                      </a:pPr>
                      <a:r>
                        <a:rPr lang="en-US" sz="1800" b="0" i="1" dirty="0"/>
                        <a:t>Harvest cost per bin ($/bin)</a:t>
                      </a:r>
                    </a:p>
                  </a:txBody>
                  <a:tcPr marL="9603" marR="9603" marT="4802" marB="4802">
                    <a:lnL>
                      <a:noFill/>
                    </a:lnL>
                    <a:lnR>
                      <a:noFill/>
                    </a:lnR>
                    <a:lnT>
                      <a:noFill/>
                    </a:lnT>
                    <a:lnB>
                      <a:noFill/>
                    </a:lnB>
                    <a:noFill/>
                  </a:tcPr>
                </a:tc>
                <a:tc>
                  <a:txBody>
                    <a:bodyPr/>
                    <a:lstStyle/>
                    <a:p>
                      <a:pPr algn="r">
                        <a:buNone/>
                      </a:pPr>
                      <a:r>
                        <a:rPr lang="en-US" sz="1800" b="0" i="1" dirty="0"/>
                        <a:t>151</a:t>
                      </a:r>
                    </a:p>
                  </a:txBody>
                  <a:tcPr marL="9603" marR="9603" marT="4802" marB="4802">
                    <a:lnL>
                      <a:noFill/>
                    </a:lnL>
                    <a:lnR>
                      <a:noFill/>
                    </a:lnR>
                    <a:lnT>
                      <a:noFill/>
                    </a:lnT>
                    <a:lnB>
                      <a:noFill/>
                    </a:lnB>
                    <a:noFill/>
                  </a:tcPr>
                </a:tc>
                <a:tc>
                  <a:txBody>
                    <a:bodyPr/>
                    <a:lstStyle/>
                    <a:p>
                      <a:pPr algn="r">
                        <a:buNone/>
                      </a:pPr>
                      <a:r>
                        <a:rPr lang="en-US" sz="1800" b="0" i="1" dirty="0"/>
                        <a:t>127</a:t>
                      </a:r>
                    </a:p>
                  </a:txBody>
                  <a:tcPr marL="9603" marR="9603" marT="4802" marB="4802">
                    <a:lnL>
                      <a:noFill/>
                    </a:lnL>
                    <a:lnR>
                      <a:noFill/>
                    </a:lnR>
                    <a:lnT>
                      <a:noFill/>
                    </a:lnT>
                    <a:lnB>
                      <a:noFill/>
                    </a:lnB>
                    <a:noFill/>
                  </a:tcPr>
                </a:tc>
                <a:tc>
                  <a:txBody>
                    <a:bodyPr/>
                    <a:lstStyle/>
                    <a:p>
                      <a:pPr algn="r">
                        <a:buNone/>
                      </a:pPr>
                      <a:r>
                        <a:rPr lang="en-US" sz="1800" b="0" i="1" dirty="0"/>
                        <a:t>147</a:t>
                      </a:r>
                    </a:p>
                  </a:txBody>
                  <a:tcPr marL="9603" marR="9603" marT="4802" marB="4802">
                    <a:lnL>
                      <a:noFill/>
                    </a:lnL>
                    <a:lnR>
                      <a:noFill/>
                    </a:lnR>
                    <a:lnT>
                      <a:noFill/>
                    </a:lnT>
                    <a:lnB>
                      <a:noFill/>
                    </a:lnB>
                    <a:noFill/>
                  </a:tcPr>
                </a:tc>
                <a:tc>
                  <a:txBody>
                    <a:bodyPr/>
                    <a:lstStyle/>
                    <a:p>
                      <a:pPr algn="r">
                        <a:buNone/>
                      </a:pPr>
                      <a:r>
                        <a:rPr lang="en-US" sz="1800" b="0" i="1" dirty="0"/>
                        <a:t>207</a:t>
                      </a:r>
                    </a:p>
                  </a:txBody>
                  <a:tcPr marL="9603" marR="9603" marT="4802" marB="4802">
                    <a:lnL>
                      <a:noFill/>
                    </a:lnL>
                    <a:lnR>
                      <a:noFill/>
                    </a:lnR>
                    <a:lnT>
                      <a:noFill/>
                    </a:lnT>
                    <a:lnB>
                      <a:noFill/>
                    </a:lnB>
                    <a:noFill/>
                  </a:tcPr>
                </a:tc>
                <a:tc>
                  <a:txBody>
                    <a:bodyPr/>
                    <a:lstStyle/>
                    <a:p>
                      <a:pPr algn="r">
                        <a:buNone/>
                      </a:pPr>
                      <a:r>
                        <a:rPr lang="en-US" sz="1800" b="0" i="1" dirty="0"/>
                        <a:t>185</a:t>
                      </a:r>
                    </a:p>
                  </a:txBody>
                  <a:tcPr marL="9603" marR="9603" marT="4802" marB="4802">
                    <a:lnL>
                      <a:noFill/>
                    </a:lnL>
                    <a:lnR>
                      <a:noFill/>
                    </a:lnR>
                    <a:lnT>
                      <a:noFill/>
                    </a:lnT>
                    <a:lnB>
                      <a:noFill/>
                    </a:lnB>
                    <a:noFill/>
                  </a:tcPr>
                </a:tc>
                <a:extLst>
                  <a:ext uri="{0D108BD9-81ED-4DB2-BD59-A6C34878D82A}">
                    <a16:rowId xmlns:a16="http://schemas.microsoft.com/office/drawing/2014/main" val="1849724596"/>
                  </a:ext>
                </a:extLst>
              </a:tr>
              <a:tr h="457200">
                <a:tc>
                  <a:txBody>
                    <a:bodyPr/>
                    <a:lstStyle/>
                    <a:p>
                      <a:pPr>
                        <a:buNone/>
                      </a:pPr>
                      <a:r>
                        <a:rPr lang="en-US" sz="2000" b="0" dirty="0"/>
                        <a:t>Packing costs ($/acre)</a:t>
                      </a:r>
                    </a:p>
                  </a:txBody>
                  <a:tcPr marL="9603" marR="9603" marT="4802" marB="4802">
                    <a:lnL>
                      <a:noFill/>
                    </a:lnL>
                    <a:lnR>
                      <a:noFill/>
                    </a:lnR>
                    <a:lnT>
                      <a:noFill/>
                    </a:lnT>
                    <a:lnB>
                      <a:noFill/>
                    </a:lnB>
                    <a:noFill/>
                  </a:tcPr>
                </a:tc>
                <a:tc>
                  <a:txBody>
                    <a:bodyPr/>
                    <a:lstStyle/>
                    <a:p>
                      <a:pPr algn="r">
                        <a:buNone/>
                      </a:pPr>
                      <a:r>
                        <a:rPr lang="en-US" sz="2000" b="0" dirty="0"/>
                        <a:t>12,320</a:t>
                      </a:r>
                    </a:p>
                  </a:txBody>
                  <a:tcPr marL="9603" marR="9603" marT="4802" marB="4802">
                    <a:lnL>
                      <a:noFill/>
                    </a:lnL>
                    <a:lnR>
                      <a:noFill/>
                    </a:lnR>
                    <a:lnT>
                      <a:noFill/>
                    </a:lnT>
                    <a:lnB>
                      <a:noFill/>
                    </a:lnB>
                    <a:noFill/>
                  </a:tcPr>
                </a:tc>
                <a:tc>
                  <a:txBody>
                    <a:bodyPr/>
                    <a:lstStyle/>
                    <a:p>
                      <a:pPr algn="r">
                        <a:buNone/>
                      </a:pPr>
                      <a:r>
                        <a:rPr lang="en-US" sz="2000" b="0" dirty="0"/>
                        <a:t>12,436</a:t>
                      </a:r>
                    </a:p>
                  </a:txBody>
                  <a:tcPr marL="9603" marR="9603" marT="4802" marB="4802">
                    <a:lnL>
                      <a:noFill/>
                    </a:lnL>
                    <a:lnR>
                      <a:noFill/>
                    </a:lnR>
                    <a:lnT>
                      <a:noFill/>
                    </a:lnT>
                    <a:lnB>
                      <a:noFill/>
                    </a:lnB>
                    <a:noFill/>
                  </a:tcPr>
                </a:tc>
                <a:tc>
                  <a:txBody>
                    <a:bodyPr/>
                    <a:lstStyle/>
                    <a:p>
                      <a:pPr algn="r">
                        <a:buNone/>
                      </a:pPr>
                      <a:r>
                        <a:rPr lang="en-US" sz="2000" b="0" dirty="0"/>
                        <a:t>11,050</a:t>
                      </a:r>
                    </a:p>
                  </a:txBody>
                  <a:tcPr marL="9603" marR="9603" marT="4802" marB="4802">
                    <a:lnL>
                      <a:noFill/>
                    </a:lnL>
                    <a:lnR>
                      <a:noFill/>
                    </a:lnR>
                    <a:lnT>
                      <a:noFill/>
                    </a:lnT>
                    <a:lnB>
                      <a:noFill/>
                    </a:lnB>
                    <a:noFill/>
                  </a:tcPr>
                </a:tc>
                <a:tc>
                  <a:txBody>
                    <a:bodyPr/>
                    <a:lstStyle/>
                    <a:p>
                      <a:pPr algn="r">
                        <a:buNone/>
                      </a:pPr>
                      <a:r>
                        <a:rPr lang="en-US" sz="2000" b="0" dirty="0"/>
                        <a:t>8,470</a:t>
                      </a:r>
                    </a:p>
                  </a:txBody>
                  <a:tcPr marL="9603" marR="9603" marT="4802" marB="4802">
                    <a:lnL>
                      <a:noFill/>
                    </a:lnL>
                    <a:lnR>
                      <a:noFill/>
                    </a:lnR>
                    <a:lnT>
                      <a:noFill/>
                    </a:lnT>
                    <a:lnB>
                      <a:noFill/>
                    </a:lnB>
                    <a:noFill/>
                  </a:tcPr>
                </a:tc>
                <a:tc>
                  <a:txBody>
                    <a:bodyPr/>
                    <a:lstStyle/>
                    <a:p>
                      <a:pPr algn="r">
                        <a:buNone/>
                      </a:pPr>
                      <a:r>
                        <a:rPr lang="en-US" sz="2000" b="0"/>
                        <a:t>11,050</a:t>
                      </a:r>
                    </a:p>
                  </a:txBody>
                  <a:tcPr marL="9603" marR="9603" marT="4802" marB="4802">
                    <a:lnL>
                      <a:noFill/>
                    </a:lnL>
                    <a:lnR>
                      <a:noFill/>
                    </a:lnR>
                    <a:lnT>
                      <a:noFill/>
                    </a:lnT>
                    <a:lnB>
                      <a:noFill/>
                    </a:lnB>
                    <a:noFill/>
                  </a:tcPr>
                </a:tc>
                <a:extLst>
                  <a:ext uri="{0D108BD9-81ED-4DB2-BD59-A6C34878D82A}">
                    <a16:rowId xmlns:a16="http://schemas.microsoft.com/office/drawing/2014/main" val="2610736199"/>
                  </a:ext>
                </a:extLst>
              </a:tr>
              <a:tr h="457200">
                <a:tc>
                  <a:txBody>
                    <a:bodyPr/>
                    <a:lstStyle/>
                    <a:p>
                      <a:pPr>
                        <a:buNone/>
                      </a:pPr>
                      <a:r>
                        <a:rPr lang="en-US" sz="2000" b="0" dirty="0"/>
                        <a:t>Other variable costs ($/acre)</a:t>
                      </a:r>
                    </a:p>
                  </a:txBody>
                  <a:tcPr marL="9603" marR="9603" marT="4802" marB="4802">
                    <a:lnL>
                      <a:noFill/>
                    </a:lnL>
                    <a:lnR>
                      <a:noFill/>
                    </a:lnR>
                    <a:lnT>
                      <a:noFill/>
                    </a:lnT>
                    <a:lnB w="12700" cap="flat" cmpd="sng" algn="ctr">
                      <a:solidFill>
                        <a:schemeClr val="bg2"/>
                      </a:solidFill>
                      <a:prstDash val="solid"/>
                      <a:round/>
                      <a:headEnd type="none" w="med" len="med"/>
                      <a:tailEnd type="none" w="med" len="med"/>
                    </a:lnB>
                    <a:noFill/>
                  </a:tcPr>
                </a:tc>
                <a:tc>
                  <a:txBody>
                    <a:bodyPr/>
                    <a:lstStyle/>
                    <a:p>
                      <a:pPr algn="r">
                        <a:buNone/>
                      </a:pPr>
                      <a:r>
                        <a:rPr lang="en-US" sz="2000" b="0" dirty="0"/>
                        <a:t>7,026</a:t>
                      </a:r>
                    </a:p>
                  </a:txBody>
                  <a:tcPr marL="9603" marR="9603" marT="4802" marB="4802">
                    <a:lnL>
                      <a:noFill/>
                    </a:lnL>
                    <a:lnR>
                      <a:noFill/>
                    </a:lnR>
                    <a:lnT>
                      <a:noFill/>
                    </a:lnT>
                    <a:lnB w="12700" cap="flat" cmpd="sng" algn="ctr">
                      <a:solidFill>
                        <a:schemeClr val="bg2"/>
                      </a:solidFill>
                      <a:prstDash val="solid"/>
                      <a:round/>
                      <a:headEnd type="none" w="med" len="med"/>
                      <a:tailEnd type="none" w="med" len="med"/>
                    </a:lnB>
                    <a:noFill/>
                  </a:tcPr>
                </a:tc>
                <a:tc>
                  <a:txBody>
                    <a:bodyPr/>
                    <a:lstStyle/>
                    <a:p>
                      <a:pPr algn="r">
                        <a:buNone/>
                      </a:pPr>
                      <a:r>
                        <a:rPr lang="en-US" sz="2000" b="0" dirty="0"/>
                        <a:t>7,026</a:t>
                      </a:r>
                    </a:p>
                  </a:txBody>
                  <a:tcPr marL="9603" marR="9603" marT="4802" marB="4802">
                    <a:lnL>
                      <a:noFill/>
                    </a:lnL>
                    <a:lnR>
                      <a:noFill/>
                    </a:lnR>
                    <a:lnT>
                      <a:noFill/>
                    </a:lnT>
                    <a:lnB w="12700" cap="flat" cmpd="sng" algn="ctr">
                      <a:solidFill>
                        <a:schemeClr val="bg2"/>
                      </a:solidFill>
                      <a:prstDash val="solid"/>
                      <a:round/>
                      <a:headEnd type="none" w="med" len="med"/>
                      <a:tailEnd type="none" w="med" len="med"/>
                    </a:lnB>
                    <a:noFill/>
                  </a:tcPr>
                </a:tc>
                <a:tc>
                  <a:txBody>
                    <a:bodyPr/>
                    <a:lstStyle/>
                    <a:p>
                      <a:pPr algn="r">
                        <a:buNone/>
                      </a:pPr>
                      <a:r>
                        <a:rPr lang="en-US" sz="2000" b="0" dirty="0"/>
                        <a:t>7,026</a:t>
                      </a:r>
                    </a:p>
                  </a:txBody>
                  <a:tcPr marL="9603" marR="9603" marT="4802" marB="4802">
                    <a:lnL>
                      <a:noFill/>
                    </a:lnL>
                    <a:lnR>
                      <a:noFill/>
                    </a:lnR>
                    <a:lnT>
                      <a:noFill/>
                    </a:lnT>
                    <a:lnB w="12700" cap="flat" cmpd="sng" algn="ctr">
                      <a:solidFill>
                        <a:schemeClr val="bg2"/>
                      </a:solidFill>
                      <a:prstDash val="solid"/>
                      <a:round/>
                      <a:headEnd type="none" w="med" len="med"/>
                      <a:tailEnd type="none" w="med" len="med"/>
                    </a:lnB>
                    <a:noFill/>
                  </a:tcPr>
                </a:tc>
                <a:tc>
                  <a:txBody>
                    <a:bodyPr/>
                    <a:lstStyle/>
                    <a:p>
                      <a:pPr algn="r">
                        <a:buNone/>
                      </a:pPr>
                      <a:r>
                        <a:rPr lang="en-US" sz="2000" b="0" dirty="0"/>
                        <a:t>7,026</a:t>
                      </a:r>
                    </a:p>
                  </a:txBody>
                  <a:tcPr marL="9603" marR="9603" marT="4802" marB="4802">
                    <a:lnL>
                      <a:noFill/>
                    </a:lnL>
                    <a:lnR>
                      <a:noFill/>
                    </a:lnR>
                    <a:lnT>
                      <a:noFill/>
                    </a:lnT>
                    <a:lnB w="12700" cap="flat" cmpd="sng" algn="ctr">
                      <a:solidFill>
                        <a:schemeClr val="bg2"/>
                      </a:solidFill>
                      <a:prstDash val="solid"/>
                      <a:round/>
                      <a:headEnd type="none" w="med" len="med"/>
                      <a:tailEnd type="none" w="med" len="med"/>
                    </a:lnB>
                    <a:noFill/>
                  </a:tcPr>
                </a:tc>
                <a:tc>
                  <a:txBody>
                    <a:bodyPr/>
                    <a:lstStyle/>
                    <a:p>
                      <a:pPr algn="r">
                        <a:buNone/>
                      </a:pPr>
                      <a:r>
                        <a:rPr lang="en-US" sz="2000" b="0" dirty="0"/>
                        <a:t>7,026</a:t>
                      </a:r>
                    </a:p>
                  </a:txBody>
                  <a:tcPr marL="9603" marR="9603" marT="4802" marB="4802">
                    <a:lnL>
                      <a:noFill/>
                    </a:lnL>
                    <a:lnR>
                      <a:noFill/>
                    </a:lnR>
                    <a:lnT>
                      <a:noFill/>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121745135"/>
                  </a:ext>
                </a:extLst>
              </a:tr>
              <a:tr h="457200">
                <a:tc>
                  <a:txBody>
                    <a:bodyPr/>
                    <a:lstStyle/>
                    <a:p>
                      <a:pPr>
                        <a:buNone/>
                      </a:pPr>
                      <a:r>
                        <a:rPr lang="en-US" sz="2000" b="1" dirty="0"/>
                        <a:t>Total costs ($/acre)</a:t>
                      </a:r>
                      <a:endParaRPr lang="en-US" sz="2000" dirty="0"/>
                    </a:p>
                  </a:txBody>
                  <a:tcPr marL="9603" marR="9603" marT="4802" marB="4802">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23,577</a:t>
                      </a:r>
                      <a:endParaRPr lang="en-US" sz="2000" dirty="0"/>
                    </a:p>
                  </a:txBody>
                  <a:tcPr marL="9603" marR="9603" marT="4802" marB="4802">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24,001</a:t>
                      </a:r>
                      <a:endParaRPr lang="en-US" sz="2000" dirty="0"/>
                    </a:p>
                  </a:txBody>
                  <a:tcPr marL="9603" marR="9603" marT="4802" marB="4802">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23,121</a:t>
                      </a:r>
                      <a:endParaRPr lang="en-US" sz="2000" dirty="0"/>
                    </a:p>
                  </a:txBody>
                  <a:tcPr marL="9603" marR="9603" marT="4802" marB="4802">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21,299</a:t>
                      </a:r>
                      <a:endParaRPr lang="en-US" sz="2000" dirty="0"/>
                    </a:p>
                  </a:txBody>
                  <a:tcPr marL="9603" marR="9603" marT="4802" marB="4802">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24,419</a:t>
                      </a:r>
                      <a:endParaRPr lang="en-US" sz="2000" dirty="0"/>
                    </a:p>
                  </a:txBody>
                  <a:tcPr marL="9603" marR="9603" marT="4802" marB="4802">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52456735"/>
                  </a:ext>
                </a:extLst>
              </a:tr>
              <a:tr h="310896">
                <a:tc>
                  <a:txBody>
                    <a:bodyPr/>
                    <a:lstStyle/>
                    <a:p>
                      <a:pPr>
                        <a:buNone/>
                      </a:pPr>
                      <a:endParaRPr lang="en-US" sz="2000" dirty="0"/>
                    </a:p>
                  </a:txBody>
                  <a:tcPr marL="9603" marR="9603" marT="4802" marB="4802">
                    <a:lnL>
                      <a:noFill/>
                    </a:lnL>
                    <a:lnR>
                      <a:noFill/>
                    </a:lnR>
                    <a:lnT w="12700" cap="flat" cmpd="sng" algn="ctr">
                      <a:solidFill>
                        <a:schemeClr val="bg2"/>
                      </a:solidFill>
                      <a:prstDash val="solid"/>
                      <a:round/>
                      <a:headEnd type="none" w="med" len="med"/>
                      <a:tailEnd type="none" w="med" len="med"/>
                    </a:lnT>
                    <a:lnB>
                      <a:noFill/>
                    </a:lnB>
                    <a:noFill/>
                  </a:tcPr>
                </a:tc>
                <a:tc>
                  <a:txBody>
                    <a:bodyPr/>
                    <a:lstStyle/>
                    <a:p>
                      <a:pPr algn="r">
                        <a:buNone/>
                      </a:pPr>
                      <a:endParaRPr lang="en-US" sz="2000" dirty="0"/>
                    </a:p>
                  </a:txBody>
                  <a:tcPr marL="9603" marR="9603" marT="4802" marB="4802">
                    <a:lnL>
                      <a:noFill/>
                    </a:lnL>
                    <a:lnR>
                      <a:noFill/>
                    </a:lnR>
                    <a:lnT w="12700" cap="flat" cmpd="sng" algn="ctr">
                      <a:solidFill>
                        <a:schemeClr val="bg2"/>
                      </a:solidFill>
                      <a:prstDash val="solid"/>
                      <a:round/>
                      <a:headEnd type="none" w="med" len="med"/>
                      <a:tailEnd type="none" w="med" len="med"/>
                    </a:lnT>
                    <a:lnB>
                      <a:noFill/>
                    </a:lnB>
                    <a:noFill/>
                  </a:tcPr>
                </a:tc>
                <a:tc>
                  <a:txBody>
                    <a:bodyPr/>
                    <a:lstStyle/>
                    <a:p>
                      <a:pPr algn="r">
                        <a:buNone/>
                      </a:pPr>
                      <a:endParaRPr lang="en-US" sz="2000" dirty="0"/>
                    </a:p>
                  </a:txBody>
                  <a:tcPr marL="9603" marR="9603" marT="4802" marB="4802">
                    <a:lnL>
                      <a:noFill/>
                    </a:lnL>
                    <a:lnR>
                      <a:noFill/>
                    </a:lnR>
                    <a:lnT w="12700" cap="flat" cmpd="sng" algn="ctr">
                      <a:solidFill>
                        <a:schemeClr val="bg2"/>
                      </a:solidFill>
                      <a:prstDash val="solid"/>
                      <a:round/>
                      <a:headEnd type="none" w="med" len="med"/>
                      <a:tailEnd type="none" w="med" len="med"/>
                    </a:lnT>
                    <a:lnB>
                      <a:noFill/>
                    </a:lnB>
                    <a:noFill/>
                  </a:tcPr>
                </a:tc>
                <a:tc>
                  <a:txBody>
                    <a:bodyPr/>
                    <a:lstStyle/>
                    <a:p>
                      <a:pPr algn="r">
                        <a:buNone/>
                      </a:pPr>
                      <a:endParaRPr lang="en-US" sz="2000" dirty="0"/>
                    </a:p>
                  </a:txBody>
                  <a:tcPr marL="9603" marR="9603" marT="4802" marB="4802">
                    <a:lnL>
                      <a:noFill/>
                    </a:lnL>
                    <a:lnR>
                      <a:noFill/>
                    </a:lnR>
                    <a:lnT w="12700" cap="flat" cmpd="sng" algn="ctr">
                      <a:solidFill>
                        <a:schemeClr val="bg2"/>
                      </a:solidFill>
                      <a:prstDash val="solid"/>
                      <a:round/>
                      <a:headEnd type="none" w="med" len="med"/>
                      <a:tailEnd type="none" w="med" len="med"/>
                    </a:lnT>
                    <a:lnB>
                      <a:noFill/>
                    </a:lnB>
                    <a:noFill/>
                  </a:tcPr>
                </a:tc>
                <a:tc>
                  <a:txBody>
                    <a:bodyPr/>
                    <a:lstStyle/>
                    <a:p>
                      <a:pPr algn="r">
                        <a:buNone/>
                      </a:pPr>
                      <a:endParaRPr lang="en-US" sz="2000" dirty="0"/>
                    </a:p>
                  </a:txBody>
                  <a:tcPr marL="9603" marR="9603" marT="4802" marB="4802">
                    <a:lnL>
                      <a:noFill/>
                    </a:lnL>
                    <a:lnR>
                      <a:noFill/>
                    </a:lnR>
                    <a:lnT w="12700" cap="flat" cmpd="sng" algn="ctr">
                      <a:solidFill>
                        <a:schemeClr val="bg2"/>
                      </a:solidFill>
                      <a:prstDash val="solid"/>
                      <a:round/>
                      <a:headEnd type="none" w="med" len="med"/>
                      <a:tailEnd type="none" w="med" len="med"/>
                    </a:lnT>
                    <a:lnB>
                      <a:noFill/>
                    </a:lnB>
                    <a:noFill/>
                  </a:tcPr>
                </a:tc>
                <a:tc>
                  <a:txBody>
                    <a:bodyPr/>
                    <a:lstStyle/>
                    <a:p>
                      <a:pPr algn="r">
                        <a:buNone/>
                      </a:pPr>
                      <a:endParaRPr lang="en-US" sz="2000" dirty="0"/>
                    </a:p>
                  </a:txBody>
                  <a:tcPr marL="9603" marR="9603" marT="4802" marB="4802">
                    <a:lnL>
                      <a:noFill/>
                    </a:lnL>
                    <a:lnR>
                      <a:noFill/>
                    </a:lnR>
                    <a:lnT w="12700" cap="flat" cmpd="sng" algn="ctr">
                      <a:solidFill>
                        <a:schemeClr val="bg2"/>
                      </a:solidFill>
                      <a:prstDash val="solid"/>
                      <a:round/>
                      <a:headEnd type="none" w="med" len="med"/>
                      <a:tailEnd type="none" w="med" len="med"/>
                    </a:lnT>
                    <a:lnB>
                      <a:noFill/>
                    </a:lnB>
                    <a:noFill/>
                  </a:tcPr>
                </a:tc>
                <a:extLst>
                  <a:ext uri="{0D108BD9-81ED-4DB2-BD59-A6C34878D82A}">
                    <a16:rowId xmlns:a16="http://schemas.microsoft.com/office/drawing/2014/main" val="2871941201"/>
                  </a:ext>
                </a:extLst>
              </a:tr>
              <a:tr h="457200">
                <a:tc>
                  <a:txBody>
                    <a:bodyPr/>
                    <a:lstStyle/>
                    <a:p>
                      <a:pPr>
                        <a:buNone/>
                      </a:pPr>
                      <a:r>
                        <a:rPr lang="en-US" sz="2000" b="0" dirty="0"/>
                        <a:t>Fresh fruit sellable (box/acre)</a:t>
                      </a:r>
                    </a:p>
                  </a:txBody>
                  <a:tcPr marL="9603" marR="9603" marT="4802" marB="4802">
                    <a:lnL>
                      <a:noFill/>
                    </a:lnL>
                    <a:lnR>
                      <a:noFill/>
                    </a:lnR>
                    <a:lnT>
                      <a:noFill/>
                    </a:lnT>
                    <a:lnB>
                      <a:noFill/>
                    </a:lnB>
                    <a:noFill/>
                  </a:tcPr>
                </a:tc>
                <a:tc>
                  <a:txBody>
                    <a:bodyPr/>
                    <a:lstStyle/>
                    <a:p>
                      <a:pPr algn="r">
                        <a:buNone/>
                      </a:pPr>
                      <a:r>
                        <a:rPr lang="en-US" sz="2000" dirty="0"/>
                        <a:t>577.5</a:t>
                      </a:r>
                    </a:p>
                  </a:txBody>
                  <a:tcPr marL="9603" marR="9603" marT="4802" marB="4802">
                    <a:lnL>
                      <a:noFill/>
                    </a:lnL>
                    <a:lnR>
                      <a:noFill/>
                    </a:lnR>
                    <a:lnT>
                      <a:noFill/>
                    </a:lnT>
                    <a:lnB>
                      <a:noFill/>
                    </a:lnB>
                    <a:noFill/>
                  </a:tcPr>
                </a:tc>
                <a:tc>
                  <a:txBody>
                    <a:bodyPr/>
                    <a:lstStyle/>
                    <a:p>
                      <a:pPr algn="r">
                        <a:buNone/>
                      </a:pPr>
                      <a:r>
                        <a:rPr lang="en-US" sz="2000" dirty="0"/>
                        <a:t>736.3</a:t>
                      </a:r>
                    </a:p>
                  </a:txBody>
                  <a:tcPr marL="9603" marR="9603" marT="4802" marB="4802">
                    <a:lnL>
                      <a:noFill/>
                    </a:lnL>
                    <a:lnR>
                      <a:noFill/>
                    </a:lnR>
                    <a:lnT>
                      <a:noFill/>
                    </a:lnT>
                    <a:lnB>
                      <a:noFill/>
                    </a:lnB>
                    <a:noFill/>
                  </a:tcPr>
                </a:tc>
                <a:tc>
                  <a:txBody>
                    <a:bodyPr/>
                    <a:lstStyle/>
                    <a:p>
                      <a:pPr algn="r">
                        <a:buNone/>
                      </a:pPr>
                      <a:r>
                        <a:rPr lang="en-US" sz="2000" dirty="0"/>
                        <a:t>707.4</a:t>
                      </a:r>
                    </a:p>
                  </a:txBody>
                  <a:tcPr marL="9603" marR="9603" marT="4802" marB="4802">
                    <a:lnL>
                      <a:noFill/>
                    </a:lnL>
                    <a:lnR>
                      <a:noFill/>
                    </a:lnR>
                    <a:lnT>
                      <a:noFill/>
                    </a:lnT>
                    <a:lnB>
                      <a:noFill/>
                    </a:lnB>
                    <a:noFill/>
                  </a:tcPr>
                </a:tc>
                <a:tc>
                  <a:txBody>
                    <a:bodyPr/>
                    <a:lstStyle/>
                    <a:p>
                      <a:pPr algn="r">
                        <a:buNone/>
                      </a:pPr>
                      <a:r>
                        <a:rPr lang="en-US" sz="2000" dirty="0"/>
                        <a:t>577.5</a:t>
                      </a:r>
                    </a:p>
                  </a:txBody>
                  <a:tcPr marL="9603" marR="9603" marT="4802" marB="4802">
                    <a:lnL>
                      <a:noFill/>
                    </a:lnL>
                    <a:lnR>
                      <a:noFill/>
                    </a:lnR>
                    <a:lnT>
                      <a:noFill/>
                    </a:lnT>
                    <a:lnB>
                      <a:noFill/>
                    </a:lnB>
                    <a:noFill/>
                  </a:tcPr>
                </a:tc>
                <a:tc>
                  <a:txBody>
                    <a:bodyPr/>
                    <a:lstStyle/>
                    <a:p>
                      <a:pPr algn="r">
                        <a:buNone/>
                      </a:pPr>
                      <a:r>
                        <a:rPr lang="en-US" sz="2000" dirty="0"/>
                        <a:t>707.4</a:t>
                      </a:r>
                    </a:p>
                  </a:txBody>
                  <a:tcPr marL="9603" marR="9603" marT="4802" marB="4802">
                    <a:lnL>
                      <a:noFill/>
                    </a:lnL>
                    <a:lnR>
                      <a:noFill/>
                    </a:lnR>
                    <a:lnT>
                      <a:noFill/>
                    </a:lnT>
                    <a:lnB>
                      <a:noFill/>
                    </a:lnB>
                    <a:noFill/>
                  </a:tcPr>
                </a:tc>
                <a:extLst>
                  <a:ext uri="{0D108BD9-81ED-4DB2-BD59-A6C34878D82A}">
                    <a16:rowId xmlns:a16="http://schemas.microsoft.com/office/drawing/2014/main" val="488463725"/>
                  </a:ext>
                </a:extLst>
              </a:tr>
              <a:tr h="457200">
                <a:tc>
                  <a:txBody>
                    <a:bodyPr/>
                    <a:lstStyle/>
                    <a:p>
                      <a:pPr>
                        <a:buNone/>
                      </a:pPr>
                      <a:r>
                        <a:rPr lang="en-US" sz="2000" b="0" dirty="0"/>
                        <a:t>FOB price ($/40-lb box)</a:t>
                      </a:r>
                    </a:p>
                  </a:txBody>
                  <a:tcPr marL="9603" marR="9603" marT="4802" marB="4802">
                    <a:lnL>
                      <a:noFill/>
                    </a:lnL>
                    <a:lnR>
                      <a:noFill/>
                    </a:lnR>
                    <a:lnT>
                      <a:noFill/>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30</a:t>
                      </a:r>
                    </a:p>
                  </a:txBody>
                  <a:tcPr marL="9603" marR="9603" marT="4802" marB="4802">
                    <a:lnL>
                      <a:noFill/>
                    </a:lnL>
                    <a:lnR>
                      <a:noFill/>
                    </a:lnR>
                    <a:lnT>
                      <a:noFill/>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45</a:t>
                      </a:r>
                    </a:p>
                  </a:txBody>
                  <a:tcPr marL="9603" marR="9603" marT="4802" marB="4802">
                    <a:lnL>
                      <a:noFill/>
                    </a:lnL>
                    <a:lnR>
                      <a:noFill/>
                    </a:lnR>
                    <a:lnT>
                      <a:noFill/>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45</a:t>
                      </a:r>
                    </a:p>
                  </a:txBody>
                  <a:tcPr marL="9603" marR="9603" marT="4802" marB="4802">
                    <a:lnL>
                      <a:noFill/>
                    </a:lnL>
                    <a:lnR>
                      <a:noFill/>
                    </a:lnR>
                    <a:lnT>
                      <a:noFill/>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45</a:t>
                      </a:r>
                    </a:p>
                  </a:txBody>
                  <a:tcPr marL="9603" marR="9603" marT="4802" marB="4802">
                    <a:lnL>
                      <a:noFill/>
                    </a:lnL>
                    <a:lnR>
                      <a:noFill/>
                    </a:lnR>
                    <a:lnT>
                      <a:noFill/>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45</a:t>
                      </a:r>
                    </a:p>
                  </a:txBody>
                  <a:tcPr marL="9603" marR="9603" marT="4802" marB="4802">
                    <a:lnL>
                      <a:noFill/>
                    </a:lnL>
                    <a:lnR>
                      <a:noFill/>
                    </a:lnR>
                    <a:lnT>
                      <a:noFill/>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738877906"/>
                  </a:ext>
                </a:extLst>
              </a:tr>
              <a:tr h="457200">
                <a:tc>
                  <a:txBody>
                    <a:bodyPr/>
                    <a:lstStyle/>
                    <a:p>
                      <a:pPr>
                        <a:buNone/>
                      </a:pPr>
                      <a:r>
                        <a:rPr lang="en-US" sz="2000" b="1" dirty="0"/>
                        <a:t>Total revenues ($/acre)</a:t>
                      </a:r>
                      <a:endParaRPr lang="en-US" sz="2000" dirty="0"/>
                    </a:p>
                  </a:txBody>
                  <a:tcPr marL="9603" marR="9603" marT="4802" marB="4802">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17,325</a:t>
                      </a:r>
                      <a:endParaRPr lang="en-US" sz="2000" dirty="0"/>
                    </a:p>
                  </a:txBody>
                  <a:tcPr marL="9603" marR="9603" marT="4802" marB="4802">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33,134</a:t>
                      </a:r>
                      <a:endParaRPr lang="en-US" sz="2000" dirty="0"/>
                    </a:p>
                  </a:txBody>
                  <a:tcPr marL="9603" marR="9603" marT="4802" marB="4802">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31,835</a:t>
                      </a:r>
                      <a:endParaRPr lang="en-US" sz="2000" dirty="0"/>
                    </a:p>
                  </a:txBody>
                  <a:tcPr marL="9603" marR="9603" marT="4802" marB="4802">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25,988</a:t>
                      </a:r>
                      <a:endParaRPr lang="en-US" sz="2000" dirty="0"/>
                    </a:p>
                  </a:txBody>
                  <a:tcPr marL="9603" marR="9603" marT="4802" marB="4802">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31,835</a:t>
                      </a:r>
                      <a:endParaRPr lang="en-US" sz="2000" dirty="0"/>
                    </a:p>
                  </a:txBody>
                  <a:tcPr marL="9603" marR="9603" marT="4802" marB="4802">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72235527"/>
                  </a:ext>
                </a:extLst>
              </a:tr>
              <a:tr h="452938">
                <a:tc>
                  <a:txBody>
                    <a:bodyPr/>
                    <a:lstStyle/>
                    <a:p>
                      <a:pPr>
                        <a:buNone/>
                      </a:pPr>
                      <a:endParaRPr lang="en-US" sz="2000" dirty="0"/>
                    </a:p>
                  </a:txBody>
                  <a:tcPr marL="9603" marR="9603" marT="4802" marB="4802">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endParaRPr lang="en-US" sz="2000"/>
                    </a:p>
                  </a:txBody>
                  <a:tcPr marL="9603" marR="9603" marT="4802" marB="4802">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endParaRPr lang="en-US" sz="2000"/>
                    </a:p>
                  </a:txBody>
                  <a:tcPr marL="9603" marR="9603" marT="4802" marB="4802">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endParaRPr lang="en-US" sz="2000" dirty="0"/>
                    </a:p>
                  </a:txBody>
                  <a:tcPr marL="9603" marR="9603" marT="4802" marB="4802">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endParaRPr lang="en-US" sz="2000" dirty="0"/>
                    </a:p>
                  </a:txBody>
                  <a:tcPr marL="9603" marR="9603" marT="4802" marB="4802">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endParaRPr lang="en-US" sz="2000" dirty="0"/>
                    </a:p>
                  </a:txBody>
                  <a:tcPr marL="9603" marR="9603" marT="4802" marB="4802">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831829007"/>
                  </a:ext>
                </a:extLst>
              </a:tr>
              <a:tr h="548640">
                <a:tc>
                  <a:txBody>
                    <a:bodyPr/>
                    <a:lstStyle/>
                    <a:p>
                      <a:pPr>
                        <a:buNone/>
                      </a:pPr>
                      <a:r>
                        <a:rPr lang="en-US" sz="2000" b="1" dirty="0"/>
                        <a:t>Net revenue ($/acre)</a:t>
                      </a:r>
                      <a:endParaRPr lang="en-US" sz="2000" dirty="0"/>
                    </a:p>
                  </a:txBody>
                  <a:tcPr marL="9603" marR="9603" marT="4802" marB="4802">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-6,252</a:t>
                      </a:r>
                      <a:endParaRPr lang="en-US" sz="2000" dirty="0"/>
                    </a:p>
                  </a:txBody>
                  <a:tcPr marL="9603" marR="9603" marT="4802" marB="4802">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9,133</a:t>
                      </a:r>
                      <a:endParaRPr lang="en-US" sz="2000" dirty="0"/>
                    </a:p>
                  </a:txBody>
                  <a:tcPr marL="9603" marR="9603" marT="4802" marB="4802">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8,714</a:t>
                      </a:r>
                      <a:endParaRPr lang="en-US" sz="2000" dirty="0"/>
                    </a:p>
                  </a:txBody>
                  <a:tcPr marL="9603" marR="9603" marT="4802" marB="4802">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4,689</a:t>
                      </a:r>
                      <a:endParaRPr lang="en-US" sz="2000" dirty="0"/>
                    </a:p>
                  </a:txBody>
                  <a:tcPr marL="9603" marR="9603" marT="4802" marB="4802">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7,416</a:t>
                      </a:r>
                      <a:endParaRPr lang="en-US" sz="2000" dirty="0"/>
                    </a:p>
                  </a:txBody>
                  <a:tcPr marL="9603" marR="9603" marT="4802" marB="4802">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52630541"/>
                  </a:ext>
                </a:extLst>
              </a:tr>
            </a:tbl>
          </a:graphicData>
        </a:graphic>
      </p:graphicFrame>
      <p:sp>
        <p:nvSpPr>
          <p:cNvPr id="6" name="TextBox 5"/>
          <p:cNvSpPr txBox="1"/>
          <p:nvPr/>
        </p:nvSpPr>
        <p:spPr>
          <a:xfrm>
            <a:off x="210746" y="168141"/>
            <a:ext cx="1066800" cy="369332"/>
          </a:xfrm>
          <a:prstGeom prst="rect">
            <a:avLst/>
          </a:prstGeom>
          <a:noFill/>
        </p:spPr>
        <p:txBody>
          <a:bodyPr wrap="square">
            <a:spAutoFit/>
          </a:bodyPr>
          <a:lstStyle/>
          <a:p>
            <a:r>
              <a:rPr dirty="0"/>
              <a:t>Slide 18</a:t>
            </a:r>
          </a:p>
        </p:txBody>
      </p:sp>
    </p:spTree>
    <p:extLst>
      <p:ext uri="{BB962C8B-B14F-4D97-AF65-F5344CB8AC3E}">
        <p14:creationId xmlns:p14="http://schemas.microsoft.com/office/powerpoint/2010/main" val="1311697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9C86C-3977-09FA-8E63-B5A84C25BE69}"/>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85DF632D-718F-1CEF-3880-1961D450F326}"/>
              </a:ext>
            </a:extLst>
          </p:cNvPr>
          <p:cNvSpPr txBox="1">
            <a:spLocks/>
          </p:cNvSpPr>
          <p:nvPr/>
        </p:nvSpPr>
        <p:spPr>
          <a:xfrm>
            <a:off x="631852" y="233880"/>
            <a:ext cx="11710945" cy="506474"/>
          </a:xfrm>
          <a:prstGeom prst="rect">
            <a:avLst/>
          </a:prstGeom>
        </p:spPr>
        <p:txBody>
          <a:bodyPr vert="horz" lIns="0" tIns="0" rIns="0" bIns="0" rtlCol="0" anchor="t" anchorCtr="1">
            <a:noAutofit/>
          </a:bodyPr>
          <a:lstStyle>
            <a:lvl1pPr algn="ctr" defTabSz="914400" rtl="0" eaLnBrk="1" latinLnBrk="0" hangingPunct="1">
              <a:lnSpc>
                <a:spcPct val="90000"/>
              </a:lnSpc>
              <a:spcBef>
                <a:spcPct val="0"/>
              </a:spcBef>
              <a:buNone/>
              <a:defRPr lang="en-US" sz="4400" kern="1200" spc="-150">
                <a:solidFill>
                  <a:schemeClr val="tx1"/>
                </a:solidFill>
                <a:latin typeface="Arial Black" panose="020B0A04020102020204" pitchFamily="34" charset="0"/>
                <a:ea typeface="+mj-ea"/>
                <a:cs typeface="+mj-cs"/>
              </a:defRPr>
            </a:lvl1pPr>
          </a:lstStyle>
          <a:p>
            <a:r>
              <a:rPr lang="en-US" sz="2600" dirty="0">
                <a:solidFill>
                  <a:srgbClr val="008F00"/>
                </a:solidFill>
              </a:rPr>
              <a:t>Honeycrisp: Summary of Costs and Returns by Harvest Strategy</a:t>
            </a:r>
          </a:p>
        </p:txBody>
      </p:sp>
      <p:sp>
        <p:nvSpPr>
          <p:cNvPr id="3" name="Title 3">
            <a:extLst>
              <a:ext uri="{FF2B5EF4-FFF2-40B4-BE49-F238E27FC236}">
                <a16:creationId xmlns:a16="http://schemas.microsoft.com/office/drawing/2014/main" id="{093B5612-C926-908C-1580-359484CE1B72}"/>
              </a:ext>
            </a:extLst>
          </p:cNvPr>
          <p:cNvSpPr txBox="1">
            <a:spLocks/>
          </p:cNvSpPr>
          <p:nvPr/>
        </p:nvSpPr>
        <p:spPr>
          <a:xfrm>
            <a:off x="295036" y="701260"/>
            <a:ext cx="11710945" cy="799688"/>
          </a:xfrm>
          <a:prstGeom prst="rect">
            <a:avLst/>
          </a:prstGeom>
        </p:spPr>
        <p:txBody>
          <a:bodyPr vert="horz" lIns="0" tIns="0" rIns="0" bIns="0" rtlCol="0" anchor="t" anchorCtr="1">
            <a:noAutofit/>
          </a:bodyPr>
          <a:lstStyle>
            <a:lvl1pPr algn="ctr" defTabSz="914400" rtl="0" eaLnBrk="1" latinLnBrk="0" hangingPunct="1">
              <a:lnSpc>
                <a:spcPct val="90000"/>
              </a:lnSpc>
              <a:spcBef>
                <a:spcPct val="0"/>
              </a:spcBef>
              <a:buNone/>
              <a:defRPr lang="en-US" sz="4400" kern="1200" spc="-150">
                <a:solidFill>
                  <a:schemeClr val="tx1"/>
                </a:solidFill>
                <a:latin typeface="Arial Black" panose="020B0A04020102020204" pitchFamily="34" charset="0"/>
                <a:ea typeface="+mj-ea"/>
                <a:cs typeface="+mj-cs"/>
              </a:defRPr>
            </a:lvl1pPr>
          </a:lstStyle>
          <a:p>
            <a:r>
              <a:rPr lang="en-US" sz="2800" dirty="0">
                <a:latin typeface="Arial" panose="020B0604020202020204" pitchFamily="34" charset="0"/>
                <a:cs typeface="Arial" panose="020B0604020202020204" pitchFamily="34" charset="0"/>
              </a:rPr>
              <a:t>Maximizing net returns depends less on minimizing harvest labor costs and more on optimizing fruit allocation to the packing house to enhance packout and revenues</a:t>
            </a:r>
            <a:r>
              <a:rPr lang="en-US" sz="2600" dirty="0">
                <a:solidFill>
                  <a:schemeClr val="bg2"/>
                </a:solidFill>
                <a:latin typeface="Arial" panose="020B0604020202020204" pitchFamily="34" charset="0"/>
                <a:cs typeface="Arial" panose="020B0604020202020204" pitchFamily="34" charset="0"/>
              </a:rPr>
              <a:t> </a:t>
            </a:r>
          </a:p>
        </p:txBody>
      </p:sp>
      <p:pic>
        <p:nvPicPr>
          <p:cNvPr id="11" name="Picture 10" descr="A graph of blue rectangles with white text&#10;&#10;AI-generated content may be incorrect.">
            <a:extLst>
              <a:ext uri="{FF2B5EF4-FFF2-40B4-BE49-F238E27FC236}">
                <a16:creationId xmlns:a16="http://schemas.microsoft.com/office/drawing/2014/main" id="{E63F46F6-A908-FC54-4C63-A7FFEF0004CE}"/>
              </a:ext>
            </a:extLst>
          </p:cNvPr>
          <p:cNvPicPr>
            <a:picLocks noChangeAspect="1"/>
          </p:cNvPicPr>
          <p:nvPr/>
        </p:nvPicPr>
        <p:blipFill>
          <a:blip r:embed="rId3">
            <a:extLst>
              <a:ext uri="{28A0092B-C50C-407E-A947-70E740481C1C}">
                <a14:useLocalDpi xmlns:a14="http://schemas.microsoft.com/office/drawing/2010/main" val="0"/>
              </a:ext>
            </a:extLst>
          </a:blip>
          <a:srcRect r="3040"/>
          <a:stretch>
            <a:fillRect/>
          </a:stretch>
        </p:blipFill>
        <p:spPr>
          <a:xfrm>
            <a:off x="6329082" y="2003242"/>
            <a:ext cx="5676899" cy="4854758"/>
          </a:xfrm>
          <a:prstGeom prst="rect">
            <a:avLst/>
          </a:prstGeom>
        </p:spPr>
      </p:pic>
      <p:pic>
        <p:nvPicPr>
          <p:cNvPr id="14" name="Picture 13" descr="A graph of a graph of sales&#10;&#10;AI-generated content may be incorrect.">
            <a:extLst>
              <a:ext uri="{FF2B5EF4-FFF2-40B4-BE49-F238E27FC236}">
                <a16:creationId xmlns:a16="http://schemas.microsoft.com/office/drawing/2014/main" id="{CDF9C47C-BAC0-0B50-8B17-23AEDB0EA3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018" y="1668379"/>
            <a:ext cx="6143064" cy="5189621"/>
          </a:xfrm>
          <a:prstGeom prst="rect">
            <a:avLst/>
          </a:prstGeom>
        </p:spPr>
      </p:pic>
      <p:sp>
        <p:nvSpPr>
          <p:cNvPr id="15" name="TextBox 14"/>
          <p:cNvSpPr txBox="1"/>
          <p:nvPr/>
        </p:nvSpPr>
        <p:spPr>
          <a:xfrm>
            <a:off x="186018" y="162960"/>
            <a:ext cx="1050758" cy="369332"/>
          </a:xfrm>
          <a:prstGeom prst="rect">
            <a:avLst/>
          </a:prstGeom>
          <a:noFill/>
        </p:spPr>
        <p:txBody>
          <a:bodyPr wrap="square">
            <a:spAutoFit/>
          </a:bodyPr>
          <a:lstStyle/>
          <a:p>
            <a:r>
              <a:rPr dirty="0"/>
              <a:t>Slide 19</a:t>
            </a:r>
          </a:p>
        </p:txBody>
      </p:sp>
    </p:spTree>
    <p:extLst>
      <p:ext uri="{BB962C8B-B14F-4D97-AF65-F5344CB8AC3E}">
        <p14:creationId xmlns:p14="http://schemas.microsoft.com/office/powerpoint/2010/main" val="1765482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A6A128-D30D-4F0B-A064-09B6DC7A7F1B}"/>
              </a:ext>
            </a:extLst>
          </p:cNvPr>
          <p:cNvSpPr>
            <a:spLocks noGrp="1"/>
          </p:cNvSpPr>
          <p:nvPr>
            <p:ph type="title"/>
          </p:nvPr>
        </p:nvSpPr>
        <p:spPr>
          <a:xfrm>
            <a:off x="810979" y="487989"/>
            <a:ext cx="10807107" cy="506474"/>
          </a:xfrm>
        </p:spPr>
        <p:txBody>
          <a:bodyPr anchor="t">
            <a:normAutofit fontScale="90000"/>
          </a:bodyPr>
          <a:lstStyle/>
          <a:p>
            <a:r>
              <a:rPr dirty="0"/>
              <a:t>Selective Picking: How Costs and Revenues Adjust</a:t>
            </a:r>
          </a:p>
        </p:txBody>
      </p:sp>
      <p:sp>
        <p:nvSpPr>
          <p:cNvPr id="3" name="Content Placeholder 2">
            <a:extLst>
              <a:ext uri="{FF2B5EF4-FFF2-40B4-BE49-F238E27FC236}">
                <a16:creationId xmlns:a16="http://schemas.microsoft.com/office/drawing/2014/main" id="{2A386C87-3E3D-7A36-FA95-E0E6B167A98C}"/>
              </a:ext>
            </a:extLst>
          </p:cNvPr>
          <p:cNvSpPr>
            <a:spLocks noGrp="1"/>
          </p:cNvSpPr>
          <p:nvPr>
            <p:ph sz="half" idx="1"/>
          </p:nvPr>
        </p:nvSpPr>
        <p:spPr>
          <a:xfrm>
            <a:off x="9487399" y="1625600"/>
            <a:ext cx="2518515" cy="2662635"/>
          </a:xfrm>
        </p:spPr>
        <p:style>
          <a:lnRef idx="2">
            <a:schemeClr val="accent5">
              <a:shade val="15000"/>
            </a:schemeClr>
          </a:lnRef>
          <a:fillRef idx="1">
            <a:schemeClr val="accent5"/>
          </a:fillRef>
          <a:effectRef idx="0">
            <a:schemeClr val="accent5"/>
          </a:effectRef>
          <a:fontRef idx="minor">
            <a:schemeClr val="lt1"/>
          </a:fontRef>
        </p:style>
        <p:txBody>
          <a:bodyPr/>
          <a:lstStyle/>
          <a:p>
            <a:pPr marL="0" indent="0" algn="ctr">
              <a:buNone/>
            </a:pPr>
            <a:r>
              <a:rPr lang="en-US" sz="2400" dirty="0"/>
              <a:t>Selective picking reallocates costs from packinghouse to orchard labor while improving marketable packouts.</a:t>
            </a:r>
          </a:p>
        </p:txBody>
      </p:sp>
      <p:grpSp>
        <p:nvGrpSpPr>
          <p:cNvPr id="18" name="Group 17">
            <a:extLst>
              <a:ext uri="{FF2B5EF4-FFF2-40B4-BE49-F238E27FC236}">
                <a16:creationId xmlns:a16="http://schemas.microsoft.com/office/drawing/2014/main" id="{1F868416-F47D-D918-53C9-81D10145FB07}"/>
              </a:ext>
            </a:extLst>
          </p:cNvPr>
          <p:cNvGrpSpPr/>
          <p:nvPr/>
        </p:nvGrpSpPr>
        <p:grpSpPr>
          <a:xfrm>
            <a:off x="810979" y="1376365"/>
            <a:ext cx="9636888" cy="4731726"/>
            <a:chOff x="1371599" y="838322"/>
            <a:chExt cx="8966042" cy="4731726"/>
          </a:xfrm>
        </p:grpSpPr>
        <p:sp>
          <p:nvSpPr>
            <p:cNvPr id="13" name="TextBox 12">
              <a:extLst>
                <a:ext uri="{FF2B5EF4-FFF2-40B4-BE49-F238E27FC236}">
                  <a16:creationId xmlns:a16="http://schemas.microsoft.com/office/drawing/2014/main" id="{3BBE4550-0194-D1E5-3526-54B498D922F3}"/>
                </a:ext>
              </a:extLst>
            </p:cNvPr>
            <p:cNvSpPr txBox="1"/>
            <p:nvPr/>
          </p:nvSpPr>
          <p:spPr>
            <a:xfrm>
              <a:off x="1371600" y="838322"/>
              <a:ext cx="7846143" cy="830997"/>
            </a:xfrm>
            <a:prstGeom prst="rect">
              <a:avLst/>
            </a:prstGeom>
            <a:noFill/>
          </p:spPr>
          <p:txBody>
            <a:bodyPr wrap="square">
              <a:spAutoFit/>
            </a:bodyPr>
            <a:lstStyle/>
            <a:p>
              <a:pPr>
                <a:defRPr sz="1600"/>
              </a:pPr>
              <a:r>
                <a:rPr sz="2400" dirty="0"/>
                <a:t>🍎 </a:t>
              </a:r>
              <a:r>
                <a:rPr sz="2400" dirty="0">
                  <a:solidFill>
                    <a:srgbClr val="00B050"/>
                  </a:solidFill>
                </a:rPr>
                <a:t>Harvest Selectivity</a:t>
              </a:r>
            </a:p>
            <a:p>
              <a:r>
                <a:rPr sz="2400" dirty="0"/>
                <a:t>% defective fruit left on the tree</a:t>
              </a:r>
            </a:p>
          </p:txBody>
        </p:sp>
        <p:sp>
          <p:nvSpPr>
            <p:cNvPr id="14" name="TextBox 13">
              <a:extLst>
                <a:ext uri="{FF2B5EF4-FFF2-40B4-BE49-F238E27FC236}">
                  <a16:creationId xmlns:a16="http://schemas.microsoft.com/office/drawing/2014/main" id="{9C71FFF8-3B21-9A1F-3448-71CE36B07EEA}"/>
                </a:ext>
              </a:extLst>
            </p:cNvPr>
            <p:cNvSpPr txBox="1"/>
            <p:nvPr/>
          </p:nvSpPr>
          <p:spPr>
            <a:xfrm>
              <a:off x="1371600" y="1772474"/>
              <a:ext cx="8008372" cy="830997"/>
            </a:xfrm>
            <a:prstGeom prst="rect">
              <a:avLst/>
            </a:prstGeom>
            <a:noFill/>
          </p:spPr>
          <p:txBody>
            <a:bodyPr wrap="square">
              <a:spAutoFit/>
            </a:bodyPr>
            <a:lstStyle/>
            <a:p>
              <a:pPr>
                <a:defRPr sz="1600"/>
              </a:pPr>
              <a:r>
                <a:rPr sz="2400" dirty="0"/>
                <a:t>⏱️ </a:t>
              </a:r>
              <a:r>
                <a:rPr sz="2400" dirty="0">
                  <a:solidFill>
                    <a:srgbClr val="00B050"/>
                  </a:solidFill>
                </a:rPr>
                <a:t>Picking Intensity &amp; Speed</a:t>
              </a:r>
            </a:p>
            <a:p>
              <a:r>
                <a:rPr sz="2400" dirty="0"/>
                <a:t>Slower picking · More labor hours</a:t>
              </a:r>
              <a:r>
                <a:rPr lang="en-US" sz="2400" dirty="0"/>
                <a:t>: </a:t>
              </a:r>
              <a:r>
                <a:rPr sz="2400" dirty="0"/>
                <a:t>↑ Harvest labor cost</a:t>
              </a:r>
            </a:p>
          </p:txBody>
        </p:sp>
        <p:sp>
          <p:nvSpPr>
            <p:cNvPr id="15" name="TextBox 14">
              <a:extLst>
                <a:ext uri="{FF2B5EF4-FFF2-40B4-BE49-F238E27FC236}">
                  <a16:creationId xmlns:a16="http://schemas.microsoft.com/office/drawing/2014/main" id="{C2093BA4-B223-78FB-ECF4-146ED42897CC}"/>
                </a:ext>
              </a:extLst>
            </p:cNvPr>
            <p:cNvSpPr txBox="1"/>
            <p:nvPr/>
          </p:nvSpPr>
          <p:spPr>
            <a:xfrm>
              <a:off x="1371600" y="2761333"/>
              <a:ext cx="7359446" cy="830997"/>
            </a:xfrm>
            <a:prstGeom prst="rect">
              <a:avLst/>
            </a:prstGeom>
            <a:noFill/>
          </p:spPr>
          <p:txBody>
            <a:bodyPr wrap="square">
              <a:spAutoFit/>
            </a:bodyPr>
            <a:lstStyle/>
            <a:p>
              <a:pPr>
                <a:defRPr sz="1600"/>
              </a:pPr>
              <a:r>
                <a:rPr sz="2400" dirty="0"/>
                <a:t>🌳 </a:t>
              </a:r>
              <a:r>
                <a:rPr sz="2400" dirty="0">
                  <a:solidFill>
                    <a:srgbClr val="00B050"/>
                  </a:solidFill>
                </a:rPr>
                <a:t>Fewer Defective Apples Delivered</a:t>
              </a:r>
            </a:p>
            <a:p>
              <a:r>
                <a:rPr sz="2400" dirty="0"/>
                <a:t>↓ Bins sent to packinghouse</a:t>
              </a:r>
              <a:r>
                <a:rPr lang="en-US" sz="2400" dirty="0"/>
                <a:t> · </a:t>
              </a:r>
              <a:r>
                <a:rPr sz="2400" dirty="0"/>
                <a:t>↑ Packout rate</a:t>
              </a:r>
            </a:p>
          </p:txBody>
        </p:sp>
        <p:sp>
          <p:nvSpPr>
            <p:cNvPr id="16" name="TextBox 15">
              <a:extLst>
                <a:ext uri="{FF2B5EF4-FFF2-40B4-BE49-F238E27FC236}">
                  <a16:creationId xmlns:a16="http://schemas.microsoft.com/office/drawing/2014/main" id="{2A405529-9BC8-C537-E105-B58132D22174}"/>
                </a:ext>
              </a:extLst>
            </p:cNvPr>
            <p:cNvSpPr txBox="1"/>
            <p:nvPr/>
          </p:nvSpPr>
          <p:spPr>
            <a:xfrm>
              <a:off x="1371600" y="3750192"/>
              <a:ext cx="8966041" cy="830997"/>
            </a:xfrm>
            <a:prstGeom prst="rect">
              <a:avLst/>
            </a:prstGeom>
            <a:noFill/>
          </p:spPr>
          <p:txBody>
            <a:bodyPr wrap="square">
              <a:spAutoFit/>
            </a:bodyPr>
            <a:lstStyle/>
            <a:p>
              <a:pPr>
                <a:defRPr sz="1600"/>
              </a:pPr>
              <a:r>
                <a:rPr sz="2400" dirty="0"/>
                <a:t>🏭 </a:t>
              </a:r>
              <a:r>
                <a:rPr sz="2400" dirty="0">
                  <a:solidFill>
                    <a:srgbClr val="00B050"/>
                  </a:solidFill>
                </a:rPr>
                <a:t>Packinghouse Outcomes</a:t>
              </a:r>
            </a:p>
            <a:p>
              <a:r>
                <a:rPr sz="2400" dirty="0"/>
                <a:t>Receiving</a:t>
              </a:r>
              <a:r>
                <a:rPr lang="en-US" sz="2400" dirty="0"/>
                <a:t> cost</a:t>
              </a:r>
              <a:r>
                <a:rPr sz="2400" dirty="0"/>
                <a:t> ↓ · Packing </a:t>
              </a:r>
              <a:r>
                <a:rPr lang="en-US" sz="2400" dirty="0"/>
                <a:t>cost </a:t>
              </a:r>
              <a:r>
                <a:rPr sz="2400" dirty="0"/>
                <a:t>per box ↑</a:t>
              </a:r>
              <a:r>
                <a:rPr lang="en-US" sz="2400" dirty="0"/>
                <a:t> </a:t>
              </a:r>
              <a:r>
                <a:rPr sz="2400" dirty="0"/>
                <a:t>→ Packing cost per acre</a:t>
              </a:r>
            </a:p>
          </p:txBody>
        </p:sp>
        <p:sp>
          <p:nvSpPr>
            <p:cNvPr id="17" name="TextBox 16">
              <a:extLst>
                <a:ext uri="{FF2B5EF4-FFF2-40B4-BE49-F238E27FC236}">
                  <a16:creationId xmlns:a16="http://schemas.microsoft.com/office/drawing/2014/main" id="{5C906FDA-547C-6A45-D744-9A8003DE5664}"/>
                </a:ext>
              </a:extLst>
            </p:cNvPr>
            <p:cNvSpPr txBox="1"/>
            <p:nvPr/>
          </p:nvSpPr>
          <p:spPr>
            <a:xfrm>
              <a:off x="1371599" y="4739051"/>
              <a:ext cx="8008373" cy="830997"/>
            </a:xfrm>
            <a:prstGeom prst="rect">
              <a:avLst/>
            </a:prstGeom>
            <a:noFill/>
          </p:spPr>
          <p:txBody>
            <a:bodyPr wrap="square">
              <a:spAutoFit/>
            </a:bodyPr>
            <a:lstStyle/>
            <a:p>
              <a:pPr>
                <a:defRPr sz="1600"/>
              </a:pPr>
              <a:r>
                <a:rPr sz="2400" dirty="0"/>
                <a:t>📦 </a:t>
              </a:r>
              <a:r>
                <a:rPr sz="2400" dirty="0">
                  <a:solidFill>
                    <a:srgbClr val="00B050"/>
                  </a:solidFill>
                </a:rPr>
                <a:t>Marketable Boxes per Acre</a:t>
              </a:r>
            </a:p>
            <a:p>
              <a:r>
                <a:rPr sz="2400" dirty="0"/>
                <a:t>× FOB price per 40-lb box</a:t>
              </a:r>
              <a:r>
                <a:rPr lang="en-US" sz="2400" dirty="0"/>
                <a:t>. </a:t>
              </a:r>
              <a:r>
                <a:rPr sz="2400" dirty="0"/>
                <a:t>→ Total revenue</a:t>
              </a:r>
            </a:p>
          </p:txBody>
        </p:sp>
      </p:grpSp>
      <p:sp>
        <p:nvSpPr>
          <p:cNvPr id="2" name="TextBox 1">
            <a:extLst>
              <a:ext uri="{FF2B5EF4-FFF2-40B4-BE49-F238E27FC236}">
                <a16:creationId xmlns:a16="http://schemas.microsoft.com/office/drawing/2014/main" id="{8D3564D8-0455-928A-B207-23D5F70F45FB}"/>
              </a:ext>
            </a:extLst>
          </p:cNvPr>
          <p:cNvSpPr txBox="1"/>
          <p:nvPr/>
        </p:nvSpPr>
        <p:spPr>
          <a:xfrm>
            <a:off x="457200" y="274320"/>
            <a:ext cx="889987" cy="369332"/>
          </a:xfrm>
          <a:prstGeom prst="rect">
            <a:avLst/>
          </a:prstGeom>
          <a:noFill/>
        </p:spPr>
        <p:txBody>
          <a:bodyPr wrap="none">
            <a:spAutoFit/>
          </a:bodyPr>
          <a:lstStyle/>
          <a:p>
            <a:r>
              <a:rPr dirty="0"/>
              <a:t>Slide </a:t>
            </a:r>
            <a:r>
              <a:rPr lang="en-US" dirty="0"/>
              <a:t>2</a:t>
            </a:r>
            <a:endParaRPr dirty="0"/>
          </a:p>
        </p:txBody>
      </p:sp>
    </p:spTree>
    <p:extLst>
      <p:ext uri="{BB962C8B-B14F-4D97-AF65-F5344CB8AC3E}">
        <p14:creationId xmlns:p14="http://schemas.microsoft.com/office/powerpoint/2010/main" val="1735641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lose up of man picking apples during autumn harvest in orchard.">
            <a:extLst>
              <a:ext uri="{FF2B5EF4-FFF2-40B4-BE49-F238E27FC236}">
                <a16:creationId xmlns:a16="http://schemas.microsoft.com/office/drawing/2014/main" id="{71B1E697-6F88-7589-7FC6-D077B7CB7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131" r="22544"/>
          <a:stretch>
            <a:fillRect/>
          </a:stretch>
        </p:blipFill>
        <p:spPr bwMode="auto">
          <a:xfrm>
            <a:off x="6096000" y="0"/>
            <a:ext cx="6102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a:extLst>
              <a:ext uri="{FF2B5EF4-FFF2-40B4-BE49-F238E27FC236}">
                <a16:creationId xmlns:a16="http://schemas.microsoft.com/office/drawing/2014/main" id="{7C004130-BA43-EBA2-6535-ABD0CEDA04FE}"/>
              </a:ext>
            </a:extLst>
          </p:cNvPr>
          <p:cNvSpPr>
            <a:spLocks noChangeArrowheads="1"/>
          </p:cNvSpPr>
          <p:nvPr/>
        </p:nvSpPr>
        <p:spPr bwMode="auto">
          <a:xfrm>
            <a:off x="761802" y="1473066"/>
            <a:ext cx="5109609" cy="4883284"/>
          </a:xfrm>
          <a:prstGeom prst="rect">
            <a:avLst/>
          </a:prstGeom>
          <a:solidFill>
            <a:schemeClr val="bg1"/>
          </a:solidFill>
        </p:spPr>
        <p:txBody>
          <a:bodyPr vert="horz" lIns="91440" tIns="45720" rIns="91440" bIns="45720" numCol="1" rtlCol="0" anchor="ctr" anchorCtr="0" compatLnSpc="1">
            <a:prstTxWarp prst="textNoShape">
              <a:avLst/>
            </a:prstTxWarp>
            <a:normAutofit/>
          </a:bodyPr>
          <a:lstStyle/>
          <a:p>
            <a:pPr marL="0" marR="0" lvl="0" indent="-228600" defTabSz="914400" fontAlgn="base">
              <a:lnSpc>
                <a:spcPct val="90000"/>
              </a:lnSpc>
              <a:spcBef>
                <a:spcPct val="0"/>
              </a:spcBef>
              <a:spcAft>
                <a:spcPts val="600"/>
              </a:spcAft>
              <a:buClrTx/>
              <a:buSzTx/>
              <a:buFont typeface="Arial" panose="020B0604020202020204" pitchFamily="34" charset="0"/>
              <a:buChar char="•"/>
              <a:tabLst/>
            </a:pPr>
            <a:r>
              <a:rPr kumimoji="0" lang="en-US" altLang="en-US" sz="2000" b="0" i="0" u="none" strike="noStrike" cap="none" normalizeH="0" baseline="0" dirty="0">
                <a:ln>
                  <a:noFill/>
                </a:ln>
                <a:effectLst/>
              </a:rPr>
              <a:t> </a:t>
            </a:r>
            <a:r>
              <a:rPr kumimoji="0" lang="en-US" altLang="en-US" sz="2400" b="0" i="0" u="none" strike="noStrike" cap="none" normalizeH="0" baseline="0" dirty="0">
                <a:ln>
                  <a:noFill/>
                </a:ln>
                <a:effectLst/>
              </a:rPr>
              <a:t>Trade off between higher per box packing costs (reflecting more boxes per bin to be sold) with market prices. </a:t>
            </a:r>
          </a:p>
          <a:p>
            <a:pPr marL="0" marR="0" lvl="0" indent="-228600" defTabSz="914400" fontAlgn="base">
              <a:lnSpc>
                <a:spcPct val="90000"/>
              </a:lnSpc>
              <a:spcBef>
                <a:spcPct val="0"/>
              </a:spcBef>
              <a:spcAft>
                <a:spcPts val="600"/>
              </a:spcAft>
              <a:buClrTx/>
              <a:buSzTx/>
              <a:buFont typeface="Arial" panose="020B0604020202020204" pitchFamily="34" charset="0"/>
              <a:buChar char="•"/>
              <a:tabLst/>
            </a:pPr>
            <a:endParaRPr kumimoji="0" lang="en-US" altLang="en-US" sz="2400" b="0" i="0" u="none" strike="noStrike" cap="none" normalizeH="0" baseline="0" dirty="0">
              <a:ln>
                <a:noFill/>
              </a:ln>
              <a:effectLst/>
            </a:endParaRPr>
          </a:p>
          <a:p>
            <a:pPr marL="0" marR="0" lvl="0" indent="-228600" defTabSz="914400" fontAlgn="base">
              <a:lnSpc>
                <a:spcPct val="90000"/>
              </a:lnSpc>
              <a:spcBef>
                <a:spcPct val="0"/>
              </a:spcBef>
              <a:spcAft>
                <a:spcPts val="600"/>
              </a:spcAft>
              <a:buClrTx/>
              <a:buSzTx/>
              <a:buFont typeface="Arial" panose="020B0604020202020204" pitchFamily="34" charset="0"/>
              <a:buChar char="•"/>
              <a:tabLst/>
            </a:pPr>
            <a:r>
              <a:rPr kumimoji="0" lang="en-US" altLang="en-US" sz="2400" b="0" i="0" u="none" strike="noStrike" cap="none" normalizeH="0" baseline="0" dirty="0">
                <a:ln>
                  <a:noFill/>
                </a:ln>
                <a:effectLst/>
              </a:rPr>
              <a:t> Protecting packout and sellable volume increases profitability – especially in Honeycrisp. </a:t>
            </a:r>
          </a:p>
          <a:p>
            <a:pPr marL="0" marR="0" lvl="0" indent="-228600" defTabSz="914400" fontAlgn="base">
              <a:lnSpc>
                <a:spcPct val="90000"/>
              </a:lnSpc>
              <a:spcBef>
                <a:spcPct val="0"/>
              </a:spcBef>
              <a:spcAft>
                <a:spcPts val="600"/>
              </a:spcAft>
              <a:buClrTx/>
              <a:buSzTx/>
              <a:buFont typeface="Arial" panose="020B0604020202020204" pitchFamily="34" charset="0"/>
              <a:buChar char="•"/>
              <a:tabLst/>
            </a:pPr>
            <a:endParaRPr kumimoji="0" lang="en-US" altLang="en-US" sz="2400" b="0" i="0" u="none" strike="noStrike" cap="none" normalizeH="0" baseline="0" dirty="0">
              <a:ln>
                <a:noFill/>
              </a:ln>
              <a:effectLst/>
            </a:endParaRPr>
          </a:p>
          <a:p>
            <a:pPr marL="0" marR="0" lvl="0" indent="-228600" defTabSz="914400" fontAlgn="base">
              <a:lnSpc>
                <a:spcPct val="90000"/>
              </a:lnSpc>
              <a:spcBef>
                <a:spcPct val="0"/>
              </a:spcBef>
              <a:spcAft>
                <a:spcPts val="600"/>
              </a:spcAft>
              <a:buClrTx/>
              <a:buSzTx/>
              <a:buFont typeface="Arial" panose="020B0604020202020204" pitchFamily="34" charset="0"/>
              <a:buChar char="•"/>
              <a:tabLst/>
            </a:pPr>
            <a:r>
              <a:rPr kumimoji="0" lang="en-US" altLang="en-US" sz="2400" b="0" i="0" u="none" strike="noStrike" cap="none" normalizeH="0" baseline="0" dirty="0">
                <a:ln>
                  <a:noFill/>
                </a:ln>
                <a:effectLst/>
              </a:rPr>
              <a:t> Harvest decisions should prioritize boxes sold per acre, not picking speed or cost.</a:t>
            </a:r>
          </a:p>
        </p:txBody>
      </p:sp>
      <p:sp>
        <p:nvSpPr>
          <p:cNvPr id="4" name="Title 3">
            <a:extLst>
              <a:ext uri="{FF2B5EF4-FFF2-40B4-BE49-F238E27FC236}">
                <a16:creationId xmlns:a16="http://schemas.microsoft.com/office/drawing/2014/main" id="{46C255E0-3CBD-62EA-6756-0153FE2BC59B}"/>
              </a:ext>
            </a:extLst>
          </p:cNvPr>
          <p:cNvSpPr txBox="1">
            <a:spLocks/>
          </p:cNvSpPr>
          <p:nvPr/>
        </p:nvSpPr>
        <p:spPr>
          <a:xfrm>
            <a:off x="299098" y="350196"/>
            <a:ext cx="5572313" cy="112286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4400" kern="1200" spc="-150" dirty="0">
                <a:solidFill>
                  <a:schemeClr val="tx1"/>
                </a:solidFill>
                <a:latin typeface="Arial Black" panose="020B0A04020102020204" pitchFamily="34" charset="0"/>
                <a:ea typeface="+mj-ea"/>
                <a:cs typeface="+mj-cs"/>
              </a:defRPr>
            </a:lvl1pPr>
          </a:lstStyle>
          <a:p>
            <a:pPr algn="l"/>
            <a:r>
              <a:rPr lang="en-US" sz="4000" b="1">
                <a:solidFill>
                  <a:schemeClr val="bg2"/>
                </a:solidFill>
                <a:latin typeface="Arial Black" panose="020B0604020202020204" pitchFamily="34" charset="0"/>
                <a:cs typeface="Arial Black" panose="020B0604020202020204" pitchFamily="34" charset="0"/>
              </a:rPr>
              <a:t>Concluding thoughts</a:t>
            </a:r>
          </a:p>
        </p:txBody>
      </p:sp>
      <p:sp>
        <p:nvSpPr>
          <p:cNvPr id="5" name="TextBox 4"/>
          <p:cNvSpPr txBox="1"/>
          <p:nvPr/>
        </p:nvSpPr>
        <p:spPr>
          <a:xfrm>
            <a:off x="457200" y="274320"/>
            <a:ext cx="8229600" cy="914400"/>
          </a:xfrm>
          <a:prstGeom prst="rect">
            <a:avLst/>
          </a:prstGeom>
          <a:noFill/>
        </p:spPr>
        <p:txBody>
          <a:bodyPr wrap="none">
            <a:spAutoFit/>
          </a:bodyPr>
          <a:lstStyle/>
          <a:p>
            <a:r>
              <a:t>Slide 20</a:t>
            </a:r>
          </a:p>
        </p:txBody>
      </p:sp>
      <p:sp>
        <p:nvSpPr>
          <p:cNvPr id="6" name="TextBox 5">
            <a:extLst>
              <a:ext uri="{FF2B5EF4-FFF2-40B4-BE49-F238E27FC236}">
                <a16:creationId xmlns:a16="http://schemas.microsoft.com/office/drawing/2014/main" id="{01A11660-E30B-0A91-1E0E-ECB9CB80BCA5}"/>
              </a:ext>
            </a:extLst>
          </p:cNvPr>
          <p:cNvSpPr txBox="1"/>
          <p:nvPr/>
        </p:nvSpPr>
        <p:spPr>
          <a:xfrm>
            <a:off x="6096000" y="6446175"/>
            <a:ext cx="6096000" cy="369332"/>
          </a:xfrm>
          <a:prstGeom prst="rect">
            <a:avLst/>
          </a:prstGeom>
          <a:solidFill>
            <a:schemeClr val="bg1"/>
          </a:solidFill>
        </p:spPr>
        <p:txBody>
          <a:bodyPr wrap="square" rtlCol="0">
            <a:spAutoFit/>
          </a:bodyPr>
          <a:lstStyle/>
          <a:p>
            <a:r>
              <a:rPr lang="en-US" dirty="0"/>
              <a:t>Source: https://</a:t>
            </a:r>
            <a:r>
              <a:rPr lang="en-US" dirty="0" err="1"/>
              <a:t>stock.adobe.com</a:t>
            </a:r>
            <a:r>
              <a:rPr lang="en-US" dirty="0"/>
              <a:t>/</a:t>
            </a:r>
            <a:r>
              <a:rPr lang="en-US" dirty="0" err="1"/>
              <a:t>search?k</a:t>
            </a:r>
            <a:r>
              <a:rPr lang="en-US" dirty="0"/>
              <a:t>=</a:t>
            </a:r>
            <a:r>
              <a:rPr lang="en-US" dirty="0" err="1"/>
              <a:t>apple+harvest</a:t>
            </a:r>
            <a:endParaRPr lang="en-US" dirty="0"/>
          </a:p>
        </p:txBody>
      </p:sp>
    </p:spTree>
    <p:extLst>
      <p:ext uri="{BB962C8B-B14F-4D97-AF65-F5344CB8AC3E}">
        <p14:creationId xmlns:p14="http://schemas.microsoft.com/office/powerpoint/2010/main" val="386249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3F68A-6386-0E9E-0556-846CCCD23F10}"/>
              </a:ext>
            </a:extLst>
          </p:cNvPr>
          <p:cNvSpPr>
            <a:spLocks noGrp="1"/>
          </p:cNvSpPr>
          <p:nvPr>
            <p:ph type="title"/>
          </p:nvPr>
        </p:nvSpPr>
        <p:spPr>
          <a:xfrm>
            <a:off x="385011" y="4953000"/>
            <a:ext cx="11213431" cy="1173471"/>
          </a:xfrm>
        </p:spPr>
        <p:txBody>
          <a:bodyPr/>
          <a:lstStyle/>
          <a:p>
            <a:r>
              <a:rPr sz="3600" dirty="0"/>
              <a:t>Thank you - Questions?</a:t>
            </a:r>
            <a:br>
              <a:rPr sz="3600" dirty="0"/>
            </a:br>
            <a:br>
              <a:rPr sz="3600" dirty="0"/>
            </a:br>
            <a:r>
              <a:rPr sz="3600" dirty="0"/>
              <a:t>Interested on tree fruit economics? </a:t>
            </a:r>
            <a:br>
              <a:rPr sz="3600" dirty="0"/>
            </a:br>
            <a:r>
              <a:rPr sz="3600" dirty="0"/>
              <a:t>WSU SES Tree fruit economics</a:t>
            </a:r>
            <a:br>
              <a:rPr sz="3600" dirty="0"/>
            </a:br>
            <a:r>
              <a:rPr sz="3600" dirty="0"/>
              <a:t>https://</a:t>
            </a:r>
            <a:r>
              <a:rPr sz="3600" dirty="0" err="1"/>
              <a:t>ses.wsu.edu</a:t>
            </a:r>
            <a:r>
              <a:rPr sz="3600" dirty="0"/>
              <a:t>/extension/</a:t>
            </a:r>
            <a:r>
              <a:rPr sz="3600" dirty="0" err="1"/>
              <a:t>tree_fruit_economics</a:t>
            </a:r>
            <a:r>
              <a:rPr sz="3600" dirty="0"/>
              <a:t>/</a:t>
            </a:r>
            <a:br>
              <a:rPr sz="3600" dirty="0"/>
            </a:br>
            <a:br>
              <a:rPr sz="3600" dirty="0"/>
            </a:br>
            <a:r>
              <a:rPr sz="3600" dirty="0"/>
              <a:t>R. Karina Gallardo</a:t>
            </a:r>
            <a:br>
              <a:rPr sz="3600" dirty="0"/>
            </a:br>
            <a:r>
              <a:rPr sz="3600" dirty="0"/>
              <a:t>https://</a:t>
            </a:r>
            <a:r>
              <a:rPr sz="3600" dirty="0" err="1"/>
              <a:t>ses.wsu.edu</a:t>
            </a:r>
            <a:r>
              <a:rPr sz="3600" dirty="0"/>
              <a:t>/faculty/</a:t>
            </a:r>
            <a:r>
              <a:rPr sz="3600" dirty="0" err="1"/>
              <a:t>wsu</a:t>
            </a:r>
            <a:r>
              <a:rPr sz="3600" dirty="0"/>
              <a:t>-profile/</a:t>
            </a:r>
            <a:r>
              <a:rPr sz="3600" dirty="0" err="1"/>
              <a:t>karina_gallardo</a:t>
            </a:r>
            <a:r>
              <a:rPr sz="3600" dirty="0"/>
              <a:t>/</a:t>
            </a:r>
            <a:br>
              <a:rPr sz="3600" dirty="0"/>
            </a:br>
            <a:r>
              <a:rPr sz="3600" dirty="0"/>
              <a:t>karina_gallardo@wsu.edu</a:t>
            </a:r>
          </a:p>
        </p:txBody>
      </p:sp>
    </p:spTree>
    <p:extLst>
      <p:ext uri="{BB962C8B-B14F-4D97-AF65-F5344CB8AC3E}">
        <p14:creationId xmlns:p14="http://schemas.microsoft.com/office/powerpoint/2010/main" val="1372107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E5C85-57A7-C32B-AF4B-C5CFD0EE385D}"/>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9B8C8725-80A6-8615-A5E1-8E392B58AE53}"/>
              </a:ext>
            </a:extLst>
          </p:cNvPr>
          <p:cNvSpPr txBox="1">
            <a:spLocks/>
          </p:cNvSpPr>
          <p:nvPr/>
        </p:nvSpPr>
        <p:spPr>
          <a:xfrm>
            <a:off x="410132" y="136362"/>
            <a:ext cx="11371734" cy="506474"/>
          </a:xfrm>
          <a:prstGeom prst="rect">
            <a:avLst/>
          </a:prstGeom>
        </p:spPr>
        <p:txBody>
          <a:bodyPr vert="horz" lIns="0" tIns="0" rIns="0" bIns="0" rtlCol="0" anchor="t" anchorCtr="1">
            <a:noAutofit/>
          </a:bodyPr>
          <a:lstStyle>
            <a:lvl1pPr algn="ctr" defTabSz="914400" rtl="0" eaLnBrk="1" latinLnBrk="0" hangingPunct="1">
              <a:lnSpc>
                <a:spcPct val="90000"/>
              </a:lnSpc>
              <a:spcBef>
                <a:spcPct val="0"/>
              </a:spcBef>
              <a:buNone/>
              <a:defRPr lang="en-US" sz="4400" kern="1200" spc="-150">
                <a:solidFill>
                  <a:schemeClr val="tx1"/>
                </a:solidFill>
                <a:latin typeface="Arial Black" panose="020B0A04020102020204" pitchFamily="34" charset="0"/>
                <a:ea typeface="+mj-ea"/>
                <a:cs typeface="+mj-cs"/>
              </a:defRPr>
            </a:lvl1pPr>
          </a:lstStyle>
          <a:p>
            <a:r>
              <a:rPr lang="en-US" sz="2600" dirty="0">
                <a:solidFill>
                  <a:schemeClr val="bg2"/>
                </a:solidFill>
              </a:rPr>
              <a:t>Harvest Strategy Scenarios</a:t>
            </a:r>
          </a:p>
        </p:txBody>
      </p:sp>
      <p:graphicFrame>
        <p:nvGraphicFramePr>
          <p:cNvPr id="9" name="Table 8">
            <a:extLst>
              <a:ext uri="{FF2B5EF4-FFF2-40B4-BE49-F238E27FC236}">
                <a16:creationId xmlns:a16="http://schemas.microsoft.com/office/drawing/2014/main" id="{E1042B3A-BB83-6B4B-7F86-DB7CDDD44265}"/>
              </a:ext>
            </a:extLst>
          </p:cNvPr>
          <p:cNvGraphicFramePr>
            <a:graphicFrameLocks noGrp="1"/>
          </p:cNvGraphicFramePr>
          <p:nvPr>
            <p:extLst>
              <p:ext uri="{D42A27DB-BD31-4B8C-83A1-F6EECF244321}">
                <p14:modId xmlns:p14="http://schemas.microsoft.com/office/powerpoint/2010/main" val="277237170"/>
              </p:ext>
            </p:extLst>
          </p:nvPr>
        </p:nvGraphicFramePr>
        <p:xfrm>
          <a:off x="226189" y="506474"/>
          <a:ext cx="11739620" cy="6183080"/>
        </p:xfrm>
        <a:graphic>
          <a:graphicData uri="http://schemas.openxmlformats.org/drawingml/2006/table">
            <a:tbl>
              <a:tblPr/>
              <a:tblGrid>
                <a:gridCol w="1329895">
                  <a:extLst>
                    <a:ext uri="{9D8B030D-6E8A-4147-A177-3AD203B41FA5}">
                      <a16:colId xmlns:a16="http://schemas.microsoft.com/office/drawing/2014/main" val="1582166039"/>
                    </a:ext>
                  </a:extLst>
                </a:gridCol>
                <a:gridCol w="3033845">
                  <a:extLst>
                    <a:ext uri="{9D8B030D-6E8A-4147-A177-3AD203B41FA5}">
                      <a16:colId xmlns:a16="http://schemas.microsoft.com/office/drawing/2014/main" val="2565379230"/>
                    </a:ext>
                  </a:extLst>
                </a:gridCol>
                <a:gridCol w="1255059">
                  <a:extLst>
                    <a:ext uri="{9D8B030D-6E8A-4147-A177-3AD203B41FA5}">
                      <a16:colId xmlns:a16="http://schemas.microsoft.com/office/drawing/2014/main" val="1278288626"/>
                    </a:ext>
                  </a:extLst>
                </a:gridCol>
                <a:gridCol w="2886636">
                  <a:extLst>
                    <a:ext uri="{9D8B030D-6E8A-4147-A177-3AD203B41FA5}">
                      <a16:colId xmlns:a16="http://schemas.microsoft.com/office/drawing/2014/main" val="3387401444"/>
                    </a:ext>
                  </a:extLst>
                </a:gridCol>
                <a:gridCol w="3234185">
                  <a:extLst>
                    <a:ext uri="{9D8B030D-6E8A-4147-A177-3AD203B41FA5}">
                      <a16:colId xmlns:a16="http://schemas.microsoft.com/office/drawing/2014/main" val="3245579861"/>
                    </a:ext>
                  </a:extLst>
                </a:gridCol>
              </a:tblGrid>
              <a:tr h="573452">
                <a:tc>
                  <a:txBody>
                    <a:bodyPr/>
                    <a:lstStyle/>
                    <a:p>
                      <a:pPr marL="0" algn="l" defTabSz="914400" rtl="0" eaLnBrk="1" latinLnBrk="0" hangingPunct="1">
                        <a:lnSpc>
                          <a:spcPct val="90000"/>
                        </a:lnSpc>
                        <a:spcBef>
                          <a:spcPct val="0"/>
                        </a:spcBef>
                        <a:buNone/>
                      </a:pPr>
                      <a:r>
                        <a:rPr lang="en-US" sz="2000" b="1" i="0" kern="1200" spc="-150" dirty="0">
                          <a:solidFill>
                            <a:schemeClr val="tx1"/>
                          </a:solidFill>
                          <a:latin typeface="Arial" panose="020B0604020202020204" pitchFamily="34" charset="0"/>
                          <a:ea typeface="+mj-ea"/>
                          <a:cs typeface="Arial" panose="020B0604020202020204" pitchFamily="34" charset="0"/>
                        </a:rPr>
                        <a:t>Cultivar</a:t>
                      </a:r>
                    </a:p>
                  </a:txBody>
                  <a:tcPr marL="10984" marR="10984" marT="5492" marB="5492"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lnSpc>
                          <a:spcPct val="90000"/>
                        </a:lnSpc>
                        <a:spcBef>
                          <a:spcPct val="0"/>
                        </a:spcBef>
                        <a:buNone/>
                      </a:pPr>
                      <a:r>
                        <a:rPr lang="en-US" sz="2000" b="1" i="0" kern="1200" spc="-150" dirty="0">
                          <a:solidFill>
                            <a:schemeClr val="tx1"/>
                          </a:solidFill>
                          <a:latin typeface="Arial" panose="020B0604020202020204" pitchFamily="34" charset="0"/>
                          <a:ea typeface="+mj-ea"/>
                          <a:cs typeface="Arial" panose="020B0604020202020204" pitchFamily="34" charset="0"/>
                        </a:rPr>
                        <a:t>Harvest strategy</a:t>
                      </a:r>
                    </a:p>
                  </a:txBody>
                  <a:tcPr marL="10984" marR="10984" marT="5492" marB="5492"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lnSpc>
                          <a:spcPct val="90000"/>
                        </a:lnSpc>
                        <a:spcBef>
                          <a:spcPct val="0"/>
                        </a:spcBef>
                        <a:buNone/>
                      </a:pPr>
                      <a:r>
                        <a:rPr lang="en-US" sz="2000" b="1" i="0" kern="1200" spc="-150" dirty="0">
                          <a:solidFill>
                            <a:schemeClr val="tx1"/>
                          </a:solidFill>
                          <a:latin typeface="Arial" panose="020B0604020202020204" pitchFamily="34" charset="0"/>
                          <a:ea typeface="+mj-ea"/>
                          <a:cs typeface="Arial" panose="020B0604020202020204" pitchFamily="34" charset="0"/>
                        </a:rPr>
                        <a:t>Share of defects left</a:t>
                      </a:r>
                    </a:p>
                  </a:txBody>
                  <a:tcPr marL="10984" marR="10984" marT="5492" marB="5492"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lnSpc>
                          <a:spcPct val="90000"/>
                        </a:lnSpc>
                        <a:spcBef>
                          <a:spcPct val="0"/>
                        </a:spcBef>
                        <a:buNone/>
                      </a:pPr>
                      <a:r>
                        <a:rPr lang="en-US" sz="2000" b="1" i="0" kern="1200" spc="-150" dirty="0">
                          <a:solidFill>
                            <a:schemeClr val="tx1"/>
                          </a:solidFill>
                          <a:latin typeface="Arial" panose="020B0604020202020204" pitchFamily="34" charset="0"/>
                          <a:ea typeface="+mj-ea"/>
                          <a:cs typeface="Arial" panose="020B0604020202020204" pitchFamily="34" charset="0"/>
                        </a:rPr>
                        <a:t>Harvest intensity</a:t>
                      </a:r>
                    </a:p>
                  </a:txBody>
                  <a:tcPr marL="10984" marR="10984" marT="5492" marB="5492"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lnSpc>
                          <a:spcPct val="90000"/>
                        </a:lnSpc>
                        <a:spcBef>
                          <a:spcPct val="0"/>
                        </a:spcBef>
                        <a:buNone/>
                      </a:pPr>
                      <a:r>
                        <a:rPr lang="en-US" sz="2000" b="1" i="0" kern="1200" spc="-150" dirty="0">
                          <a:solidFill>
                            <a:schemeClr val="tx1"/>
                          </a:solidFill>
                          <a:latin typeface="Arial" panose="020B0604020202020204" pitchFamily="34" charset="0"/>
                          <a:ea typeface="+mj-ea"/>
                          <a:cs typeface="Arial" panose="020B0604020202020204" pitchFamily="34" charset="0"/>
                        </a:rPr>
                        <a:t>Economic logic</a:t>
                      </a:r>
                    </a:p>
                  </a:txBody>
                  <a:tcPr marL="10984" marR="10984" marT="5492" marB="5492"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40866903"/>
                  </a:ext>
                </a:extLst>
              </a:tr>
              <a:tr h="623292">
                <a:tc rowSpan="4">
                  <a:txBody>
                    <a:bodyPr/>
                    <a:lstStyle/>
                    <a:p>
                      <a:pPr>
                        <a:buNone/>
                      </a:pPr>
                      <a:r>
                        <a:rPr lang="en-US" sz="2000" b="1" dirty="0"/>
                        <a:t>Gala</a:t>
                      </a:r>
                    </a:p>
                  </a:txBody>
                  <a:tcPr marL="10984" marR="10984" marT="5492" marB="5492"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buNone/>
                      </a:pPr>
                      <a:r>
                        <a:rPr lang="en-US" sz="2000" dirty="0"/>
                        <a:t>Fast pick – low packout</a:t>
                      </a:r>
                    </a:p>
                  </a:txBody>
                  <a:tcPr marL="10984" marR="10984" marT="5492" marB="5492" anchor="ctr">
                    <a:lnL>
                      <a:noFill/>
                    </a:lnL>
                    <a:lnR>
                      <a:noFill/>
                    </a:lnR>
                    <a:lnT w="12700" cap="flat" cmpd="sng" algn="ctr">
                      <a:solidFill>
                        <a:schemeClr val="bg2"/>
                      </a:solidFill>
                      <a:prstDash val="solid"/>
                      <a:round/>
                      <a:headEnd type="none" w="med" len="med"/>
                      <a:tailEnd type="none" w="med" len="med"/>
                    </a:lnT>
                    <a:lnB>
                      <a:noFill/>
                    </a:lnB>
                    <a:noFill/>
                  </a:tcPr>
                </a:tc>
                <a:tc>
                  <a:txBody>
                    <a:bodyPr/>
                    <a:lstStyle/>
                    <a:p>
                      <a:pPr algn="l">
                        <a:buNone/>
                      </a:pPr>
                      <a:r>
                        <a:rPr lang="en-US" sz="2000" dirty="0"/>
                        <a:t>0%</a:t>
                      </a:r>
                    </a:p>
                  </a:txBody>
                  <a:tcPr marL="10984" marR="10984" marT="5492" marB="5492" anchor="ctr">
                    <a:lnL>
                      <a:noFill/>
                    </a:lnL>
                    <a:lnR>
                      <a:noFill/>
                    </a:lnR>
                    <a:lnT w="12700" cap="flat" cmpd="sng" algn="ctr">
                      <a:solidFill>
                        <a:schemeClr val="bg2"/>
                      </a:solidFill>
                      <a:prstDash val="solid"/>
                      <a:round/>
                      <a:headEnd type="none" w="med" len="med"/>
                      <a:tailEnd type="none" w="med" len="med"/>
                    </a:lnT>
                    <a:lnB>
                      <a:noFill/>
                    </a:lnB>
                    <a:noFill/>
                  </a:tcPr>
                </a:tc>
                <a:tc>
                  <a:txBody>
                    <a:bodyPr/>
                    <a:lstStyle/>
                    <a:p>
                      <a:pPr>
                        <a:buNone/>
                      </a:pPr>
                      <a:r>
                        <a:rPr lang="en-US" sz="2000" dirty="0"/>
                        <a:t>One pass, fast</a:t>
                      </a:r>
                    </a:p>
                  </a:txBody>
                  <a:tcPr marL="10984" marR="10984" marT="5492" marB="5492" anchor="ctr">
                    <a:lnL>
                      <a:noFill/>
                    </a:lnL>
                    <a:lnR>
                      <a:noFill/>
                    </a:lnR>
                    <a:lnT w="12700" cap="flat" cmpd="sng" algn="ctr">
                      <a:solidFill>
                        <a:schemeClr val="bg2"/>
                      </a:solidFill>
                      <a:prstDash val="solid"/>
                      <a:round/>
                      <a:headEnd type="none" w="med" len="med"/>
                      <a:tailEnd type="none" w="med" len="med"/>
                    </a:lnT>
                    <a:lnB>
                      <a:noFill/>
                    </a:lnB>
                    <a:noFill/>
                  </a:tcPr>
                </a:tc>
                <a:tc>
                  <a:txBody>
                    <a:bodyPr/>
                    <a:lstStyle/>
                    <a:p>
                      <a:pPr>
                        <a:buNone/>
                      </a:pPr>
                      <a:r>
                        <a:rPr lang="en-US" sz="2000" dirty="0"/>
                        <a:t>Lowest labor, weak packout</a:t>
                      </a:r>
                    </a:p>
                  </a:txBody>
                  <a:tcPr marL="10984" marR="10984" marT="5492" marB="5492" anchor="ctr">
                    <a:lnL>
                      <a:noFill/>
                    </a:lnL>
                    <a:lnR>
                      <a:noFill/>
                    </a:lnR>
                    <a:lnT w="12700" cap="flat" cmpd="sng" algn="ctr">
                      <a:solidFill>
                        <a:schemeClr val="bg2"/>
                      </a:solidFill>
                      <a:prstDash val="solid"/>
                      <a:round/>
                      <a:headEnd type="none" w="med" len="med"/>
                      <a:tailEnd type="none" w="med" len="med"/>
                    </a:lnT>
                    <a:lnB>
                      <a:noFill/>
                    </a:lnB>
                    <a:noFill/>
                  </a:tcPr>
                </a:tc>
                <a:extLst>
                  <a:ext uri="{0D108BD9-81ED-4DB2-BD59-A6C34878D82A}">
                    <a16:rowId xmlns:a16="http://schemas.microsoft.com/office/drawing/2014/main" val="1846527277"/>
                  </a:ext>
                </a:extLst>
              </a:tr>
              <a:tr h="623292">
                <a:tc vMerge="1">
                  <a:txBody>
                    <a:bodyPr/>
                    <a:lstStyle/>
                    <a:p>
                      <a:endParaRPr/>
                    </a:p>
                  </a:txBody>
                  <a:tcPr marL="10984" marR="10984" marT="5492" marB="5492" anchor="ctr">
                    <a:lnL>
                      <a:noFill/>
                    </a:lnL>
                    <a:lnR>
                      <a:noFill/>
                    </a:lnR>
                    <a:lnT>
                      <a:noFill/>
                    </a:lnT>
                    <a:lnB>
                      <a:noFill/>
                    </a:lnB>
                    <a:noFill/>
                  </a:tcPr>
                </a:tc>
                <a:tc>
                  <a:txBody>
                    <a:bodyPr/>
                    <a:lstStyle/>
                    <a:p>
                      <a:pPr>
                        <a:buNone/>
                      </a:pPr>
                      <a:r>
                        <a:rPr lang="en-US" sz="2000" dirty="0"/>
                        <a:t>Fast pick – high packout</a:t>
                      </a:r>
                    </a:p>
                  </a:txBody>
                  <a:tcPr marL="10984" marR="10984" marT="5492" marB="5492" anchor="ctr">
                    <a:lnL>
                      <a:noFill/>
                    </a:lnL>
                    <a:lnR>
                      <a:noFill/>
                    </a:lnR>
                    <a:lnT>
                      <a:noFill/>
                    </a:lnT>
                    <a:lnB>
                      <a:noFill/>
                    </a:lnB>
                    <a:noFill/>
                  </a:tcPr>
                </a:tc>
                <a:tc>
                  <a:txBody>
                    <a:bodyPr/>
                    <a:lstStyle/>
                    <a:p>
                      <a:pPr algn="l">
                        <a:buNone/>
                      </a:pPr>
                      <a:r>
                        <a:rPr lang="en-US" sz="2000" dirty="0"/>
                        <a:t>0%</a:t>
                      </a:r>
                    </a:p>
                  </a:txBody>
                  <a:tcPr marL="10984" marR="10984" marT="5492" marB="5492" anchor="ctr">
                    <a:lnL>
                      <a:noFill/>
                    </a:lnL>
                    <a:lnR>
                      <a:noFill/>
                    </a:lnR>
                    <a:lnT>
                      <a:noFill/>
                    </a:lnT>
                    <a:lnB>
                      <a:noFill/>
                    </a:lnB>
                    <a:noFill/>
                  </a:tcPr>
                </a:tc>
                <a:tc>
                  <a:txBody>
                    <a:bodyPr/>
                    <a:lstStyle/>
                    <a:p>
                      <a:pPr>
                        <a:buNone/>
                      </a:pPr>
                      <a:r>
                        <a:rPr lang="en-US" sz="2000" dirty="0"/>
                        <a:t>One pass, fast</a:t>
                      </a:r>
                    </a:p>
                  </a:txBody>
                  <a:tcPr marL="10984" marR="10984" marT="5492" marB="5492" anchor="ctr">
                    <a:lnL>
                      <a:noFill/>
                    </a:lnL>
                    <a:lnR>
                      <a:noFill/>
                    </a:lnR>
                    <a:lnT>
                      <a:noFill/>
                    </a:lnT>
                    <a:lnB>
                      <a:noFill/>
                    </a:lnB>
                    <a:noFill/>
                  </a:tcPr>
                </a:tc>
                <a:tc>
                  <a:txBody>
                    <a:bodyPr/>
                    <a:lstStyle/>
                    <a:p>
                      <a:pPr>
                        <a:buNone/>
                      </a:pPr>
                      <a:r>
                        <a:rPr lang="en-US" sz="2000" dirty="0"/>
                        <a:t>Low labor, high volume</a:t>
                      </a:r>
                    </a:p>
                  </a:txBody>
                  <a:tcPr marL="10984" marR="10984" marT="5492" marB="5492" anchor="ctr">
                    <a:lnL>
                      <a:noFill/>
                    </a:lnL>
                    <a:lnR>
                      <a:noFill/>
                    </a:lnR>
                    <a:lnT>
                      <a:noFill/>
                    </a:lnT>
                    <a:lnB>
                      <a:noFill/>
                    </a:lnB>
                    <a:noFill/>
                  </a:tcPr>
                </a:tc>
                <a:extLst>
                  <a:ext uri="{0D108BD9-81ED-4DB2-BD59-A6C34878D82A}">
                    <a16:rowId xmlns:a16="http://schemas.microsoft.com/office/drawing/2014/main" val="1644940875"/>
                  </a:ext>
                </a:extLst>
              </a:tr>
              <a:tr h="623292">
                <a:tc vMerge="1">
                  <a:txBody>
                    <a:bodyPr/>
                    <a:lstStyle/>
                    <a:p>
                      <a:endParaRPr/>
                    </a:p>
                  </a:txBody>
                  <a:tcPr marL="10984" marR="10984" marT="5492" marB="5492" anchor="ctr">
                    <a:lnL>
                      <a:noFill/>
                    </a:lnL>
                    <a:lnR>
                      <a:noFill/>
                    </a:lnR>
                    <a:lnT>
                      <a:noFill/>
                    </a:lnT>
                    <a:lnB>
                      <a:noFill/>
                    </a:lnB>
                    <a:noFill/>
                  </a:tcPr>
                </a:tc>
                <a:tc>
                  <a:txBody>
                    <a:bodyPr/>
                    <a:lstStyle/>
                    <a:p>
                      <a:pPr>
                        <a:buNone/>
                      </a:pPr>
                      <a:r>
                        <a:rPr lang="en-US" sz="2000" dirty="0"/>
                        <a:t>Slow pick (20% left)</a:t>
                      </a:r>
                    </a:p>
                  </a:txBody>
                  <a:tcPr marL="10984" marR="10984" marT="5492" marB="5492" anchor="ctr">
                    <a:lnL>
                      <a:noFill/>
                    </a:lnL>
                    <a:lnR>
                      <a:noFill/>
                    </a:lnR>
                    <a:lnT>
                      <a:noFill/>
                    </a:lnT>
                    <a:lnB>
                      <a:noFill/>
                    </a:lnB>
                    <a:noFill/>
                  </a:tcPr>
                </a:tc>
                <a:tc>
                  <a:txBody>
                    <a:bodyPr/>
                    <a:lstStyle/>
                    <a:p>
                      <a:pPr algn="l">
                        <a:buNone/>
                      </a:pPr>
                      <a:r>
                        <a:rPr lang="en-US" sz="2000" dirty="0"/>
                        <a:t>20%</a:t>
                      </a:r>
                    </a:p>
                  </a:txBody>
                  <a:tcPr marL="10984" marR="10984" marT="5492" marB="5492" anchor="ctr">
                    <a:lnL>
                      <a:noFill/>
                    </a:lnL>
                    <a:lnR>
                      <a:noFill/>
                    </a:lnR>
                    <a:lnT>
                      <a:noFill/>
                    </a:lnT>
                    <a:lnB>
                      <a:noFill/>
                    </a:lnB>
                    <a:noFill/>
                  </a:tcPr>
                </a:tc>
                <a:tc>
                  <a:txBody>
                    <a:bodyPr/>
                    <a:lstStyle/>
                    <a:p>
                      <a:pPr>
                        <a:buNone/>
                      </a:pPr>
                      <a:r>
                        <a:rPr lang="en-US" sz="2000" dirty="0"/>
                        <a:t>One pass, selective</a:t>
                      </a:r>
                    </a:p>
                  </a:txBody>
                  <a:tcPr marL="10984" marR="10984" marT="5492" marB="5492" anchor="ctr">
                    <a:lnL>
                      <a:noFill/>
                    </a:lnL>
                    <a:lnR>
                      <a:noFill/>
                    </a:lnR>
                    <a:lnT>
                      <a:noFill/>
                    </a:lnT>
                    <a:lnB>
                      <a:noFill/>
                    </a:lnB>
                    <a:noFill/>
                  </a:tcPr>
                </a:tc>
                <a:tc>
                  <a:txBody>
                    <a:bodyPr/>
                    <a:lstStyle/>
                    <a:p>
                      <a:pPr>
                        <a:buNone/>
                      </a:pPr>
                      <a:r>
                        <a:rPr lang="en-US" sz="2000" dirty="0"/>
                        <a:t>Higher labor, quality gains</a:t>
                      </a:r>
                    </a:p>
                  </a:txBody>
                  <a:tcPr marL="10984" marR="10984" marT="5492" marB="5492" anchor="ctr">
                    <a:lnL>
                      <a:noFill/>
                    </a:lnL>
                    <a:lnR>
                      <a:noFill/>
                    </a:lnR>
                    <a:lnT>
                      <a:noFill/>
                    </a:lnT>
                    <a:lnB>
                      <a:noFill/>
                    </a:lnB>
                    <a:noFill/>
                  </a:tcPr>
                </a:tc>
                <a:extLst>
                  <a:ext uri="{0D108BD9-81ED-4DB2-BD59-A6C34878D82A}">
                    <a16:rowId xmlns:a16="http://schemas.microsoft.com/office/drawing/2014/main" val="2044326910"/>
                  </a:ext>
                </a:extLst>
              </a:tr>
              <a:tr h="623292">
                <a:tc vMerge="1">
                  <a:txBody>
                    <a:bodyPr/>
                    <a:lstStyle/>
                    <a:p>
                      <a:endParaRPr dirty="0"/>
                    </a:p>
                  </a:txBody>
                  <a:tcPr marL="10984" marR="10984" marT="5492" marB="5492" anchor="ctr">
                    <a:lnL>
                      <a:noFill/>
                    </a:lnL>
                    <a:lnR>
                      <a:noFill/>
                    </a:lnR>
                    <a:lnT>
                      <a:noFill/>
                    </a:lnT>
                    <a:lnB>
                      <a:noFill/>
                    </a:lnB>
                    <a:noFill/>
                  </a:tcPr>
                </a:tc>
                <a:tc>
                  <a:txBody>
                    <a:bodyPr/>
                    <a:lstStyle/>
                    <a:p>
                      <a:pPr>
                        <a:buNone/>
                      </a:pPr>
                      <a:r>
                        <a:rPr lang="en-US" sz="2000" dirty="0"/>
                        <a:t>Two-pass selective (70%+30%)</a:t>
                      </a:r>
                    </a:p>
                  </a:txBody>
                  <a:tcPr marL="10984" marR="10984" marT="5492" marB="5492" anchor="ctr">
                    <a:lnL>
                      <a:noFill/>
                    </a:lnL>
                    <a:lnR>
                      <a:noFill/>
                    </a:lnR>
                    <a:lnT>
                      <a:noFill/>
                    </a:lnT>
                    <a:lnB w="12700" cap="flat" cmpd="sng" algn="ctr">
                      <a:solidFill>
                        <a:schemeClr val="bg2"/>
                      </a:solidFill>
                      <a:prstDash val="solid"/>
                      <a:round/>
                      <a:headEnd type="none" w="med" len="med"/>
                      <a:tailEnd type="none" w="med" len="med"/>
                    </a:lnB>
                    <a:noFill/>
                  </a:tcPr>
                </a:tc>
                <a:tc>
                  <a:txBody>
                    <a:bodyPr/>
                    <a:lstStyle/>
                    <a:p>
                      <a:pPr algn="l">
                        <a:buNone/>
                      </a:pPr>
                      <a:r>
                        <a:rPr lang="en-US" sz="2000" dirty="0"/>
                        <a:t>15%</a:t>
                      </a:r>
                    </a:p>
                  </a:txBody>
                  <a:tcPr marL="10984" marR="10984" marT="5492" marB="5492" anchor="ctr">
                    <a:lnL>
                      <a:noFill/>
                    </a:lnL>
                    <a:lnR>
                      <a:noFill/>
                    </a:lnR>
                    <a:lnT>
                      <a:noFill/>
                    </a:lnT>
                    <a:lnB w="12700" cap="flat" cmpd="sng" algn="ctr">
                      <a:solidFill>
                        <a:schemeClr val="bg2"/>
                      </a:solidFill>
                      <a:prstDash val="solid"/>
                      <a:round/>
                      <a:headEnd type="none" w="med" len="med"/>
                      <a:tailEnd type="none" w="med" len="med"/>
                    </a:lnB>
                    <a:noFill/>
                  </a:tcPr>
                </a:tc>
                <a:tc>
                  <a:txBody>
                    <a:bodyPr/>
                    <a:lstStyle/>
                    <a:p>
                      <a:pPr>
                        <a:buNone/>
                      </a:pPr>
                      <a:r>
                        <a:rPr lang="en-US" sz="2000" dirty="0"/>
                        <a:t>Two passes</a:t>
                      </a:r>
                    </a:p>
                  </a:txBody>
                  <a:tcPr marL="10984" marR="10984" marT="5492" marB="5492" anchor="ctr">
                    <a:lnL>
                      <a:noFill/>
                    </a:lnL>
                    <a:lnR>
                      <a:noFill/>
                    </a:lnR>
                    <a:lnT>
                      <a:noFill/>
                    </a:lnT>
                    <a:lnB w="12700" cap="flat" cmpd="sng" algn="ctr">
                      <a:solidFill>
                        <a:schemeClr val="bg2"/>
                      </a:solidFill>
                      <a:prstDash val="solid"/>
                      <a:round/>
                      <a:headEnd type="none" w="med" len="med"/>
                      <a:tailEnd type="none" w="med" len="med"/>
                    </a:lnB>
                    <a:noFill/>
                  </a:tcPr>
                </a:tc>
                <a:tc>
                  <a:txBody>
                    <a:bodyPr/>
                    <a:lstStyle/>
                    <a:p>
                      <a:pPr>
                        <a:buNone/>
                      </a:pPr>
                      <a:r>
                        <a:rPr lang="en-US" sz="2000" dirty="0"/>
                        <a:t>Quality targeting, high cost</a:t>
                      </a:r>
                    </a:p>
                  </a:txBody>
                  <a:tcPr marL="10984" marR="10984" marT="5492" marB="5492" anchor="ctr">
                    <a:lnL>
                      <a:noFill/>
                    </a:lnL>
                    <a:lnR>
                      <a:noFill/>
                    </a:lnR>
                    <a:lnT>
                      <a:noFill/>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105390988"/>
                  </a:ext>
                </a:extLst>
              </a:tr>
              <a:tr h="623292">
                <a:tc rowSpan="4">
                  <a:txBody>
                    <a:bodyPr/>
                    <a:lstStyle/>
                    <a:p>
                      <a:pPr>
                        <a:buNone/>
                      </a:pPr>
                      <a:r>
                        <a:rPr lang="en-US" sz="1800" b="1" dirty="0"/>
                        <a:t>Honeycrisp</a:t>
                      </a:r>
                    </a:p>
                  </a:txBody>
                  <a:tcPr marL="10984" marR="10984" marT="5492" marB="5492" anchor="ctr">
                    <a:lnL>
                      <a:noFill/>
                    </a:lnL>
                    <a:lnR>
                      <a:noFill/>
                    </a:lnR>
                    <a:lnT w="12700" cap="flat" cmpd="sng" algn="ctr">
                      <a:solidFill>
                        <a:schemeClr val="bg2"/>
                      </a:solidFill>
                      <a:prstDash val="solid"/>
                      <a:round/>
                      <a:headEnd type="none" w="med" len="med"/>
                      <a:tailEnd type="none" w="med" len="med"/>
                    </a:lnT>
                    <a:lnB>
                      <a:noFill/>
                    </a:lnB>
                    <a:noFill/>
                  </a:tcPr>
                </a:tc>
                <a:tc>
                  <a:txBody>
                    <a:bodyPr/>
                    <a:lstStyle/>
                    <a:p>
                      <a:pPr>
                        <a:buNone/>
                      </a:pPr>
                      <a:r>
                        <a:rPr lang="en-US" sz="2000" dirty="0"/>
                        <a:t>Fast pick – no defects left</a:t>
                      </a:r>
                    </a:p>
                  </a:txBody>
                  <a:tcPr marL="10984" marR="10984" marT="5492" marB="5492" anchor="ctr">
                    <a:lnL>
                      <a:noFill/>
                    </a:lnL>
                    <a:lnR>
                      <a:noFill/>
                    </a:lnR>
                    <a:lnT w="12700" cap="flat" cmpd="sng" algn="ctr">
                      <a:solidFill>
                        <a:schemeClr val="bg2"/>
                      </a:solidFill>
                      <a:prstDash val="solid"/>
                      <a:round/>
                      <a:headEnd type="none" w="med" len="med"/>
                      <a:tailEnd type="none" w="med" len="med"/>
                    </a:lnT>
                    <a:lnB>
                      <a:noFill/>
                    </a:lnB>
                    <a:noFill/>
                  </a:tcPr>
                </a:tc>
                <a:tc>
                  <a:txBody>
                    <a:bodyPr/>
                    <a:lstStyle/>
                    <a:p>
                      <a:pPr algn="l">
                        <a:buNone/>
                      </a:pPr>
                      <a:r>
                        <a:rPr lang="en-US" sz="2000" dirty="0"/>
                        <a:t>0%</a:t>
                      </a:r>
                    </a:p>
                  </a:txBody>
                  <a:tcPr marL="10984" marR="10984" marT="5492" marB="5492" anchor="ctr">
                    <a:lnL>
                      <a:noFill/>
                    </a:lnL>
                    <a:lnR>
                      <a:noFill/>
                    </a:lnR>
                    <a:lnT w="12700" cap="flat" cmpd="sng" algn="ctr">
                      <a:solidFill>
                        <a:schemeClr val="bg2"/>
                      </a:solidFill>
                      <a:prstDash val="solid"/>
                      <a:round/>
                      <a:headEnd type="none" w="med" len="med"/>
                      <a:tailEnd type="none" w="med" len="med"/>
                    </a:lnT>
                    <a:lnB>
                      <a:noFill/>
                    </a:lnB>
                    <a:noFill/>
                  </a:tcPr>
                </a:tc>
                <a:tc>
                  <a:txBody>
                    <a:bodyPr/>
                    <a:lstStyle/>
                    <a:p>
                      <a:pPr>
                        <a:buNone/>
                      </a:pPr>
                      <a:r>
                        <a:rPr lang="en-US" sz="2000" dirty="0"/>
                        <a:t>One pass, fast</a:t>
                      </a:r>
                    </a:p>
                  </a:txBody>
                  <a:tcPr marL="10984" marR="10984" marT="5492" marB="5492" anchor="ctr">
                    <a:lnL>
                      <a:noFill/>
                    </a:lnL>
                    <a:lnR>
                      <a:noFill/>
                    </a:lnR>
                    <a:lnT w="12700" cap="flat" cmpd="sng" algn="ctr">
                      <a:solidFill>
                        <a:schemeClr val="bg2"/>
                      </a:solidFill>
                      <a:prstDash val="solid"/>
                      <a:round/>
                      <a:headEnd type="none" w="med" len="med"/>
                      <a:tailEnd type="none" w="med" len="med"/>
                    </a:lnT>
                    <a:lnB>
                      <a:noFill/>
                    </a:lnB>
                    <a:noFill/>
                  </a:tcPr>
                </a:tc>
                <a:tc>
                  <a:txBody>
                    <a:bodyPr/>
                    <a:lstStyle/>
                    <a:p>
                      <a:pPr>
                        <a:buNone/>
                      </a:pPr>
                      <a:r>
                        <a:rPr lang="en-US" sz="2000" dirty="0"/>
                        <a:t>High labor productivity, quality risk</a:t>
                      </a:r>
                    </a:p>
                  </a:txBody>
                  <a:tcPr marL="10984" marR="10984" marT="5492" marB="5492" anchor="ctr">
                    <a:lnL>
                      <a:noFill/>
                    </a:lnL>
                    <a:lnR>
                      <a:noFill/>
                    </a:lnR>
                    <a:lnT w="12700" cap="flat" cmpd="sng" algn="ctr">
                      <a:solidFill>
                        <a:schemeClr val="bg2"/>
                      </a:solidFill>
                      <a:prstDash val="solid"/>
                      <a:round/>
                      <a:headEnd type="none" w="med" len="med"/>
                      <a:tailEnd type="none" w="med" len="med"/>
                    </a:lnT>
                    <a:lnB>
                      <a:noFill/>
                    </a:lnB>
                    <a:noFill/>
                  </a:tcPr>
                </a:tc>
                <a:extLst>
                  <a:ext uri="{0D108BD9-81ED-4DB2-BD59-A6C34878D82A}">
                    <a16:rowId xmlns:a16="http://schemas.microsoft.com/office/drawing/2014/main" val="2382279404"/>
                  </a:ext>
                </a:extLst>
              </a:tr>
              <a:tr h="623292">
                <a:tc vMerge="1">
                  <a:txBody>
                    <a:bodyPr/>
                    <a:lstStyle/>
                    <a:p>
                      <a:endParaRPr/>
                    </a:p>
                  </a:txBody>
                  <a:tcPr marL="10984" marR="10984" marT="5492" marB="5492" anchor="ctr">
                    <a:lnL>
                      <a:noFill/>
                    </a:lnL>
                    <a:lnR>
                      <a:noFill/>
                    </a:lnR>
                    <a:lnT>
                      <a:noFill/>
                    </a:lnT>
                    <a:lnB>
                      <a:noFill/>
                    </a:lnB>
                    <a:noFill/>
                  </a:tcPr>
                </a:tc>
                <a:tc>
                  <a:txBody>
                    <a:bodyPr/>
                    <a:lstStyle/>
                    <a:p>
                      <a:pPr>
                        <a:buNone/>
                      </a:pPr>
                      <a:r>
                        <a:rPr lang="en-US" sz="2000" dirty="0"/>
                        <a:t>Fast pick – 15% left</a:t>
                      </a:r>
                    </a:p>
                  </a:txBody>
                  <a:tcPr marL="10984" marR="10984" marT="5492" marB="5492" anchor="ctr">
                    <a:lnL>
                      <a:noFill/>
                    </a:lnL>
                    <a:lnR>
                      <a:noFill/>
                    </a:lnR>
                    <a:lnT>
                      <a:noFill/>
                    </a:lnT>
                    <a:lnB>
                      <a:noFill/>
                    </a:lnB>
                    <a:noFill/>
                  </a:tcPr>
                </a:tc>
                <a:tc>
                  <a:txBody>
                    <a:bodyPr/>
                    <a:lstStyle/>
                    <a:p>
                      <a:pPr algn="l">
                        <a:buNone/>
                      </a:pPr>
                      <a:r>
                        <a:rPr lang="en-US" sz="2000" dirty="0"/>
                        <a:t>15%</a:t>
                      </a:r>
                    </a:p>
                  </a:txBody>
                  <a:tcPr marL="10984" marR="10984" marT="5492" marB="5492" anchor="ctr">
                    <a:lnL>
                      <a:noFill/>
                    </a:lnL>
                    <a:lnR>
                      <a:noFill/>
                    </a:lnR>
                    <a:lnT>
                      <a:noFill/>
                    </a:lnT>
                    <a:lnB>
                      <a:noFill/>
                    </a:lnB>
                    <a:noFill/>
                  </a:tcPr>
                </a:tc>
                <a:tc>
                  <a:txBody>
                    <a:bodyPr/>
                    <a:lstStyle/>
                    <a:p>
                      <a:pPr>
                        <a:buNone/>
                      </a:pPr>
                      <a:r>
                        <a:rPr lang="en-US" sz="2000" dirty="0"/>
                        <a:t>One pass, moderate</a:t>
                      </a:r>
                    </a:p>
                  </a:txBody>
                  <a:tcPr marL="10984" marR="10984" marT="5492" marB="5492" anchor="ctr">
                    <a:lnL>
                      <a:noFill/>
                    </a:lnL>
                    <a:lnR>
                      <a:noFill/>
                    </a:lnR>
                    <a:lnT>
                      <a:noFill/>
                    </a:lnT>
                    <a:lnB>
                      <a:noFill/>
                    </a:lnB>
                    <a:noFill/>
                  </a:tcPr>
                </a:tc>
                <a:tc>
                  <a:txBody>
                    <a:bodyPr/>
                    <a:lstStyle/>
                    <a:p>
                      <a:pPr>
                        <a:buNone/>
                      </a:pPr>
                      <a:r>
                        <a:rPr lang="en-US" sz="2000" dirty="0"/>
                        <a:t>Balance volume and quality</a:t>
                      </a:r>
                    </a:p>
                  </a:txBody>
                  <a:tcPr marL="10984" marR="10984" marT="5492" marB="5492" anchor="ctr">
                    <a:lnL>
                      <a:noFill/>
                    </a:lnL>
                    <a:lnR>
                      <a:noFill/>
                    </a:lnR>
                    <a:lnT>
                      <a:noFill/>
                    </a:lnT>
                    <a:lnB>
                      <a:noFill/>
                    </a:lnB>
                    <a:noFill/>
                  </a:tcPr>
                </a:tc>
                <a:extLst>
                  <a:ext uri="{0D108BD9-81ED-4DB2-BD59-A6C34878D82A}">
                    <a16:rowId xmlns:a16="http://schemas.microsoft.com/office/drawing/2014/main" val="594215976"/>
                  </a:ext>
                </a:extLst>
              </a:tr>
              <a:tr h="623292">
                <a:tc vMerge="1">
                  <a:txBody>
                    <a:bodyPr/>
                    <a:lstStyle/>
                    <a:p>
                      <a:endParaRPr/>
                    </a:p>
                  </a:txBody>
                  <a:tcPr marL="10984" marR="10984" marT="5492" marB="5492" anchor="ctr">
                    <a:lnL>
                      <a:noFill/>
                    </a:lnL>
                    <a:lnR>
                      <a:noFill/>
                    </a:lnR>
                    <a:lnT>
                      <a:noFill/>
                    </a:lnT>
                    <a:lnB>
                      <a:noFill/>
                    </a:lnB>
                    <a:noFill/>
                  </a:tcPr>
                </a:tc>
                <a:tc>
                  <a:txBody>
                    <a:bodyPr/>
                    <a:lstStyle/>
                    <a:p>
                      <a:pPr>
                        <a:buNone/>
                      </a:pPr>
                      <a:r>
                        <a:rPr lang="en-US" sz="2000" dirty="0"/>
                        <a:t>Slow pick – 30% left</a:t>
                      </a:r>
                    </a:p>
                  </a:txBody>
                  <a:tcPr marL="10984" marR="10984" marT="5492" marB="5492" anchor="ctr">
                    <a:lnL>
                      <a:noFill/>
                    </a:lnL>
                    <a:lnR>
                      <a:noFill/>
                    </a:lnR>
                    <a:lnT>
                      <a:noFill/>
                    </a:lnT>
                    <a:lnB>
                      <a:noFill/>
                    </a:lnB>
                    <a:noFill/>
                  </a:tcPr>
                </a:tc>
                <a:tc>
                  <a:txBody>
                    <a:bodyPr/>
                    <a:lstStyle/>
                    <a:p>
                      <a:pPr algn="l">
                        <a:buNone/>
                      </a:pPr>
                      <a:r>
                        <a:rPr lang="en-US" sz="2000" dirty="0"/>
                        <a:t>30%</a:t>
                      </a:r>
                    </a:p>
                  </a:txBody>
                  <a:tcPr marL="10984" marR="10984" marT="5492" marB="5492" anchor="ctr">
                    <a:lnL>
                      <a:noFill/>
                    </a:lnL>
                    <a:lnR>
                      <a:noFill/>
                    </a:lnR>
                    <a:lnT>
                      <a:noFill/>
                    </a:lnT>
                    <a:lnB>
                      <a:noFill/>
                    </a:lnB>
                    <a:noFill/>
                  </a:tcPr>
                </a:tc>
                <a:tc>
                  <a:txBody>
                    <a:bodyPr/>
                    <a:lstStyle/>
                    <a:p>
                      <a:pPr>
                        <a:buNone/>
                      </a:pPr>
                      <a:r>
                        <a:rPr lang="en-US" sz="2000" dirty="0"/>
                        <a:t>One pass, selective</a:t>
                      </a:r>
                    </a:p>
                  </a:txBody>
                  <a:tcPr marL="10984" marR="10984" marT="5492" marB="5492" anchor="ctr">
                    <a:lnL>
                      <a:noFill/>
                    </a:lnL>
                    <a:lnR>
                      <a:noFill/>
                    </a:lnR>
                    <a:lnT>
                      <a:noFill/>
                    </a:lnT>
                    <a:lnB>
                      <a:noFill/>
                    </a:lnB>
                    <a:noFill/>
                  </a:tcPr>
                </a:tc>
                <a:tc>
                  <a:txBody>
                    <a:bodyPr/>
                    <a:lstStyle/>
                    <a:p>
                      <a:pPr>
                        <a:buNone/>
                      </a:pPr>
                      <a:r>
                        <a:rPr lang="en-US" sz="2000" dirty="0"/>
                        <a:t>Protects packout, slower labor</a:t>
                      </a:r>
                    </a:p>
                  </a:txBody>
                  <a:tcPr marL="10984" marR="10984" marT="5492" marB="5492" anchor="ctr">
                    <a:lnL>
                      <a:noFill/>
                    </a:lnL>
                    <a:lnR>
                      <a:noFill/>
                    </a:lnR>
                    <a:lnT>
                      <a:noFill/>
                    </a:lnT>
                    <a:lnB>
                      <a:noFill/>
                    </a:lnB>
                    <a:noFill/>
                  </a:tcPr>
                </a:tc>
                <a:extLst>
                  <a:ext uri="{0D108BD9-81ED-4DB2-BD59-A6C34878D82A}">
                    <a16:rowId xmlns:a16="http://schemas.microsoft.com/office/drawing/2014/main" val="971958824"/>
                  </a:ext>
                </a:extLst>
              </a:tr>
              <a:tr h="623292">
                <a:tc vMerge="1">
                  <a:txBody>
                    <a:bodyPr/>
                    <a:lstStyle/>
                    <a:p>
                      <a:endParaRPr dirty="0"/>
                    </a:p>
                  </a:txBody>
                  <a:tcPr marL="10984" marR="10984" marT="5492" marB="5492" anchor="ctr">
                    <a:lnL>
                      <a:noFill/>
                    </a:lnL>
                    <a:lnR>
                      <a:noFill/>
                    </a:lnR>
                    <a:lnT>
                      <a:noFill/>
                    </a:lnT>
                    <a:lnB>
                      <a:noFill/>
                    </a:lnB>
                    <a:noFill/>
                  </a:tcPr>
                </a:tc>
                <a:tc>
                  <a:txBody>
                    <a:bodyPr/>
                    <a:lstStyle/>
                    <a:p>
                      <a:pPr>
                        <a:buNone/>
                      </a:pPr>
                      <a:r>
                        <a:rPr lang="en-US" sz="2000" dirty="0"/>
                        <a:t>Slow pick – 50% left</a:t>
                      </a:r>
                    </a:p>
                  </a:txBody>
                  <a:tcPr marL="10984" marR="10984" marT="5492" marB="5492" anchor="ctr">
                    <a:lnL>
                      <a:noFill/>
                    </a:lnL>
                    <a:lnR>
                      <a:noFill/>
                    </a:lnR>
                    <a:lnT>
                      <a:noFill/>
                    </a:lnT>
                    <a:lnB>
                      <a:noFill/>
                    </a:lnB>
                    <a:noFill/>
                  </a:tcPr>
                </a:tc>
                <a:tc>
                  <a:txBody>
                    <a:bodyPr/>
                    <a:lstStyle/>
                    <a:p>
                      <a:pPr algn="l">
                        <a:buNone/>
                      </a:pPr>
                      <a:r>
                        <a:rPr lang="en-US" sz="2000" dirty="0"/>
                        <a:t>50%</a:t>
                      </a:r>
                    </a:p>
                  </a:txBody>
                  <a:tcPr marL="10984" marR="10984" marT="5492" marB="5492" anchor="ctr">
                    <a:lnL>
                      <a:noFill/>
                    </a:lnL>
                    <a:lnR>
                      <a:noFill/>
                    </a:lnR>
                    <a:lnT>
                      <a:noFill/>
                    </a:lnT>
                    <a:lnB>
                      <a:noFill/>
                    </a:lnB>
                    <a:noFill/>
                  </a:tcPr>
                </a:tc>
                <a:tc>
                  <a:txBody>
                    <a:bodyPr/>
                    <a:lstStyle/>
                    <a:p>
                      <a:pPr>
                        <a:buNone/>
                      </a:pPr>
                      <a:r>
                        <a:rPr lang="en-US" sz="2000" dirty="0"/>
                        <a:t>One pass, highly selective</a:t>
                      </a:r>
                    </a:p>
                  </a:txBody>
                  <a:tcPr marL="10984" marR="10984" marT="5492" marB="5492" anchor="ctr">
                    <a:lnL>
                      <a:noFill/>
                    </a:lnL>
                    <a:lnR>
                      <a:noFill/>
                    </a:lnR>
                    <a:lnT>
                      <a:noFill/>
                    </a:lnT>
                    <a:lnB>
                      <a:noFill/>
                    </a:lnB>
                    <a:noFill/>
                  </a:tcPr>
                </a:tc>
                <a:tc>
                  <a:txBody>
                    <a:bodyPr/>
                    <a:lstStyle/>
                    <a:p>
                      <a:pPr>
                        <a:buNone/>
                      </a:pPr>
                      <a:r>
                        <a:rPr lang="en-US" sz="2000" dirty="0"/>
                        <a:t>Maximizes quality, large volume loss</a:t>
                      </a:r>
                    </a:p>
                  </a:txBody>
                  <a:tcPr marL="10984" marR="10984" marT="5492" marB="5492" anchor="ctr">
                    <a:lnL>
                      <a:noFill/>
                    </a:lnL>
                    <a:lnR>
                      <a:noFill/>
                    </a:lnR>
                    <a:lnT>
                      <a:noFill/>
                    </a:lnT>
                    <a:lnB>
                      <a:noFill/>
                    </a:lnB>
                    <a:noFill/>
                  </a:tcPr>
                </a:tc>
                <a:extLst>
                  <a:ext uri="{0D108BD9-81ED-4DB2-BD59-A6C34878D82A}">
                    <a16:rowId xmlns:a16="http://schemas.microsoft.com/office/drawing/2014/main" val="4152164416"/>
                  </a:ext>
                </a:extLst>
              </a:tr>
              <a:tr h="623292">
                <a:tc>
                  <a:txBody>
                    <a:bodyPr/>
                    <a:lstStyle/>
                    <a:p>
                      <a:pPr>
                        <a:buNone/>
                      </a:pPr>
                      <a:endParaRPr lang="en-US" sz="2000" dirty="0"/>
                    </a:p>
                  </a:txBody>
                  <a:tcPr marL="10984" marR="10984" marT="5492" marB="5492" anchor="ctr">
                    <a:lnL>
                      <a:noFill/>
                    </a:lnL>
                    <a:lnR>
                      <a:noFill/>
                    </a:lnR>
                    <a:lnT>
                      <a:noFill/>
                    </a:lnT>
                    <a:lnB w="12700" cap="flat" cmpd="sng" algn="ctr">
                      <a:solidFill>
                        <a:schemeClr val="bg2"/>
                      </a:solidFill>
                      <a:prstDash val="solid"/>
                      <a:round/>
                      <a:headEnd type="none" w="med" len="med"/>
                      <a:tailEnd type="none" w="med" len="med"/>
                    </a:lnB>
                    <a:noFill/>
                  </a:tcPr>
                </a:tc>
                <a:tc>
                  <a:txBody>
                    <a:bodyPr/>
                    <a:lstStyle/>
                    <a:p>
                      <a:pPr>
                        <a:buNone/>
                      </a:pPr>
                      <a:r>
                        <a:rPr lang="en-US" sz="2000" dirty="0"/>
                        <a:t>Two-pass selective (70%+30%)</a:t>
                      </a:r>
                    </a:p>
                  </a:txBody>
                  <a:tcPr marL="10984" marR="10984" marT="5492" marB="5492" anchor="ctr">
                    <a:lnL>
                      <a:noFill/>
                    </a:lnL>
                    <a:lnR>
                      <a:noFill/>
                    </a:lnR>
                    <a:lnT>
                      <a:noFill/>
                    </a:lnT>
                    <a:lnB w="12700" cap="flat" cmpd="sng" algn="ctr">
                      <a:solidFill>
                        <a:schemeClr val="bg2"/>
                      </a:solidFill>
                      <a:prstDash val="solid"/>
                      <a:round/>
                      <a:headEnd type="none" w="med" len="med"/>
                      <a:tailEnd type="none" w="med" len="med"/>
                    </a:lnB>
                    <a:noFill/>
                  </a:tcPr>
                </a:tc>
                <a:tc>
                  <a:txBody>
                    <a:bodyPr/>
                    <a:lstStyle/>
                    <a:p>
                      <a:pPr algn="l">
                        <a:buNone/>
                      </a:pPr>
                      <a:r>
                        <a:rPr lang="en-US" sz="2000" dirty="0"/>
                        <a:t>30%</a:t>
                      </a:r>
                    </a:p>
                  </a:txBody>
                  <a:tcPr marL="10984" marR="10984" marT="5492" marB="5492" anchor="ctr">
                    <a:lnL>
                      <a:noFill/>
                    </a:lnL>
                    <a:lnR>
                      <a:noFill/>
                    </a:lnR>
                    <a:lnT>
                      <a:noFill/>
                    </a:lnT>
                    <a:lnB w="12700" cap="flat" cmpd="sng" algn="ctr">
                      <a:solidFill>
                        <a:schemeClr val="bg2"/>
                      </a:solidFill>
                      <a:prstDash val="solid"/>
                      <a:round/>
                      <a:headEnd type="none" w="med" len="med"/>
                      <a:tailEnd type="none" w="med" len="med"/>
                    </a:lnB>
                    <a:noFill/>
                  </a:tcPr>
                </a:tc>
                <a:tc>
                  <a:txBody>
                    <a:bodyPr/>
                    <a:lstStyle/>
                    <a:p>
                      <a:pPr>
                        <a:buNone/>
                      </a:pPr>
                      <a:r>
                        <a:rPr lang="en-US" sz="2000" dirty="0"/>
                        <a:t>Two passes</a:t>
                      </a:r>
                    </a:p>
                  </a:txBody>
                  <a:tcPr marL="10984" marR="10984" marT="5492" marB="5492" anchor="ctr">
                    <a:lnL>
                      <a:noFill/>
                    </a:lnL>
                    <a:lnR>
                      <a:noFill/>
                    </a:lnR>
                    <a:lnT>
                      <a:noFill/>
                    </a:lnT>
                    <a:lnB w="12700" cap="flat" cmpd="sng" algn="ctr">
                      <a:solidFill>
                        <a:schemeClr val="bg2"/>
                      </a:solidFill>
                      <a:prstDash val="solid"/>
                      <a:round/>
                      <a:headEnd type="none" w="med" len="med"/>
                      <a:tailEnd type="none" w="med" len="med"/>
                    </a:lnB>
                    <a:noFill/>
                  </a:tcPr>
                </a:tc>
                <a:tc>
                  <a:txBody>
                    <a:bodyPr/>
                    <a:lstStyle/>
                    <a:p>
                      <a:pPr>
                        <a:buNone/>
                      </a:pPr>
                      <a:r>
                        <a:rPr lang="en-US" sz="2000" dirty="0"/>
                        <a:t>Premium targeting, highest labor</a:t>
                      </a:r>
                    </a:p>
                  </a:txBody>
                  <a:tcPr marL="10984" marR="10984" marT="5492" marB="5492" anchor="ctr">
                    <a:lnL>
                      <a:noFill/>
                    </a:lnL>
                    <a:lnR>
                      <a:noFill/>
                    </a:lnR>
                    <a:lnT>
                      <a:noFill/>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609587683"/>
                  </a:ext>
                </a:extLst>
              </a:tr>
            </a:tbl>
          </a:graphicData>
        </a:graphic>
      </p:graphicFrame>
      <p:sp>
        <p:nvSpPr>
          <p:cNvPr id="10" name="TextBox 9"/>
          <p:cNvSpPr txBox="1"/>
          <p:nvPr/>
        </p:nvSpPr>
        <p:spPr>
          <a:xfrm>
            <a:off x="226189" y="136362"/>
            <a:ext cx="8229600" cy="914400"/>
          </a:xfrm>
          <a:prstGeom prst="rect">
            <a:avLst/>
          </a:prstGeom>
          <a:noFill/>
        </p:spPr>
        <p:txBody>
          <a:bodyPr wrap="none">
            <a:spAutoFit/>
          </a:bodyPr>
          <a:lstStyle/>
          <a:p>
            <a:r>
              <a:rPr dirty="0"/>
              <a:t>Slide 3</a:t>
            </a:r>
          </a:p>
        </p:txBody>
      </p:sp>
    </p:spTree>
    <p:extLst>
      <p:ext uri="{BB962C8B-B14F-4D97-AF65-F5344CB8AC3E}">
        <p14:creationId xmlns:p14="http://schemas.microsoft.com/office/powerpoint/2010/main" val="3822454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BE2021-5021-3EDA-F96B-741CBCC529E3}"/>
              </a:ext>
            </a:extLst>
          </p:cNvPr>
          <p:cNvSpPr>
            <a:spLocks noGrp="1"/>
          </p:cNvSpPr>
          <p:nvPr>
            <p:ph type="title"/>
          </p:nvPr>
        </p:nvSpPr>
        <p:spPr>
          <a:xfrm>
            <a:off x="5486400" y="2391833"/>
            <a:ext cx="5914496" cy="1697120"/>
          </a:xfrm>
        </p:spPr>
        <p:txBody>
          <a:bodyPr/>
          <a:lstStyle/>
          <a:p>
            <a:r>
              <a:t>Gala apple scenarios</a:t>
            </a:r>
          </a:p>
        </p:txBody>
      </p:sp>
      <p:pic>
        <p:nvPicPr>
          <p:cNvPr id="5" name="Picture 4" descr="A close-up of a red and yellow apple&#10;&#10;AI-generated content may be incorrect.">
            <a:extLst>
              <a:ext uri="{FF2B5EF4-FFF2-40B4-BE49-F238E27FC236}">
                <a16:creationId xmlns:a16="http://schemas.microsoft.com/office/drawing/2014/main" id="{9ECAF660-79A1-2657-7207-9820887E90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0" y="368300"/>
            <a:ext cx="5080000" cy="6121400"/>
          </a:xfrm>
          <a:prstGeom prst="rect">
            <a:avLst/>
          </a:prstGeom>
        </p:spPr>
      </p:pic>
    </p:spTree>
    <p:extLst>
      <p:ext uri="{BB962C8B-B14F-4D97-AF65-F5344CB8AC3E}">
        <p14:creationId xmlns:p14="http://schemas.microsoft.com/office/powerpoint/2010/main" val="273552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B9F27-CB19-493B-8F14-0CF87E6242BE}"/>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89FD5AEC-EFA4-74F9-BB0C-837BF8DA0123}"/>
              </a:ext>
            </a:extLst>
          </p:cNvPr>
          <p:cNvSpPr txBox="1">
            <a:spLocks/>
          </p:cNvSpPr>
          <p:nvPr/>
        </p:nvSpPr>
        <p:spPr>
          <a:xfrm>
            <a:off x="294968" y="207719"/>
            <a:ext cx="11710945" cy="506474"/>
          </a:xfrm>
          <a:prstGeom prst="rect">
            <a:avLst/>
          </a:prstGeom>
        </p:spPr>
        <p:txBody>
          <a:bodyPr vert="horz" lIns="0" tIns="0" rIns="0" bIns="0" rtlCol="0" anchor="t" anchorCtr="1">
            <a:noAutofit/>
          </a:bodyPr>
          <a:lstStyle>
            <a:lvl1pPr algn="ctr" defTabSz="914400" rtl="0" eaLnBrk="1" latinLnBrk="0" hangingPunct="1">
              <a:lnSpc>
                <a:spcPct val="90000"/>
              </a:lnSpc>
              <a:spcBef>
                <a:spcPct val="0"/>
              </a:spcBef>
              <a:buNone/>
              <a:defRPr lang="en-US" sz="4400" kern="1200" spc="-150">
                <a:solidFill>
                  <a:schemeClr val="tx1"/>
                </a:solidFill>
                <a:latin typeface="Arial Black" panose="020B0A04020102020204" pitchFamily="34" charset="0"/>
                <a:ea typeface="+mj-ea"/>
                <a:cs typeface="+mj-cs"/>
              </a:defRPr>
            </a:lvl1pPr>
          </a:lstStyle>
          <a:p>
            <a:r>
              <a:rPr lang="en-US" sz="2400" dirty="0">
                <a:solidFill>
                  <a:schemeClr val="bg2"/>
                </a:solidFill>
              </a:rPr>
              <a:t>Gala: Picking Labor Assumptions and Costs</a:t>
            </a:r>
          </a:p>
        </p:txBody>
      </p:sp>
      <p:graphicFrame>
        <p:nvGraphicFramePr>
          <p:cNvPr id="2" name="Table 1">
            <a:extLst>
              <a:ext uri="{FF2B5EF4-FFF2-40B4-BE49-F238E27FC236}">
                <a16:creationId xmlns:a16="http://schemas.microsoft.com/office/drawing/2014/main" id="{77EC354F-AEBB-9E87-BF35-B4F2E033AADE}"/>
              </a:ext>
            </a:extLst>
          </p:cNvPr>
          <p:cNvGraphicFramePr>
            <a:graphicFrameLocks noGrp="1"/>
          </p:cNvGraphicFramePr>
          <p:nvPr>
            <p:extLst>
              <p:ext uri="{D42A27DB-BD31-4B8C-83A1-F6EECF244321}">
                <p14:modId xmlns:p14="http://schemas.microsoft.com/office/powerpoint/2010/main" val="665063339"/>
              </p:ext>
            </p:extLst>
          </p:nvPr>
        </p:nvGraphicFramePr>
        <p:xfrm>
          <a:off x="294966" y="714193"/>
          <a:ext cx="11747634" cy="5913308"/>
        </p:xfrm>
        <a:graphic>
          <a:graphicData uri="http://schemas.openxmlformats.org/drawingml/2006/table">
            <a:tbl>
              <a:tblPr/>
              <a:tblGrid>
                <a:gridCol w="2560320">
                  <a:extLst>
                    <a:ext uri="{9D8B030D-6E8A-4147-A177-3AD203B41FA5}">
                      <a16:colId xmlns:a16="http://schemas.microsoft.com/office/drawing/2014/main" val="3649014227"/>
                    </a:ext>
                  </a:extLst>
                </a:gridCol>
                <a:gridCol w="866274">
                  <a:extLst>
                    <a:ext uri="{9D8B030D-6E8A-4147-A177-3AD203B41FA5}">
                      <a16:colId xmlns:a16="http://schemas.microsoft.com/office/drawing/2014/main" val="2560171728"/>
                    </a:ext>
                  </a:extLst>
                </a:gridCol>
                <a:gridCol w="1188720">
                  <a:extLst>
                    <a:ext uri="{9D8B030D-6E8A-4147-A177-3AD203B41FA5}">
                      <a16:colId xmlns:a16="http://schemas.microsoft.com/office/drawing/2014/main" val="1192771124"/>
                    </a:ext>
                  </a:extLst>
                </a:gridCol>
                <a:gridCol w="1188720">
                  <a:extLst>
                    <a:ext uri="{9D8B030D-6E8A-4147-A177-3AD203B41FA5}">
                      <a16:colId xmlns:a16="http://schemas.microsoft.com/office/drawing/2014/main" val="3447481556"/>
                    </a:ext>
                  </a:extLst>
                </a:gridCol>
                <a:gridCol w="1188720">
                  <a:extLst>
                    <a:ext uri="{9D8B030D-6E8A-4147-A177-3AD203B41FA5}">
                      <a16:colId xmlns:a16="http://schemas.microsoft.com/office/drawing/2014/main" val="2739541587"/>
                    </a:ext>
                  </a:extLst>
                </a:gridCol>
                <a:gridCol w="1188720">
                  <a:extLst>
                    <a:ext uri="{9D8B030D-6E8A-4147-A177-3AD203B41FA5}">
                      <a16:colId xmlns:a16="http://schemas.microsoft.com/office/drawing/2014/main" val="1432397357"/>
                    </a:ext>
                  </a:extLst>
                </a:gridCol>
                <a:gridCol w="1188720">
                  <a:extLst>
                    <a:ext uri="{9D8B030D-6E8A-4147-A177-3AD203B41FA5}">
                      <a16:colId xmlns:a16="http://schemas.microsoft.com/office/drawing/2014/main" val="161421920"/>
                    </a:ext>
                  </a:extLst>
                </a:gridCol>
                <a:gridCol w="1188720">
                  <a:extLst>
                    <a:ext uri="{9D8B030D-6E8A-4147-A177-3AD203B41FA5}">
                      <a16:colId xmlns:a16="http://schemas.microsoft.com/office/drawing/2014/main" val="2345246248"/>
                    </a:ext>
                  </a:extLst>
                </a:gridCol>
                <a:gridCol w="1188720">
                  <a:extLst>
                    <a:ext uri="{9D8B030D-6E8A-4147-A177-3AD203B41FA5}">
                      <a16:colId xmlns:a16="http://schemas.microsoft.com/office/drawing/2014/main" val="4100441633"/>
                    </a:ext>
                  </a:extLst>
                </a:gridCol>
              </a:tblGrid>
              <a:tr h="941229">
                <a:tc>
                  <a:txBody>
                    <a:bodyPr/>
                    <a:lstStyle/>
                    <a:p>
                      <a:pPr>
                        <a:buNone/>
                      </a:pPr>
                      <a:r>
                        <a:rPr lang="en-US" sz="1800" b="1" dirty="0"/>
                        <a:t>Harvest strategy</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buNone/>
                      </a:pPr>
                      <a:r>
                        <a:rPr lang="en-US" sz="1800" b="1" dirty="0"/>
                        <a:t>Pass</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1800" b="1" dirty="0"/>
                        <a:t>Hourly wage equivalent ($/hr)</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1800" b="1" dirty="0"/>
                        <a:t>Picking rate </a:t>
                      </a:r>
                    </a:p>
                    <a:p>
                      <a:pPr algn="r">
                        <a:buNone/>
                      </a:pPr>
                      <a:r>
                        <a:rPr lang="en-US" sz="1800" b="1" dirty="0"/>
                        <a:t>(hr/bin)</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1800" b="1" dirty="0"/>
                        <a:t>Piece rate ($/bin)</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1800" b="1" dirty="0"/>
                        <a:t>Share of crop harvested (%)</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1800" b="1" dirty="0"/>
                        <a:t>Bin weight (lb)</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1800" b="1" dirty="0"/>
                        <a:t>Picking hr/acre</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1800" b="1" dirty="0">
                          <a:solidFill>
                            <a:schemeClr val="bg2"/>
                          </a:solidFill>
                        </a:rPr>
                        <a:t>Picking cost ($/acre)</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3977139"/>
                  </a:ext>
                </a:extLst>
              </a:tr>
              <a:tr h="831532">
                <a:tc>
                  <a:txBody>
                    <a:bodyPr/>
                    <a:lstStyle/>
                    <a:p>
                      <a:pPr algn="l">
                        <a:buNone/>
                      </a:pPr>
                      <a:r>
                        <a:rPr lang="en-US" sz="2000" dirty="0"/>
                        <a:t>Fast pick – </a:t>
                      </a:r>
                    </a:p>
                    <a:p>
                      <a:pPr algn="l">
                        <a:buNone/>
                      </a:pPr>
                      <a:r>
                        <a:rPr lang="en-US" sz="2000" dirty="0"/>
                        <a:t>low packout</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buNone/>
                      </a:pPr>
                      <a:r>
                        <a:rPr lang="en-US" sz="2000" dirty="0"/>
                        <a:t>Single</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22.63</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a:t>1.00</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22.63</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100</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a:t>925</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a:t>70.0</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b="1" dirty="0">
                          <a:solidFill>
                            <a:schemeClr val="bg2"/>
                          </a:solidFill>
                        </a:rPr>
                        <a:t>1,584</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21940606"/>
                  </a:ext>
                </a:extLst>
              </a:tr>
              <a:tr h="831532">
                <a:tc>
                  <a:txBody>
                    <a:bodyPr/>
                    <a:lstStyle/>
                    <a:p>
                      <a:pPr algn="l">
                        <a:buNone/>
                      </a:pPr>
                      <a:r>
                        <a:rPr lang="en-US" sz="2000" dirty="0"/>
                        <a:t>Fast pick – high packout</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buNone/>
                      </a:pPr>
                      <a:r>
                        <a:rPr lang="en-US" sz="2000" dirty="0"/>
                        <a:t>Single</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22.63</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1.00</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22.63</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100</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925</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a:t>70.0</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b="1" dirty="0">
                          <a:solidFill>
                            <a:schemeClr val="bg2"/>
                          </a:solidFill>
                        </a:rPr>
                        <a:t>1,584</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87024073"/>
                  </a:ext>
                </a:extLst>
              </a:tr>
              <a:tr h="831532">
                <a:tc>
                  <a:txBody>
                    <a:bodyPr/>
                    <a:lstStyle/>
                    <a:p>
                      <a:pPr algn="l">
                        <a:buNone/>
                      </a:pPr>
                      <a:r>
                        <a:rPr lang="en-US" sz="2000" dirty="0"/>
                        <a:t>Slow pick (20% left)</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buNone/>
                      </a:pPr>
                      <a:r>
                        <a:rPr lang="en-US" sz="2000" dirty="0"/>
                        <a:t>Single</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21.63</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a:t>1.50</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32.45</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80</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925</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a:t>105.0</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b="1" dirty="0">
                          <a:solidFill>
                            <a:schemeClr val="bg2"/>
                          </a:solidFill>
                        </a:rPr>
                        <a:t>2,271</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668745962"/>
                  </a:ext>
                </a:extLst>
              </a:tr>
              <a:tr h="831532">
                <a:tc>
                  <a:txBody>
                    <a:bodyPr/>
                    <a:lstStyle/>
                    <a:p>
                      <a:pPr algn="l">
                        <a:buNone/>
                      </a:pPr>
                      <a:r>
                        <a:rPr lang="en-US" sz="2000" b="0" dirty="0"/>
                        <a:t>Two-pass selective (total)</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buNone/>
                      </a:pPr>
                      <a:r>
                        <a:rPr lang="en-US" sz="2000" b="0" dirty="0"/>
                        <a:t>—</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b="0" dirty="0"/>
                        <a:t>—</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b="0" dirty="0"/>
                        <a:t>—</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b="0" dirty="0"/>
                        <a:t>—</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b="0" dirty="0"/>
                        <a:t>85</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b="0" dirty="0"/>
                        <a:t>925</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b="0" dirty="0"/>
                        <a:t>80.5</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b="1" dirty="0">
                          <a:solidFill>
                            <a:schemeClr val="bg2"/>
                          </a:solidFill>
                        </a:rPr>
                        <a:t>1,741</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381574576"/>
                  </a:ext>
                </a:extLst>
              </a:tr>
              <a:tr h="740664">
                <a:tc>
                  <a:txBody>
                    <a:bodyPr/>
                    <a:lstStyle/>
                    <a:p>
                      <a:pPr lvl="1" algn="l">
                        <a:buNone/>
                      </a:pPr>
                      <a:r>
                        <a:rPr lang="en-US" sz="1900" i="1" dirty="0"/>
                        <a:t>Two-pass selective (70%+30%)</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buNone/>
                      </a:pPr>
                      <a:r>
                        <a:rPr lang="en-US" sz="1900" i="1" dirty="0"/>
                        <a:t>Pass 1</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1900" i="1" dirty="0"/>
                        <a:t>21.63</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1900" i="1" dirty="0"/>
                        <a:t>1.00</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1900" i="1" dirty="0"/>
                        <a:t>21.63</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1900" i="1" dirty="0"/>
                        <a:t>55</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1900" i="1" dirty="0"/>
                        <a:t>925</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1900" i="1" dirty="0"/>
                        <a:t>49.0</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1900" b="1" i="1" dirty="0">
                          <a:solidFill>
                            <a:schemeClr val="bg2"/>
                          </a:solidFill>
                        </a:rPr>
                        <a:t>1,060</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91590603"/>
                  </a:ext>
                </a:extLst>
              </a:tr>
              <a:tr h="740664">
                <a:tc>
                  <a:txBody>
                    <a:bodyPr/>
                    <a:lstStyle/>
                    <a:p>
                      <a:pPr lvl="1" algn="l">
                        <a:buNone/>
                      </a:pPr>
                      <a:r>
                        <a:rPr lang="en-US" sz="1900" i="1" dirty="0"/>
                        <a:t>Two-pass selective (70%+30%)</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buNone/>
                      </a:pPr>
                      <a:r>
                        <a:rPr lang="en-US" sz="1900" i="1" dirty="0"/>
                        <a:t>Pass 2</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1900" i="1" dirty="0"/>
                        <a:t>21.63</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1900" i="1"/>
                        <a:t>1.50</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1900" i="1" dirty="0"/>
                        <a:t>32.45</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1900" i="1" dirty="0"/>
                        <a:t>30</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1900" i="1" dirty="0"/>
                        <a:t>925</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1900" i="1" dirty="0"/>
                        <a:t>31.5</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1900" b="1" i="1" dirty="0">
                          <a:solidFill>
                            <a:schemeClr val="bg2"/>
                          </a:solidFill>
                        </a:rPr>
                        <a:t>681</a:t>
                      </a:r>
                    </a:p>
                  </a:txBody>
                  <a:tcPr marL="8573" marR="8573" marT="4286" marB="4286">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439471922"/>
                  </a:ext>
                </a:extLst>
              </a:tr>
            </a:tbl>
          </a:graphicData>
        </a:graphic>
      </p:graphicFrame>
      <p:sp>
        <p:nvSpPr>
          <p:cNvPr id="8" name="TextBox 7"/>
          <p:cNvSpPr txBox="1"/>
          <p:nvPr/>
        </p:nvSpPr>
        <p:spPr>
          <a:xfrm>
            <a:off x="258281" y="133418"/>
            <a:ext cx="8229600" cy="914400"/>
          </a:xfrm>
          <a:prstGeom prst="rect">
            <a:avLst/>
          </a:prstGeom>
          <a:noFill/>
        </p:spPr>
        <p:txBody>
          <a:bodyPr wrap="none">
            <a:spAutoFit/>
          </a:bodyPr>
          <a:lstStyle/>
          <a:p>
            <a:r>
              <a:rPr dirty="0"/>
              <a:t>Slide 5</a:t>
            </a:r>
          </a:p>
        </p:txBody>
      </p:sp>
    </p:spTree>
    <p:extLst>
      <p:ext uri="{BB962C8B-B14F-4D97-AF65-F5344CB8AC3E}">
        <p14:creationId xmlns:p14="http://schemas.microsoft.com/office/powerpoint/2010/main" val="1397964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90D21-8015-1CEE-4E13-6ED08DAEC94E}"/>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E8550EEE-A744-37A3-E978-6C7D5624DCCB}"/>
              </a:ext>
            </a:extLst>
          </p:cNvPr>
          <p:cNvSpPr txBox="1">
            <a:spLocks/>
          </p:cNvSpPr>
          <p:nvPr/>
        </p:nvSpPr>
        <p:spPr>
          <a:xfrm>
            <a:off x="294968" y="207719"/>
            <a:ext cx="11710945" cy="506474"/>
          </a:xfrm>
          <a:prstGeom prst="rect">
            <a:avLst/>
          </a:prstGeom>
        </p:spPr>
        <p:txBody>
          <a:bodyPr vert="horz" lIns="0" tIns="0" rIns="0" bIns="0" rtlCol="0" anchor="t" anchorCtr="1">
            <a:noAutofit/>
          </a:bodyPr>
          <a:lstStyle>
            <a:lvl1pPr algn="ctr" defTabSz="914400" rtl="0" eaLnBrk="1" latinLnBrk="0" hangingPunct="1">
              <a:lnSpc>
                <a:spcPct val="90000"/>
              </a:lnSpc>
              <a:spcBef>
                <a:spcPct val="0"/>
              </a:spcBef>
              <a:buNone/>
              <a:defRPr lang="en-US" sz="4400" kern="1200" spc="-150">
                <a:solidFill>
                  <a:schemeClr val="tx1"/>
                </a:solidFill>
                <a:latin typeface="Arial Black" panose="020B0A04020102020204" pitchFamily="34" charset="0"/>
                <a:ea typeface="+mj-ea"/>
                <a:cs typeface="+mj-cs"/>
              </a:defRPr>
            </a:lvl1pPr>
          </a:lstStyle>
          <a:p>
            <a:r>
              <a:rPr lang="en-US" sz="2400" dirty="0">
                <a:solidFill>
                  <a:schemeClr val="bg2"/>
                </a:solidFill>
              </a:rPr>
              <a:t>Gala: Support Labor Checker – Hauling </a:t>
            </a:r>
          </a:p>
        </p:txBody>
      </p:sp>
      <p:graphicFrame>
        <p:nvGraphicFramePr>
          <p:cNvPr id="3" name="Table 2">
            <a:extLst>
              <a:ext uri="{FF2B5EF4-FFF2-40B4-BE49-F238E27FC236}">
                <a16:creationId xmlns:a16="http://schemas.microsoft.com/office/drawing/2014/main" id="{B3826379-1DE9-F2AD-C87E-75D5261AB04B}"/>
              </a:ext>
            </a:extLst>
          </p:cNvPr>
          <p:cNvGraphicFramePr>
            <a:graphicFrameLocks noGrp="1"/>
          </p:cNvGraphicFramePr>
          <p:nvPr>
            <p:extLst>
              <p:ext uri="{D42A27DB-BD31-4B8C-83A1-F6EECF244321}">
                <p14:modId xmlns:p14="http://schemas.microsoft.com/office/powerpoint/2010/main" val="3600961339"/>
              </p:ext>
            </p:extLst>
          </p:nvPr>
        </p:nvGraphicFramePr>
        <p:xfrm>
          <a:off x="356336" y="714193"/>
          <a:ext cx="11540696" cy="5381805"/>
        </p:xfrm>
        <a:graphic>
          <a:graphicData uri="http://schemas.openxmlformats.org/drawingml/2006/table">
            <a:tbl>
              <a:tblPr/>
              <a:tblGrid>
                <a:gridCol w="1697053">
                  <a:extLst>
                    <a:ext uri="{9D8B030D-6E8A-4147-A177-3AD203B41FA5}">
                      <a16:colId xmlns:a16="http://schemas.microsoft.com/office/drawing/2014/main" val="3811020721"/>
                    </a:ext>
                  </a:extLst>
                </a:gridCol>
                <a:gridCol w="1188121">
                  <a:extLst>
                    <a:ext uri="{9D8B030D-6E8A-4147-A177-3AD203B41FA5}">
                      <a16:colId xmlns:a16="http://schemas.microsoft.com/office/drawing/2014/main" val="476725340"/>
                    </a:ext>
                  </a:extLst>
                </a:gridCol>
                <a:gridCol w="1442587">
                  <a:extLst>
                    <a:ext uri="{9D8B030D-6E8A-4147-A177-3AD203B41FA5}">
                      <a16:colId xmlns:a16="http://schemas.microsoft.com/office/drawing/2014/main" val="3108985392"/>
                    </a:ext>
                  </a:extLst>
                </a:gridCol>
                <a:gridCol w="1442587">
                  <a:extLst>
                    <a:ext uri="{9D8B030D-6E8A-4147-A177-3AD203B41FA5}">
                      <a16:colId xmlns:a16="http://schemas.microsoft.com/office/drawing/2014/main" val="1944613573"/>
                    </a:ext>
                  </a:extLst>
                </a:gridCol>
                <a:gridCol w="1442587">
                  <a:extLst>
                    <a:ext uri="{9D8B030D-6E8A-4147-A177-3AD203B41FA5}">
                      <a16:colId xmlns:a16="http://schemas.microsoft.com/office/drawing/2014/main" val="834749819"/>
                    </a:ext>
                  </a:extLst>
                </a:gridCol>
                <a:gridCol w="1442587">
                  <a:extLst>
                    <a:ext uri="{9D8B030D-6E8A-4147-A177-3AD203B41FA5}">
                      <a16:colId xmlns:a16="http://schemas.microsoft.com/office/drawing/2014/main" val="2507507294"/>
                    </a:ext>
                  </a:extLst>
                </a:gridCol>
                <a:gridCol w="1442587">
                  <a:extLst>
                    <a:ext uri="{9D8B030D-6E8A-4147-A177-3AD203B41FA5}">
                      <a16:colId xmlns:a16="http://schemas.microsoft.com/office/drawing/2014/main" val="828664009"/>
                    </a:ext>
                  </a:extLst>
                </a:gridCol>
                <a:gridCol w="1442587">
                  <a:extLst>
                    <a:ext uri="{9D8B030D-6E8A-4147-A177-3AD203B41FA5}">
                      <a16:colId xmlns:a16="http://schemas.microsoft.com/office/drawing/2014/main" val="1253630471"/>
                    </a:ext>
                  </a:extLst>
                </a:gridCol>
              </a:tblGrid>
              <a:tr h="1076361">
                <a:tc>
                  <a:txBody>
                    <a:bodyPr/>
                    <a:lstStyle/>
                    <a:p>
                      <a:pPr>
                        <a:buNone/>
                      </a:pPr>
                      <a:r>
                        <a:rPr lang="en-US" sz="2200" b="1" dirty="0"/>
                        <a:t>Harvest strategy</a:t>
                      </a:r>
                    </a:p>
                  </a:txBody>
                  <a:tcPr marL="10042" marR="10042" marT="5021" marB="5021"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buNone/>
                      </a:pPr>
                      <a:r>
                        <a:rPr lang="en-US" sz="2200" b="1" kern="1200" dirty="0">
                          <a:solidFill>
                            <a:schemeClr val="tx1"/>
                          </a:solidFill>
                          <a:latin typeface="+mn-lt"/>
                          <a:ea typeface="+mn-ea"/>
                          <a:cs typeface="+mn-cs"/>
                        </a:rPr>
                        <a:t>Pass</a:t>
                      </a:r>
                    </a:p>
                  </a:txBody>
                  <a:tcPr marL="10042" marR="10042" marT="5021" marB="5021"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200" b="1" dirty="0"/>
                        <a:t>Checker cost ($/bin)</a:t>
                      </a:r>
                    </a:p>
                  </a:txBody>
                  <a:tcPr marL="10042" marR="10042" marT="5021" marB="5021"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200" b="1" dirty="0"/>
                        <a:t>Hauling cost ($/bin)</a:t>
                      </a:r>
                    </a:p>
                  </a:txBody>
                  <a:tcPr marL="10042" marR="10042" marT="5021" marB="5021"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200" b="1" dirty="0"/>
                        <a:t>Checker hr/bin</a:t>
                      </a:r>
                    </a:p>
                  </a:txBody>
                  <a:tcPr marL="10042" marR="10042" marT="5021" marB="5021"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200" b="1" dirty="0"/>
                        <a:t>Hauling hr/bin</a:t>
                      </a:r>
                    </a:p>
                  </a:txBody>
                  <a:tcPr marL="10042" marR="10042" marT="5021" marB="5021"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200" b="1" dirty="0"/>
                        <a:t>Support hr/acre</a:t>
                      </a:r>
                    </a:p>
                  </a:txBody>
                  <a:tcPr marL="10042" marR="10042" marT="5021" marB="5021"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200" b="1" dirty="0">
                          <a:solidFill>
                            <a:schemeClr val="bg2"/>
                          </a:solidFill>
                        </a:rPr>
                        <a:t>Support cost ($/acre)</a:t>
                      </a:r>
                    </a:p>
                  </a:txBody>
                  <a:tcPr marL="10042" marR="10042" marT="5021" marB="5021"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48782738"/>
                  </a:ext>
                </a:extLst>
              </a:tr>
              <a:tr h="1076361">
                <a:tc>
                  <a:txBody>
                    <a:bodyPr/>
                    <a:lstStyle/>
                    <a:p>
                      <a:pPr>
                        <a:buNone/>
                      </a:pPr>
                      <a:r>
                        <a:rPr lang="en-US" sz="2200" dirty="0"/>
                        <a:t>Fast pick – low packout</a:t>
                      </a:r>
                    </a:p>
                  </a:txBody>
                  <a:tcPr marL="10042" marR="10042" marT="5021" marB="5021"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buNone/>
                      </a:pPr>
                      <a:r>
                        <a:rPr lang="en-US" sz="2200" dirty="0"/>
                        <a:t>Single</a:t>
                      </a:r>
                    </a:p>
                  </a:txBody>
                  <a:tcPr marL="10042" marR="10042" marT="5021" marB="5021"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200" dirty="0"/>
                        <a:t>11.00</a:t>
                      </a:r>
                    </a:p>
                  </a:txBody>
                  <a:tcPr marL="10042" marR="10042" marT="5021" marB="5021"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200" dirty="0"/>
                        <a:t>11.00</a:t>
                      </a:r>
                    </a:p>
                  </a:txBody>
                  <a:tcPr marL="10042" marR="10042" marT="5021" marB="5021"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200" dirty="0"/>
                        <a:t>0.49</a:t>
                      </a:r>
                    </a:p>
                  </a:txBody>
                  <a:tcPr marL="10042" marR="10042" marT="5021" marB="5021"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200"/>
                        <a:t>0.49</a:t>
                      </a:r>
                    </a:p>
                  </a:txBody>
                  <a:tcPr marL="10042" marR="10042" marT="5021" marB="5021"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200"/>
                        <a:t>68.05</a:t>
                      </a:r>
                    </a:p>
                  </a:txBody>
                  <a:tcPr marL="10042" marR="10042" marT="5021" marB="5021"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200" b="1" dirty="0">
                          <a:solidFill>
                            <a:schemeClr val="bg2"/>
                          </a:solidFill>
                        </a:rPr>
                        <a:t>1,540</a:t>
                      </a:r>
                    </a:p>
                  </a:txBody>
                  <a:tcPr marL="10042" marR="10042" marT="5021" marB="5021"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437798656"/>
                  </a:ext>
                </a:extLst>
              </a:tr>
              <a:tr h="1076361">
                <a:tc>
                  <a:txBody>
                    <a:bodyPr/>
                    <a:lstStyle/>
                    <a:p>
                      <a:pPr>
                        <a:buNone/>
                      </a:pPr>
                      <a:r>
                        <a:rPr lang="en-US" sz="2200"/>
                        <a:t>Fast pick – high packout</a:t>
                      </a:r>
                    </a:p>
                  </a:txBody>
                  <a:tcPr marL="10042" marR="10042" marT="5021" marB="5021"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buNone/>
                      </a:pPr>
                      <a:r>
                        <a:rPr lang="en-US" sz="2200" dirty="0"/>
                        <a:t>Single</a:t>
                      </a:r>
                    </a:p>
                  </a:txBody>
                  <a:tcPr marL="10042" marR="10042" marT="5021" marB="5021"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200"/>
                        <a:t>11.00</a:t>
                      </a:r>
                    </a:p>
                  </a:txBody>
                  <a:tcPr marL="10042" marR="10042" marT="5021" marB="5021"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200" dirty="0"/>
                        <a:t>11.00</a:t>
                      </a:r>
                    </a:p>
                  </a:txBody>
                  <a:tcPr marL="10042" marR="10042" marT="5021" marB="5021"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200" dirty="0"/>
                        <a:t>0.49</a:t>
                      </a:r>
                    </a:p>
                  </a:txBody>
                  <a:tcPr marL="10042" marR="10042" marT="5021" marB="5021"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200" dirty="0"/>
                        <a:t>0.49</a:t>
                      </a:r>
                    </a:p>
                  </a:txBody>
                  <a:tcPr marL="10042" marR="10042" marT="5021" marB="5021"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200" dirty="0"/>
                        <a:t>68.05</a:t>
                      </a:r>
                    </a:p>
                  </a:txBody>
                  <a:tcPr marL="10042" marR="10042" marT="5021" marB="5021"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200" b="1" dirty="0">
                          <a:solidFill>
                            <a:schemeClr val="bg2"/>
                          </a:solidFill>
                        </a:rPr>
                        <a:t>1,540</a:t>
                      </a:r>
                    </a:p>
                  </a:txBody>
                  <a:tcPr marL="10042" marR="10042" marT="5021" marB="5021"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155800497"/>
                  </a:ext>
                </a:extLst>
              </a:tr>
              <a:tr h="1076361">
                <a:tc>
                  <a:txBody>
                    <a:bodyPr/>
                    <a:lstStyle/>
                    <a:p>
                      <a:pPr>
                        <a:buNone/>
                      </a:pPr>
                      <a:r>
                        <a:rPr lang="en-US" sz="2200" dirty="0"/>
                        <a:t>Slow pick (20% left)</a:t>
                      </a:r>
                    </a:p>
                  </a:txBody>
                  <a:tcPr marL="10042" marR="10042" marT="5021" marB="5021"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buNone/>
                      </a:pPr>
                      <a:r>
                        <a:rPr lang="en-US" sz="2200" dirty="0"/>
                        <a:t>Single</a:t>
                      </a:r>
                    </a:p>
                  </a:txBody>
                  <a:tcPr marL="10042" marR="10042" marT="5021" marB="5021"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200" dirty="0"/>
                        <a:t>10.00</a:t>
                      </a:r>
                    </a:p>
                  </a:txBody>
                  <a:tcPr marL="10042" marR="10042" marT="5021" marB="5021"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200"/>
                        <a:t>10.00</a:t>
                      </a:r>
                    </a:p>
                  </a:txBody>
                  <a:tcPr marL="10042" marR="10042" marT="5021" marB="5021"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200" dirty="0"/>
                        <a:t>0.46</a:t>
                      </a:r>
                    </a:p>
                  </a:txBody>
                  <a:tcPr marL="10042" marR="10042" marT="5021" marB="5021"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200" dirty="0"/>
                        <a:t>0.46</a:t>
                      </a:r>
                    </a:p>
                  </a:txBody>
                  <a:tcPr marL="10042" marR="10042" marT="5021" marB="5021"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200"/>
                        <a:t>64.72</a:t>
                      </a:r>
                    </a:p>
                  </a:txBody>
                  <a:tcPr marL="10042" marR="10042" marT="5021" marB="5021"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200" b="1" dirty="0">
                          <a:solidFill>
                            <a:schemeClr val="bg2"/>
                          </a:solidFill>
                        </a:rPr>
                        <a:t>1,400</a:t>
                      </a:r>
                    </a:p>
                  </a:txBody>
                  <a:tcPr marL="10042" marR="10042" marT="5021" marB="5021"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173509209"/>
                  </a:ext>
                </a:extLst>
              </a:tr>
              <a:tr h="1076361">
                <a:tc>
                  <a:txBody>
                    <a:bodyPr/>
                    <a:lstStyle/>
                    <a:p>
                      <a:pPr>
                        <a:buNone/>
                      </a:pPr>
                      <a:r>
                        <a:rPr lang="en-US" sz="2200" b="0" dirty="0"/>
                        <a:t>Two-pass selective (total)</a:t>
                      </a:r>
                    </a:p>
                  </a:txBody>
                  <a:tcPr marL="10042" marR="10042" marT="5021" marB="5021"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buNone/>
                      </a:pPr>
                      <a:r>
                        <a:rPr lang="en-US" sz="2200" b="0" dirty="0"/>
                        <a:t>—</a:t>
                      </a:r>
                    </a:p>
                  </a:txBody>
                  <a:tcPr marL="10042" marR="10042" marT="5021" marB="5021"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200" b="0" dirty="0"/>
                        <a:t>20.00</a:t>
                      </a:r>
                    </a:p>
                  </a:txBody>
                  <a:tcPr marL="10042" marR="10042" marT="5021" marB="5021"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200" b="0" dirty="0"/>
                        <a:t>20.00</a:t>
                      </a:r>
                    </a:p>
                  </a:txBody>
                  <a:tcPr marL="10042" marR="10042" marT="5021" marB="5021"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200" b="0" dirty="0"/>
                        <a:t>0.92</a:t>
                      </a:r>
                    </a:p>
                  </a:txBody>
                  <a:tcPr marL="10042" marR="10042" marT="5021" marB="5021"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200" b="0" dirty="0"/>
                        <a:t>0.92</a:t>
                      </a:r>
                    </a:p>
                  </a:txBody>
                  <a:tcPr marL="10042" marR="10042" marT="5021" marB="5021"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200" b="0" dirty="0"/>
                        <a:t>129.45</a:t>
                      </a:r>
                    </a:p>
                  </a:txBody>
                  <a:tcPr marL="10042" marR="10042" marT="5021" marB="5021"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200" b="1" dirty="0">
                          <a:solidFill>
                            <a:schemeClr val="bg2"/>
                          </a:solidFill>
                        </a:rPr>
                        <a:t>2,800</a:t>
                      </a:r>
                    </a:p>
                  </a:txBody>
                  <a:tcPr marL="10042" marR="10042" marT="5021" marB="5021"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744446417"/>
                  </a:ext>
                </a:extLst>
              </a:tr>
            </a:tbl>
          </a:graphicData>
        </a:graphic>
      </p:graphicFrame>
      <p:sp>
        <p:nvSpPr>
          <p:cNvPr id="8" name="TextBox 7"/>
          <p:cNvSpPr txBox="1"/>
          <p:nvPr/>
        </p:nvSpPr>
        <p:spPr>
          <a:xfrm>
            <a:off x="356336" y="207719"/>
            <a:ext cx="8229600" cy="914400"/>
          </a:xfrm>
          <a:prstGeom prst="rect">
            <a:avLst/>
          </a:prstGeom>
          <a:noFill/>
        </p:spPr>
        <p:txBody>
          <a:bodyPr wrap="none">
            <a:spAutoFit/>
          </a:bodyPr>
          <a:lstStyle/>
          <a:p>
            <a:r>
              <a:rPr dirty="0"/>
              <a:t>Slide 6</a:t>
            </a:r>
          </a:p>
        </p:txBody>
      </p:sp>
    </p:spTree>
    <p:extLst>
      <p:ext uri="{BB962C8B-B14F-4D97-AF65-F5344CB8AC3E}">
        <p14:creationId xmlns:p14="http://schemas.microsoft.com/office/powerpoint/2010/main" val="1940142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6886B-4F28-5E66-D573-3DA10C160241}"/>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FCD6D871-445A-D80A-007E-3DA453666A16}"/>
              </a:ext>
            </a:extLst>
          </p:cNvPr>
          <p:cNvSpPr txBox="1">
            <a:spLocks/>
          </p:cNvSpPr>
          <p:nvPr/>
        </p:nvSpPr>
        <p:spPr>
          <a:xfrm>
            <a:off x="3144252" y="207719"/>
            <a:ext cx="6490843" cy="506474"/>
          </a:xfrm>
          <a:prstGeom prst="rect">
            <a:avLst/>
          </a:prstGeom>
        </p:spPr>
        <p:txBody>
          <a:bodyPr vert="horz" lIns="0" tIns="0" rIns="0" bIns="0" rtlCol="0" anchor="t" anchorCtr="1">
            <a:noAutofit/>
          </a:bodyPr>
          <a:lstStyle>
            <a:lvl1pPr algn="ctr" defTabSz="914400" rtl="0" eaLnBrk="1" latinLnBrk="0" hangingPunct="1">
              <a:lnSpc>
                <a:spcPct val="90000"/>
              </a:lnSpc>
              <a:spcBef>
                <a:spcPct val="0"/>
              </a:spcBef>
              <a:buNone/>
              <a:defRPr lang="en-US" sz="4400" kern="1200" spc="-150">
                <a:solidFill>
                  <a:schemeClr val="tx1"/>
                </a:solidFill>
                <a:latin typeface="Arial Black" panose="020B0A04020102020204" pitchFamily="34" charset="0"/>
                <a:ea typeface="+mj-ea"/>
                <a:cs typeface="+mj-cs"/>
              </a:defRPr>
            </a:lvl1pPr>
          </a:lstStyle>
          <a:p>
            <a:r>
              <a:rPr lang="en-US" sz="2400" dirty="0">
                <a:solidFill>
                  <a:schemeClr val="bg2"/>
                </a:solidFill>
              </a:rPr>
              <a:t>Gala: Total Harvest Labor Cost Summary</a:t>
            </a:r>
          </a:p>
        </p:txBody>
      </p:sp>
      <p:graphicFrame>
        <p:nvGraphicFramePr>
          <p:cNvPr id="2" name="Table 1">
            <a:extLst>
              <a:ext uri="{FF2B5EF4-FFF2-40B4-BE49-F238E27FC236}">
                <a16:creationId xmlns:a16="http://schemas.microsoft.com/office/drawing/2014/main" id="{62F3B7C4-02E8-B866-6A3F-5F9DAAB73B34}"/>
              </a:ext>
            </a:extLst>
          </p:cNvPr>
          <p:cNvGraphicFramePr>
            <a:graphicFrameLocks noGrp="1"/>
          </p:cNvGraphicFramePr>
          <p:nvPr>
            <p:extLst>
              <p:ext uri="{D42A27DB-BD31-4B8C-83A1-F6EECF244321}">
                <p14:modId xmlns:p14="http://schemas.microsoft.com/office/powerpoint/2010/main" val="940352736"/>
              </p:ext>
            </p:extLst>
          </p:nvPr>
        </p:nvGraphicFramePr>
        <p:xfrm>
          <a:off x="108881" y="714194"/>
          <a:ext cx="4260989" cy="5744936"/>
        </p:xfrm>
        <a:graphic>
          <a:graphicData uri="http://schemas.openxmlformats.org/drawingml/2006/table">
            <a:tbl>
              <a:tblPr/>
              <a:tblGrid>
                <a:gridCol w="1279634">
                  <a:extLst>
                    <a:ext uri="{9D8B030D-6E8A-4147-A177-3AD203B41FA5}">
                      <a16:colId xmlns:a16="http://schemas.microsoft.com/office/drawing/2014/main" val="1015904299"/>
                    </a:ext>
                  </a:extLst>
                </a:gridCol>
                <a:gridCol w="993785">
                  <a:extLst>
                    <a:ext uri="{9D8B030D-6E8A-4147-A177-3AD203B41FA5}">
                      <a16:colId xmlns:a16="http://schemas.microsoft.com/office/drawing/2014/main" val="2378813674"/>
                    </a:ext>
                  </a:extLst>
                </a:gridCol>
                <a:gridCol w="993785">
                  <a:extLst>
                    <a:ext uri="{9D8B030D-6E8A-4147-A177-3AD203B41FA5}">
                      <a16:colId xmlns:a16="http://schemas.microsoft.com/office/drawing/2014/main" val="4213779726"/>
                    </a:ext>
                  </a:extLst>
                </a:gridCol>
                <a:gridCol w="993785">
                  <a:extLst>
                    <a:ext uri="{9D8B030D-6E8A-4147-A177-3AD203B41FA5}">
                      <a16:colId xmlns:a16="http://schemas.microsoft.com/office/drawing/2014/main" val="1296898997"/>
                    </a:ext>
                  </a:extLst>
                </a:gridCol>
              </a:tblGrid>
              <a:tr h="1589024">
                <a:tc>
                  <a:txBody>
                    <a:bodyPr/>
                    <a:lstStyle/>
                    <a:p>
                      <a:pPr>
                        <a:buNone/>
                      </a:pPr>
                      <a:r>
                        <a:rPr lang="en-US" sz="2000" dirty="0"/>
                        <a:t>Harvest strategy</a:t>
                      </a:r>
                    </a:p>
                  </a:txBody>
                  <a:tcPr marL="37391" marR="37391" marT="18695" marB="18695"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dirty="0"/>
                        <a:t>Picking cost ($/acre)</a:t>
                      </a:r>
                    </a:p>
                  </a:txBody>
                  <a:tcPr marL="37391" marR="37391" marT="18695" marB="18695"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dirty="0"/>
                        <a:t>Support labor ($/acre)</a:t>
                      </a:r>
                    </a:p>
                  </a:txBody>
                  <a:tcPr marL="37391" marR="37391" marT="18695" marB="18695"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t>Total harvest labor ($/acre)</a:t>
                      </a:r>
                      <a:endParaRPr lang="en-US" sz="2000" dirty="0"/>
                    </a:p>
                  </a:txBody>
                  <a:tcPr marL="37391" marR="37391" marT="18695" marB="18695"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48034418"/>
                  </a:ext>
                </a:extLst>
              </a:tr>
              <a:tr h="1038978">
                <a:tc>
                  <a:txBody>
                    <a:bodyPr/>
                    <a:lstStyle/>
                    <a:p>
                      <a:pPr>
                        <a:buNone/>
                      </a:pPr>
                      <a:r>
                        <a:rPr lang="en-US" sz="2000" dirty="0"/>
                        <a:t>Fast pick – low packout</a:t>
                      </a:r>
                    </a:p>
                  </a:txBody>
                  <a:tcPr marL="37391" marR="37391" marT="18695" marB="18695"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1,584</a:t>
                      </a:r>
                    </a:p>
                  </a:txBody>
                  <a:tcPr marL="37391" marR="37391" marT="18695" marB="18695"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96FF">
                        <a:alpha val="30196"/>
                      </a:srgbClr>
                    </a:solidFill>
                  </a:tcPr>
                </a:tc>
                <a:tc>
                  <a:txBody>
                    <a:bodyPr/>
                    <a:lstStyle/>
                    <a:p>
                      <a:pPr algn="r">
                        <a:buNone/>
                      </a:pPr>
                      <a:r>
                        <a:rPr lang="en-US" sz="2000" dirty="0"/>
                        <a:t>1,540</a:t>
                      </a:r>
                    </a:p>
                  </a:txBody>
                  <a:tcPr marL="37391" marR="37391" marT="18695" marB="18695"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9300">
                        <a:alpha val="29804"/>
                      </a:srgbClr>
                    </a:solidFill>
                  </a:tcPr>
                </a:tc>
                <a:tc>
                  <a:txBody>
                    <a:bodyPr/>
                    <a:lstStyle/>
                    <a:p>
                      <a:pPr algn="r">
                        <a:buNone/>
                      </a:pPr>
                      <a:r>
                        <a:rPr lang="en-US" sz="2000" b="1"/>
                        <a:t>3,124</a:t>
                      </a:r>
                      <a:endParaRPr lang="en-US" sz="2000"/>
                    </a:p>
                  </a:txBody>
                  <a:tcPr marL="37391" marR="37391" marT="18695" marB="18695"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902430691"/>
                  </a:ext>
                </a:extLst>
              </a:tr>
              <a:tr h="1038978">
                <a:tc>
                  <a:txBody>
                    <a:bodyPr/>
                    <a:lstStyle/>
                    <a:p>
                      <a:pPr>
                        <a:buNone/>
                      </a:pPr>
                      <a:r>
                        <a:rPr lang="en-US" sz="2000" dirty="0"/>
                        <a:t>Fast pick – high packout</a:t>
                      </a:r>
                    </a:p>
                  </a:txBody>
                  <a:tcPr marL="37391" marR="37391" marT="18695" marB="18695"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1,584</a:t>
                      </a:r>
                    </a:p>
                  </a:txBody>
                  <a:tcPr marL="37391" marR="37391" marT="18695" marB="18695"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96FF">
                        <a:alpha val="30196"/>
                      </a:srgbClr>
                    </a:solidFill>
                  </a:tcPr>
                </a:tc>
                <a:tc>
                  <a:txBody>
                    <a:bodyPr/>
                    <a:lstStyle/>
                    <a:p>
                      <a:pPr algn="r">
                        <a:buNone/>
                      </a:pPr>
                      <a:r>
                        <a:rPr lang="en-US" sz="2000" dirty="0"/>
                        <a:t>1,540</a:t>
                      </a:r>
                    </a:p>
                  </a:txBody>
                  <a:tcPr marL="37391" marR="37391" marT="18695" marB="18695"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9300">
                        <a:alpha val="29804"/>
                      </a:srgbClr>
                    </a:solidFill>
                  </a:tcPr>
                </a:tc>
                <a:tc>
                  <a:txBody>
                    <a:bodyPr/>
                    <a:lstStyle/>
                    <a:p>
                      <a:pPr algn="r">
                        <a:buNone/>
                      </a:pPr>
                      <a:r>
                        <a:rPr lang="en-US" sz="2000" b="1" dirty="0"/>
                        <a:t>3,124</a:t>
                      </a:r>
                      <a:endParaRPr lang="en-US" sz="2000" dirty="0"/>
                    </a:p>
                  </a:txBody>
                  <a:tcPr marL="37391" marR="37391" marT="18695" marB="18695"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371948567"/>
                  </a:ext>
                </a:extLst>
              </a:tr>
              <a:tr h="1038978">
                <a:tc>
                  <a:txBody>
                    <a:bodyPr/>
                    <a:lstStyle/>
                    <a:p>
                      <a:pPr>
                        <a:buNone/>
                      </a:pPr>
                      <a:r>
                        <a:rPr lang="en-US" sz="2000" dirty="0"/>
                        <a:t>Slow pick (20% left)</a:t>
                      </a:r>
                    </a:p>
                  </a:txBody>
                  <a:tcPr marL="37391" marR="37391" marT="18695" marB="18695"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2,271</a:t>
                      </a:r>
                    </a:p>
                  </a:txBody>
                  <a:tcPr marL="37391" marR="37391" marT="18695" marB="18695"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96FF">
                        <a:alpha val="30196"/>
                      </a:srgbClr>
                    </a:solidFill>
                  </a:tcPr>
                </a:tc>
                <a:tc>
                  <a:txBody>
                    <a:bodyPr/>
                    <a:lstStyle/>
                    <a:p>
                      <a:pPr algn="r">
                        <a:buNone/>
                      </a:pPr>
                      <a:r>
                        <a:rPr lang="en-US" sz="2000" dirty="0"/>
                        <a:t>1,400</a:t>
                      </a:r>
                    </a:p>
                  </a:txBody>
                  <a:tcPr marL="37391" marR="37391" marT="18695" marB="18695"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9300">
                        <a:alpha val="29804"/>
                      </a:srgbClr>
                    </a:solidFill>
                  </a:tcPr>
                </a:tc>
                <a:tc>
                  <a:txBody>
                    <a:bodyPr/>
                    <a:lstStyle/>
                    <a:p>
                      <a:pPr algn="r">
                        <a:buNone/>
                      </a:pPr>
                      <a:r>
                        <a:rPr lang="en-US" sz="2000" b="1" dirty="0"/>
                        <a:t>3,671</a:t>
                      </a:r>
                      <a:endParaRPr lang="en-US" sz="2000" dirty="0"/>
                    </a:p>
                  </a:txBody>
                  <a:tcPr marL="37391" marR="37391" marT="18695" marB="18695"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104886782"/>
                  </a:ext>
                </a:extLst>
              </a:tr>
              <a:tr h="1038978">
                <a:tc>
                  <a:txBody>
                    <a:bodyPr/>
                    <a:lstStyle/>
                    <a:p>
                      <a:pPr>
                        <a:buNone/>
                      </a:pPr>
                      <a:r>
                        <a:rPr lang="en-US" sz="2000" dirty="0"/>
                        <a:t>Two-pass selective</a:t>
                      </a:r>
                    </a:p>
                  </a:txBody>
                  <a:tcPr marL="37391" marR="37391" marT="18695" marB="18695"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1,741</a:t>
                      </a:r>
                    </a:p>
                  </a:txBody>
                  <a:tcPr marL="37391" marR="37391" marT="18695" marB="18695"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96FF">
                        <a:alpha val="30196"/>
                      </a:srgbClr>
                    </a:solidFill>
                  </a:tcPr>
                </a:tc>
                <a:tc>
                  <a:txBody>
                    <a:bodyPr/>
                    <a:lstStyle/>
                    <a:p>
                      <a:pPr algn="r">
                        <a:buNone/>
                      </a:pPr>
                      <a:r>
                        <a:rPr lang="en-US" sz="2000" dirty="0"/>
                        <a:t>2,800</a:t>
                      </a:r>
                    </a:p>
                  </a:txBody>
                  <a:tcPr marL="37391" marR="37391" marT="18695" marB="18695"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9300">
                        <a:alpha val="29804"/>
                      </a:srgbClr>
                    </a:solidFill>
                  </a:tcPr>
                </a:tc>
                <a:tc>
                  <a:txBody>
                    <a:bodyPr/>
                    <a:lstStyle/>
                    <a:p>
                      <a:pPr algn="r">
                        <a:buNone/>
                      </a:pPr>
                      <a:r>
                        <a:rPr lang="en-US" sz="2000" b="1" dirty="0"/>
                        <a:t>4,541</a:t>
                      </a:r>
                      <a:endParaRPr lang="en-US" sz="2000" dirty="0"/>
                    </a:p>
                  </a:txBody>
                  <a:tcPr marL="37391" marR="37391" marT="18695" marB="18695"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207222071"/>
                  </a:ext>
                </a:extLst>
              </a:tr>
            </a:tbl>
          </a:graphicData>
        </a:graphic>
      </p:graphicFrame>
      <p:pic>
        <p:nvPicPr>
          <p:cNvPr id="8" name="Picture 7" descr="A graph of a graph of a graph&#10;&#10;AI-generated content may be incorrect.">
            <a:extLst>
              <a:ext uri="{FF2B5EF4-FFF2-40B4-BE49-F238E27FC236}">
                <a16:creationId xmlns:a16="http://schemas.microsoft.com/office/drawing/2014/main" id="{E25744CF-E77D-9DA5-F209-FD2D97B75683}"/>
              </a:ext>
            </a:extLst>
          </p:cNvPr>
          <p:cNvPicPr>
            <a:picLocks noChangeAspect="1"/>
          </p:cNvPicPr>
          <p:nvPr/>
        </p:nvPicPr>
        <p:blipFill>
          <a:blip r:embed="rId3">
            <a:extLst>
              <a:ext uri="{28A0092B-C50C-407E-A947-70E740481C1C}">
                <a14:useLocalDpi xmlns:a14="http://schemas.microsoft.com/office/drawing/2010/main" val="0"/>
              </a:ext>
            </a:extLst>
          </a:blip>
          <a:srcRect t="5197" r="3453"/>
          <a:stretch>
            <a:fillRect/>
          </a:stretch>
        </p:blipFill>
        <p:spPr>
          <a:xfrm>
            <a:off x="4555958" y="714193"/>
            <a:ext cx="7527162" cy="5936088"/>
          </a:xfrm>
          <a:prstGeom prst="rect">
            <a:avLst/>
          </a:prstGeom>
        </p:spPr>
      </p:pic>
      <p:sp>
        <p:nvSpPr>
          <p:cNvPr id="9" name="TextBox 8"/>
          <p:cNvSpPr txBox="1"/>
          <p:nvPr/>
        </p:nvSpPr>
        <p:spPr>
          <a:xfrm>
            <a:off x="294270" y="214204"/>
            <a:ext cx="2664593" cy="369332"/>
          </a:xfrm>
          <a:prstGeom prst="rect">
            <a:avLst/>
          </a:prstGeom>
          <a:noFill/>
        </p:spPr>
        <p:txBody>
          <a:bodyPr wrap="square">
            <a:spAutoFit/>
          </a:bodyPr>
          <a:lstStyle/>
          <a:p>
            <a:r>
              <a:rPr dirty="0"/>
              <a:t>Slide 7</a:t>
            </a:r>
          </a:p>
        </p:txBody>
      </p:sp>
    </p:spTree>
    <p:extLst>
      <p:ext uri="{BB962C8B-B14F-4D97-AF65-F5344CB8AC3E}">
        <p14:creationId xmlns:p14="http://schemas.microsoft.com/office/powerpoint/2010/main" val="3272388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BF2DF-65C1-3290-D00B-8EE96C1529B8}"/>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94F72D29-9027-BDE4-91A9-1FAA3C7ED36D}"/>
              </a:ext>
            </a:extLst>
          </p:cNvPr>
          <p:cNvSpPr txBox="1">
            <a:spLocks/>
          </p:cNvSpPr>
          <p:nvPr/>
        </p:nvSpPr>
        <p:spPr>
          <a:xfrm>
            <a:off x="294968" y="207719"/>
            <a:ext cx="11710945" cy="506474"/>
          </a:xfrm>
          <a:prstGeom prst="rect">
            <a:avLst/>
          </a:prstGeom>
        </p:spPr>
        <p:txBody>
          <a:bodyPr vert="horz" lIns="0" tIns="0" rIns="0" bIns="0" rtlCol="0" anchor="t" anchorCtr="1">
            <a:noAutofit/>
          </a:bodyPr>
          <a:lstStyle>
            <a:lvl1pPr algn="ctr" defTabSz="914400" rtl="0" eaLnBrk="1" latinLnBrk="0" hangingPunct="1">
              <a:lnSpc>
                <a:spcPct val="90000"/>
              </a:lnSpc>
              <a:spcBef>
                <a:spcPct val="0"/>
              </a:spcBef>
              <a:buNone/>
              <a:defRPr lang="en-US" sz="4400" kern="1200" spc="-150">
                <a:solidFill>
                  <a:schemeClr val="tx1"/>
                </a:solidFill>
                <a:latin typeface="Arial Black" panose="020B0A04020102020204" pitchFamily="34" charset="0"/>
                <a:ea typeface="+mj-ea"/>
                <a:cs typeface="+mj-cs"/>
              </a:defRPr>
            </a:lvl1pPr>
          </a:lstStyle>
          <a:p>
            <a:r>
              <a:rPr lang="en-US" sz="2600" dirty="0">
                <a:solidFill>
                  <a:schemeClr val="bg2"/>
                </a:solidFill>
              </a:rPr>
              <a:t>Gala: Packout and Packing Cost</a:t>
            </a:r>
          </a:p>
        </p:txBody>
      </p:sp>
      <p:graphicFrame>
        <p:nvGraphicFramePr>
          <p:cNvPr id="3" name="Table 2">
            <a:extLst>
              <a:ext uri="{FF2B5EF4-FFF2-40B4-BE49-F238E27FC236}">
                <a16:creationId xmlns:a16="http://schemas.microsoft.com/office/drawing/2014/main" id="{CBED4F21-4A33-3603-F6D5-E97F12180B93}"/>
              </a:ext>
            </a:extLst>
          </p:cNvPr>
          <p:cNvGraphicFramePr>
            <a:graphicFrameLocks noGrp="1"/>
          </p:cNvGraphicFramePr>
          <p:nvPr>
            <p:extLst>
              <p:ext uri="{D42A27DB-BD31-4B8C-83A1-F6EECF244321}">
                <p14:modId xmlns:p14="http://schemas.microsoft.com/office/powerpoint/2010/main" val="1084524453"/>
              </p:ext>
            </p:extLst>
          </p:nvPr>
        </p:nvGraphicFramePr>
        <p:xfrm>
          <a:off x="240528" y="715146"/>
          <a:ext cx="11710947" cy="3166740"/>
        </p:xfrm>
        <a:graphic>
          <a:graphicData uri="http://schemas.openxmlformats.org/drawingml/2006/table">
            <a:tbl>
              <a:tblPr/>
              <a:tblGrid>
                <a:gridCol w="3834167">
                  <a:extLst>
                    <a:ext uri="{9D8B030D-6E8A-4147-A177-3AD203B41FA5}">
                      <a16:colId xmlns:a16="http://schemas.microsoft.com/office/drawing/2014/main" val="1630280663"/>
                    </a:ext>
                  </a:extLst>
                </a:gridCol>
                <a:gridCol w="1969195">
                  <a:extLst>
                    <a:ext uri="{9D8B030D-6E8A-4147-A177-3AD203B41FA5}">
                      <a16:colId xmlns:a16="http://schemas.microsoft.com/office/drawing/2014/main" val="2088092749"/>
                    </a:ext>
                  </a:extLst>
                </a:gridCol>
                <a:gridCol w="1969195">
                  <a:extLst>
                    <a:ext uri="{9D8B030D-6E8A-4147-A177-3AD203B41FA5}">
                      <a16:colId xmlns:a16="http://schemas.microsoft.com/office/drawing/2014/main" val="1382282020"/>
                    </a:ext>
                  </a:extLst>
                </a:gridCol>
                <a:gridCol w="1969195">
                  <a:extLst>
                    <a:ext uri="{9D8B030D-6E8A-4147-A177-3AD203B41FA5}">
                      <a16:colId xmlns:a16="http://schemas.microsoft.com/office/drawing/2014/main" val="829030204"/>
                    </a:ext>
                  </a:extLst>
                </a:gridCol>
                <a:gridCol w="1969195">
                  <a:extLst>
                    <a:ext uri="{9D8B030D-6E8A-4147-A177-3AD203B41FA5}">
                      <a16:colId xmlns:a16="http://schemas.microsoft.com/office/drawing/2014/main" val="2321807343"/>
                    </a:ext>
                  </a:extLst>
                </a:gridCol>
              </a:tblGrid>
              <a:tr h="477759">
                <a:tc>
                  <a:txBody>
                    <a:bodyPr/>
                    <a:lstStyle/>
                    <a:p>
                      <a:pPr>
                        <a:buNone/>
                      </a:pPr>
                      <a:r>
                        <a:rPr lang="en-US" sz="2000" dirty="0"/>
                        <a:t>Harvest strategy</a:t>
                      </a:r>
                    </a:p>
                  </a:txBody>
                  <a:tcPr marL="23748" marR="23748" marT="11874" marB="11874"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dirty="0"/>
                        <a:t>Defects left in tree (%)</a:t>
                      </a:r>
                    </a:p>
                  </a:txBody>
                  <a:tcPr marL="23748" marR="23748" marT="11874" marB="11874"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dirty="0"/>
                        <a:t>Bins to packing house (bin/acre)</a:t>
                      </a:r>
                    </a:p>
                  </a:txBody>
                  <a:tcPr marL="23748" marR="23748" marT="11874" marB="11874"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dirty="0"/>
                        <a:t>Packout (%)</a:t>
                      </a:r>
                    </a:p>
                  </a:txBody>
                  <a:tcPr marL="23748" marR="23748" marT="11874" marB="11874"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dirty="0"/>
                        <a:t>Fresh boxes/acre</a:t>
                      </a:r>
                    </a:p>
                  </a:txBody>
                  <a:tcPr marL="23748" marR="23748" marT="11874" marB="11874"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9049911"/>
                  </a:ext>
                </a:extLst>
              </a:tr>
              <a:tr h="633348">
                <a:tc>
                  <a:txBody>
                    <a:bodyPr/>
                    <a:lstStyle/>
                    <a:p>
                      <a:pPr>
                        <a:buNone/>
                      </a:pPr>
                      <a:r>
                        <a:rPr lang="en-US" sz="2000" dirty="0"/>
                        <a:t>Fast pick – low packout</a:t>
                      </a:r>
                    </a:p>
                  </a:txBody>
                  <a:tcPr marL="23748" marR="23748" marT="11874" marB="11874" anchor="ctr">
                    <a:lnL>
                      <a:noFill/>
                    </a:lnL>
                    <a:lnR>
                      <a:noFill/>
                    </a:lnR>
                    <a:lnT w="12700" cap="flat" cmpd="sng" algn="ctr">
                      <a:solidFill>
                        <a:schemeClr val="bg2"/>
                      </a:solidFill>
                      <a:prstDash val="solid"/>
                      <a:round/>
                      <a:headEnd type="none" w="med" len="med"/>
                      <a:tailEnd type="none" w="med" len="med"/>
                    </a:lnT>
                    <a:lnB>
                      <a:noFill/>
                    </a:lnB>
                    <a:noFill/>
                  </a:tcPr>
                </a:tc>
                <a:tc>
                  <a:txBody>
                    <a:bodyPr/>
                    <a:lstStyle/>
                    <a:p>
                      <a:pPr algn="r">
                        <a:buNone/>
                      </a:pPr>
                      <a:r>
                        <a:rPr lang="en-US" sz="2000" dirty="0"/>
                        <a:t>0</a:t>
                      </a:r>
                    </a:p>
                  </a:txBody>
                  <a:tcPr marL="23748" marR="23748" marT="11874" marB="11874" anchor="ctr">
                    <a:lnL>
                      <a:noFill/>
                    </a:lnL>
                    <a:lnR>
                      <a:noFill/>
                    </a:lnR>
                    <a:lnT w="12700" cap="flat" cmpd="sng" algn="ctr">
                      <a:solidFill>
                        <a:schemeClr val="bg2"/>
                      </a:solidFill>
                      <a:prstDash val="solid"/>
                      <a:round/>
                      <a:headEnd type="none" w="med" len="med"/>
                      <a:tailEnd type="none" w="med" len="med"/>
                    </a:lnT>
                    <a:lnB>
                      <a:noFill/>
                    </a:lnB>
                    <a:noFill/>
                  </a:tcPr>
                </a:tc>
                <a:tc>
                  <a:txBody>
                    <a:bodyPr/>
                    <a:lstStyle/>
                    <a:p>
                      <a:pPr algn="r">
                        <a:buNone/>
                      </a:pPr>
                      <a:r>
                        <a:rPr lang="en-US" sz="2000" dirty="0"/>
                        <a:t>70.0</a:t>
                      </a:r>
                    </a:p>
                  </a:txBody>
                  <a:tcPr marL="23748" marR="23748" marT="11874" marB="11874" anchor="ctr">
                    <a:lnL>
                      <a:noFill/>
                    </a:lnL>
                    <a:lnR>
                      <a:noFill/>
                    </a:lnR>
                    <a:lnT w="12700" cap="flat" cmpd="sng" algn="ctr">
                      <a:solidFill>
                        <a:schemeClr val="bg2"/>
                      </a:solidFill>
                      <a:prstDash val="solid"/>
                      <a:round/>
                      <a:headEnd type="none" w="med" len="med"/>
                      <a:tailEnd type="none" w="med" len="med"/>
                    </a:lnT>
                    <a:lnB>
                      <a:noFill/>
                    </a:lnB>
                    <a:noFill/>
                  </a:tcPr>
                </a:tc>
                <a:tc>
                  <a:txBody>
                    <a:bodyPr/>
                    <a:lstStyle/>
                    <a:p>
                      <a:pPr algn="r">
                        <a:buNone/>
                      </a:pPr>
                      <a:r>
                        <a:rPr lang="en-US" sz="2000" dirty="0"/>
                        <a:t>50%</a:t>
                      </a:r>
                    </a:p>
                  </a:txBody>
                  <a:tcPr marL="23748" marR="23748" marT="11874" marB="11874" anchor="ctr">
                    <a:lnL>
                      <a:noFill/>
                    </a:lnL>
                    <a:lnR>
                      <a:noFill/>
                    </a:lnR>
                    <a:lnT w="12700" cap="flat" cmpd="sng" algn="ctr">
                      <a:solidFill>
                        <a:schemeClr val="bg2"/>
                      </a:solidFill>
                      <a:prstDash val="solid"/>
                      <a:round/>
                      <a:headEnd type="none" w="med" len="med"/>
                      <a:tailEnd type="none" w="med" len="med"/>
                    </a:lnT>
                    <a:lnB>
                      <a:noFill/>
                    </a:lnB>
                    <a:noFill/>
                  </a:tcPr>
                </a:tc>
                <a:tc>
                  <a:txBody>
                    <a:bodyPr/>
                    <a:lstStyle/>
                    <a:p>
                      <a:pPr algn="r">
                        <a:buNone/>
                      </a:pPr>
                      <a:r>
                        <a:rPr lang="en-US" sz="2000" dirty="0"/>
                        <a:t>809</a:t>
                      </a:r>
                    </a:p>
                  </a:txBody>
                  <a:tcPr marL="23748" marR="23748" marT="11874" marB="11874" anchor="ctr">
                    <a:lnL>
                      <a:noFill/>
                    </a:lnL>
                    <a:lnR>
                      <a:noFill/>
                    </a:lnR>
                    <a:lnT w="12700" cap="flat" cmpd="sng" algn="ctr">
                      <a:solidFill>
                        <a:schemeClr val="bg2"/>
                      </a:solidFill>
                      <a:prstDash val="solid"/>
                      <a:round/>
                      <a:headEnd type="none" w="med" len="med"/>
                      <a:tailEnd type="none" w="med" len="med"/>
                    </a:lnT>
                    <a:lnB>
                      <a:noFill/>
                    </a:lnB>
                    <a:noFill/>
                  </a:tcPr>
                </a:tc>
                <a:extLst>
                  <a:ext uri="{0D108BD9-81ED-4DB2-BD59-A6C34878D82A}">
                    <a16:rowId xmlns:a16="http://schemas.microsoft.com/office/drawing/2014/main" val="2319223377"/>
                  </a:ext>
                </a:extLst>
              </a:tr>
              <a:tr h="633348">
                <a:tc>
                  <a:txBody>
                    <a:bodyPr/>
                    <a:lstStyle/>
                    <a:p>
                      <a:pPr>
                        <a:buNone/>
                      </a:pPr>
                      <a:r>
                        <a:rPr lang="en-US" sz="2000" dirty="0"/>
                        <a:t>Fast pick – high packout</a:t>
                      </a:r>
                    </a:p>
                  </a:txBody>
                  <a:tcPr marL="23748" marR="23748" marT="11874" marB="11874" anchor="ctr">
                    <a:lnL>
                      <a:noFill/>
                    </a:lnL>
                    <a:lnR>
                      <a:noFill/>
                    </a:lnR>
                    <a:lnT>
                      <a:noFill/>
                    </a:lnT>
                    <a:lnB>
                      <a:noFill/>
                    </a:lnB>
                    <a:noFill/>
                  </a:tcPr>
                </a:tc>
                <a:tc>
                  <a:txBody>
                    <a:bodyPr/>
                    <a:lstStyle/>
                    <a:p>
                      <a:pPr algn="r">
                        <a:buNone/>
                      </a:pPr>
                      <a:r>
                        <a:rPr lang="en-US" sz="2000" dirty="0"/>
                        <a:t>0</a:t>
                      </a:r>
                    </a:p>
                  </a:txBody>
                  <a:tcPr marL="23748" marR="23748" marT="11874" marB="11874" anchor="ctr">
                    <a:lnL>
                      <a:noFill/>
                    </a:lnL>
                    <a:lnR>
                      <a:noFill/>
                    </a:lnR>
                    <a:lnT>
                      <a:noFill/>
                    </a:lnT>
                    <a:lnB>
                      <a:noFill/>
                    </a:lnB>
                    <a:noFill/>
                  </a:tcPr>
                </a:tc>
                <a:tc>
                  <a:txBody>
                    <a:bodyPr/>
                    <a:lstStyle/>
                    <a:p>
                      <a:pPr algn="r">
                        <a:buNone/>
                      </a:pPr>
                      <a:r>
                        <a:rPr lang="en-US" sz="2000" dirty="0"/>
                        <a:t>70.0</a:t>
                      </a:r>
                    </a:p>
                  </a:txBody>
                  <a:tcPr marL="23748" marR="23748" marT="11874" marB="11874" anchor="ctr">
                    <a:lnL>
                      <a:noFill/>
                    </a:lnL>
                    <a:lnR>
                      <a:noFill/>
                    </a:lnR>
                    <a:lnT>
                      <a:noFill/>
                    </a:lnT>
                    <a:lnB>
                      <a:noFill/>
                    </a:lnB>
                    <a:noFill/>
                  </a:tcPr>
                </a:tc>
                <a:tc>
                  <a:txBody>
                    <a:bodyPr/>
                    <a:lstStyle/>
                    <a:p>
                      <a:pPr algn="r">
                        <a:buNone/>
                      </a:pPr>
                      <a:r>
                        <a:rPr lang="en-US" sz="2000"/>
                        <a:t>90%</a:t>
                      </a:r>
                    </a:p>
                  </a:txBody>
                  <a:tcPr marL="23748" marR="23748" marT="11874" marB="11874" anchor="ctr">
                    <a:lnL>
                      <a:noFill/>
                    </a:lnL>
                    <a:lnR>
                      <a:noFill/>
                    </a:lnR>
                    <a:lnT>
                      <a:noFill/>
                    </a:lnT>
                    <a:lnB>
                      <a:noFill/>
                    </a:lnB>
                    <a:noFill/>
                  </a:tcPr>
                </a:tc>
                <a:tc>
                  <a:txBody>
                    <a:bodyPr/>
                    <a:lstStyle/>
                    <a:p>
                      <a:pPr algn="r">
                        <a:buNone/>
                      </a:pPr>
                      <a:r>
                        <a:rPr lang="en-US" sz="2000" dirty="0"/>
                        <a:t>1,457</a:t>
                      </a:r>
                    </a:p>
                  </a:txBody>
                  <a:tcPr marL="23748" marR="23748" marT="11874" marB="11874" anchor="ctr">
                    <a:lnL>
                      <a:noFill/>
                    </a:lnL>
                    <a:lnR>
                      <a:noFill/>
                    </a:lnR>
                    <a:lnT>
                      <a:noFill/>
                    </a:lnT>
                    <a:lnB>
                      <a:noFill/>
                    </a:lnB>
                    <a:noFill/>
                  </a:tcPr>
                </a:tc>
                <a:extLst>
                  <a:ext uri="{0D108BD9-81ED-4DB2-BD59-A6C34878D82A}">
                    <a16:rowId xmlns:a16="http://schemas.microsoft.com/office/drawing/2014/main" val="158370891"/>
                  </a:ext>
                </a:extLst>
              </a:tr>
              <a:tr h="633348">
                <a:tc>
                  <a:txBody>
                    <a:bodyPr/>
                    <a:lstStyle/>
                    <a:p>
                      <a:pPr>
                        <a:buNone/>
                      </a:pPr>
                      <a:r>
                        <a:rPr lang="en-US" sz="2000" dirty="0"/>
                        <a:t>Slow pick (20% left)</a:t>
                      </a:r>
                    </a:p>
                  </a:txBody>
                  <a:tcPr marL="23748" marR="23748" marT="11874" marB="11874" anchor="ctr">
                    <a:lnL>
                      <a:noFill/>
                    </a:lnL>
                    <a:lnR>
                      <a:noFill/>
                    </a:lnR>
                    <a:lnT>
                      <a:noFill/>
                    </a:lnT>
                    <a:lnB>
                      <a:noFill/>
                    </a:lnB>
                    <a:noFill/>
                  </a:tcPr>
                </a:tc>
                <a:tc>
                  <a:txBody>
                    <a:bodyPr/>
                    <a:lstStyle/>
                    <a:p>
                      <a:pPr algn="r">
                        <a:buNone/>
                      </a:pPr>
                      <a:r>
                        <a:rPr lang="en-US" sz="2000" dirty="0"/>
                        <a:t>20</a:t>
                      </a:r>
                    </a:p>
                  </a:txBody>
                  <a:tcPr marL="23748" marR="23748" marT="11874" marB="11874" anchor="ctr">
                    <a:lnL>
                      <a:noFill/>
                    </a:lnL>
                    <a:lnR>
                      <a:noFill/>
                    </a:lnR>
                    <a:lnT>
                      <a:noFill/>
                    </a:lnT>
                    <a:lnB>
                      <a:noFill/>
                    </a:lnB>
                    <a:noFill/>
                  </a:tcPr>
                </a:tc>
                <a:tc>
                  <a:txBody>
                    <a:bodyPr/>
                    <a:lstStyle/>
                    <a:p>
                      <a:pPr algn="r">
                        <a:buNone/>
                      </a:pPr>
                      <a:r>
                        <a:rPr lang="en-US" sz="2000" dirty="0"/>
                        <a:t>56.0</a:t>
                      </a:r>
                    </a:p>
                  </a:txBody>
                  <a:tcPr marL="23748" marR="23748" marT="11874" marB="11874" anchor="ctr">
                    <a:lnL>
                      <a:noFill/>
                    </a:lnL>
                    <a:lnR>
                      <a:noFill/>
                    </a:lnR>
                    <a:lnT>
                      <a:noFill/>
                    </a:lnT>
                    <a:lnB>
                      <a:noFill/>
                    </a:lnB>
                    <a:noFill/>
                  </a:tcPr>
                </a:tc>
                <a:tc>
                  <a:txBody>
                    <a:bodyPr/>
                    <a:lstStyle/>
                    <a:p>
                      <a:pPr algn="r">
                        <a:buNone/>
                      </a:pPr>
                      <a:r>
                        <a:rPr lang="en-US" sz="2000" dirty="0"/>
                        <a:t>90%</a:t>
                      </a:r>
                    </a:p>
                  </a:txBody>
                  <a:tcPr marL="23748" marR="23748" marT="11874" marB="11874" anchor="ctr">
                    <a:lnL>
                      <a:noFill/>
                    </a:lnL>
                    <a:lnR>
                      <a:noFill/>
                    </a:lnR>
                    <a:lnT>
                      <a:noFill/>
                    </a:lnT>
                    <a:lnB>
                      <a:noFill/>
                    </a:lnB>
                    <a:noFill/>
                  </a:tcPr>
                </a:tc>
                <a:tc>
                  <a:txBody>
                    <a:bodyPr/>
                    <a:lstStyle/>
                    <a:p>
                      <a:pPr algn="r">
                        <a:buNone/>
                      </a:pPr>
                      <a:r>
                        <a:rPr lang="en-US" sz="2000" dirty="0"/>
                        <a:t>1,166</a:t>
                      </a:r>
                    </a:p>
                  </a:txBody>
                  <a:tcPr marL="23748" marR="23748" marT="11874" marB="11874" anchor="ctr">
                    <a:lnL>
                      <a:noFill/>
                    </a:lnL>
                    <a:lnR>
                      <a:noFill/>
                    </a:lnR>
                    <a:lnT>
                      <a:noFill/>
                    </a:lnT>
                    <a:lnB>
                      <a:noFill/>
                    </a:lnB>
                    <a:noFill/>
                  </a:tcPr>
                </a:tc>
                <a:extLst>
                  <a:ext uri="{0D108BD9-81ED-4DB2-BD59-A6C34878D82A}">
                    <a16:rowId xmlns:a16="http://schemas.microsoft.com/office/drawing/2014/main" val="2903070236"/>
                  </a:ext>
                </a:extLst>
              </a:tr>
              <a:tr h="633348">
                <a:tc>
                  <a:txBody>
                    <a:bodyPr/>
                    <a:lstStyle/>
                    <a:p>
                      <a:pPr>
                        <a:buNone/>
                      </a:pPr>
                      <a:r>
                        <a:rPr lang="en-US" sz="2000" dirty="0"/>
                        <a:t>Two-pass selective (70%+30%)</a:t>
                      </a:r>
                    </a:p>
                  </a:txBody>
                  <a:tcPr marL="23748" marR="23748" marT="11874" marB="11874" anchor="ctr">
                    <a:lnL>
                      <a:noFill/>
                    </a:lnL>
                    <a:lnR>
                      <a:noFill/>
                    </a:lnR>
                    <a:lnT>
                      <a:noFill/>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15</a:t>
                      </a:r>
                    </a:p>
                  </a:txBody>
                  <a:tcPr marL="23748" marR="23748" marT="11874" marB="11874" anchor="ctr">
                    <a:lnL>
                      <a:noFill/>
                    </a:lnL>
                    <a:lnR>
                      <a:noFill/>
                    </a:lnR>
                    <a:lnT>
                      <a:noFill/>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59.5</a:t>
                      </a:r>
                    </a:p>
                  </a:txBody>
                  <a:tcPr marL="23748" marR="23748" marT="11874" marB="11874" anchor="ctr">
                    <a:lnL>
                      <a:noFill/>
                    </a:lnL>
                    <a:lnR>
                      <a:noFill/>
                    </a:lnR>
                    <a:lnT>
                      <a:noFill/>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80%</a:t>
                      </a:r>
                    </a:p>
                  </a:txBody>
                  <a:tcPr marL="23748" marR="23748" marT="11874" marB="11874" anchor="ctr">
                    <a:lnL>
                      <a:noFill/>
                    </a:lnL>
                    <a:lnR>
                      <a:noFill/>
                    </a:lnR>
                    <a:lnT>
                      <a:noFill/>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1,101</a:t>
                      </a:r>
                    </a:p>
                  </a:txBody>
                  <a:tcPr marL="23748" marR="23748" marT="11874" marB="11874" anchor="ctr">
                    <a:lnL>
                      <a:noFill/>
                    </a:lnL>
                    <a:lnR>
                      <a:noFill/>
                    </a:lnR>
                    <a:lnT>
                      <a:noFill/>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58647087"/>
                  </a:ext>
                </a:extLst>
              </a:tr>
            </a:tbl>
          </a:graphicData>
        </a:graphic>
      </p:graphicFrame>
      <p:graphicFrame>
        <p:nvGraphicFramePr>
          <p:cNvPr id="4" name="Table 3">
            <a:extLst>
              <a:ext uri="{FF2B5EF4-FFF2-40B4-BE49-F238E27FC236}">
                <a16:creationId xmlns:a16="http://schemas.microsoft.com/office/drawing/2014/main" id="{3CA28427-A4CE-1BD2-33FA-37E7BF745DE6}"/>
              </a:ext>
            </a:extLst>
          </p:cNvPr>
          <p:cNvGraphicFramePr>
            <a:graphicFrameLocks noGrp="1"/>
          </p:cNvGraphicFramePr>
          <p:nvPr>
            <p:extLst>
              <p:ext uri="{D42A27DB-BD31-4B8C-83A1-F6EECF244321}">
                <p14:modId xmlns:p14="http://schemas.microsoft.com/office/powerpoint/2010/main" val="836992375"/>
              </p:ext>
            </p:extLst>
          </p:nvPr>
        </p:nvGraphicFramePr>
        <p:xfrm>
          <a:off x="240528" y="4058663"/>
          <a:ext cx="11710944" cy="2505554"/>
        </p:xfrm>
        <a:graphic>
          <a:graphicData uri="http://schemas.openxmlformats.org/drawingml/2006/table">
            <a:tbl>
              <a:tblPr/>
              <a:tblGrid>
                <a:gridCol w="4219177">
                  <a:extLst>
                    <a:ext uri="{9D8B030D-6E8A-4147-A177-3AD203B41FA5}">
                      <a16:colId xmlns:a16="http://schemas.microsoft.com/office/drawing/2014/main" val="4197942414"/>
                    </a:ext>
                  </a:extLst>
                </a:gridCol>
                <a:gridCol w="1636295">
                  <a:extLst>
                    <a:ext uri="{9D8B030D-6E8A-4147-A177-3AD203B41FA5}">
                      <a16:colId xmlns:a16="http://schemas.microsoft.com/office/drawing/2014/main" val="1056547445"/>
                    </a:ext>
                  </a:extLst>
                </a:gridCol>
                <a:gridCol w="2927736">
                  <a:extLst>
                    <a:ext uri="{9D8B030D-6E8A-4147-A177-3AD203B41FA5}">
                      <a16:colId xmlns:a16="http://schemas.microsoft.com/office/drawing/2014/main" val="3210909132"/>
                    </a:ext>
                  </a:extLst>
                </a:gridCol>
                <a:gridCol w="2927736">
                  <a:extLst>
                    <a:ext uri="{9D8B030D-6E8A-4147-A177-3AD203B41FA5}">
                      <a16:colId xmlns:a16="http://schemas.microsoft.com/office/drawing/2014/main" val="2610395881"/>
                    </a:ext>
                  </a:extLst>
                </a:gridCol>
              </a:tblGrid>
              <a:tr h="556694">
                <a:tc>
                  <a:txBody>
                    <a:bodyPr/>
                    <a:lstStyle/>
                    <a:p>
                      <a:pPr>
                        <a:buNone/>
                      </a:pPr>
                      <a:r>
                        <a:rPr lang="en-US" sz="2000" dirty="0"/>
                        <a:t>Harvest strategy</a:t>
                      </a:r>
                    </a:p>
                  </a:txBody>
                  <a:tcPr marL="33158" marR="33158" marT="16579" marB="16579"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dirty="0"/>
                        <a:t>Receiving cost ($/acre)</a:t>
                      </a:r>
                    </a:p>
                  </a:txBody>
                  <a:tcPr marL="33158" marR="33158" marT="16579" marB="16579"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dirty="0"/>
                        <a:t>Packing fee ($/acre)</a:t>
                      </a:r>
                    </a:p>
                  </a:txBody>
                  <a:tcPr marL="33158" marR="33158" marT="16579" marB="16579"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pPr algn="r">
                        <a:buNone/>
                      </a:pPr>
                      <a:r>
                        <a:rPr lang="en-US" sz="2000" b="1" dirty="0">
                          <a:solidFill>
                            <a:schemeClr val="bg2"/>
                          </a:solidFill>
                        </a:rPr>
                        <a:t>Total packing cost ($/acre)</a:t>
                      </a:r>
                      <a:endParaRPr lang="en-US" sz="2000" dirty="0">
                        <a:solidFill>
                          <a:schemeClr val="bg2"/>
                        </a:solidFill>
                      </a:endParaRPr>
                    </a:p>
                  </a:txBody>
                  <a:tcPr marL="33158" marR="33158" marT="16579" marB="16579"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21036350"/>
                  </a:ext>
                </a:extLst>
              </a:tr>
              <a:tr h="465699">
                <a:tc>
                  <a:txBody>
                    <a:bodyPr/>
                    <a:lstStyle/>
                    <a:p>
                      <a:pPr>
                        <a:buNone/>
                      </a:pPr>
                      <a:r>
                        <a:rPr lang="en-US" sz="2000" dirty="0"/>
                        <a:t>Fast pick – low packout</a:t>
                      </a:r>
                    </a:p>
                  </a:txBody>
                  <a:tcPr marL="33158" marR="33158" marT="16579" marB="16579" anchor="ctr">
                    <a:lnL>
                      <a:noFill/>
                    </a:lnL>
                    <a:lnR>
                      <a:noFill/>
                    </a:lnR>
                    <a:lnT w="12700" cap="flat" cmpd="sng" algn="ctr">
                      <a:solidFill>
                        <a:schemeClr val="bg2"/>
                      </a:solidFill>
                      <a:prstDash val="solid"/>
                      <a:round/>
                      <a:headEnd type="none" w="med" len="med"/>
                      <a:tailEnd type="none" w="med" len="med"/>
                    </a:lnT>
                    <a:lnB>
                      <a:noFill/>
                    </a:lnB>
                    <a:noFill/>
                  </a:tcPr>
                </a:tc>
                <a:tc>
                  <a:txBody>
                    <a:bodyPr/>
                    <a:lstStyle/>
                    <a:p>
                      <a:pPr algn="r">
                        <a:buNone/>
                      </a:pPr>
                      <a:r>
                        <a:rPr lang="en-US" sz="2000" dirty="0"/>
                        <a:t>7,700</a:t>
                      </a:r>
                    </a:p>
                  </a:txBody>
                  <a:tcPr marL="33158" marR="33158" marT="16579" marB="16579" anchor="ctr">
                    <a:lnL>
                      <a:noFill/>
                    </a:lnL>
                    <a:lnR>
                      <a:noFill/>
                    </a:lnR>
                    <a:lnT w="12700" cap="flat" cmpd="sng" algn="ctr">
                      <a:solidFill>
                        <a:schemeClr val="bg2"/>
                      </a:solidFill>
                      <a:prstDash val="solid"/>
                      <a:round/>
                      <a:headEnd type="none" w="med" len="med"/>
                      <a:tailEnd type="none" w="med" len="med"/>
                    </a:lnT>
                    <a:lnB>
                      <a:noFill/>
                    </a:lnB>
                    <a:noFill/>
                  </a:tcPr>
                </a:tc>
                <a:tc>
                  <a:txBody>
                    <a:bodyPr/>
                    <a:lstStyle/>
                    <a:p>
                      <a:pPr algn="r">
                        <a:buNone/>
                      </a:pPr>
                      <a:r>
                        <a:rPr lang="en-US" sz="2000"/>
                        <a:t>6,475</a:t>
                      </a:r>
                    </a:p>
                  </a:txBody>
                  <a:tcPr marL="33158" marR="33158" marT="16579" marB="16579" anchor="ctr">
                    <a:lnL>
                      <a:noFill/>
                    </a:lnL>
                    <a:lnR>
                      <a:noFill/>
                    </a:lnR>
                    <a:lnT w="12700" cap="flat" cmpd="sng" algn="ctr">
                      <a:solidFill>
                        <a:schemeClr val="bg2"/>
                      </a:solidFill>
                      <a:prstDash val="solid"/>
                      <a:round/>
                      <a:headEnd type="none" w="med" len="med"/>
                      <a:tailEnd type="none" w="med" len="med"/>
                    </a:lnT>
                    <a:lnB>
                      <a:noFill/>
                    </a:lnB>
                    <a:noFill/>
                  </a:tcPr>
                </a:tc>
                <a:tc>
                  <a:txBody>
                    <a:bodyPr/>
                    <a:lstStyle/>
                    <a:p>
                      <a:pPr algn="r">
                        <a:buNone/>
                      </a:pPr>
                      <a:r>
                        <a:rPr lang="en-US" sz="2000" b="1" dirty="0">
                          <a:solidFill>
                            <a:schemeClr val="bg2"/>
                          </a:solidFill>
                        </a:rPr>
                        <a:t>14,175</a:t>
                      </a:r>
                      <a:endParaRPr lang="en-US" sz="2000" dirty="0">
                        <a:solidFill>
                          <a:schemeClr val="bg2"/>
                        </a:solidFill>
                      </a:endParaRPr>
                    </a:p>
                  </a:txBody>
                  <a:tcPr marL="33158" marR="33158" marT="16579" marB="16579" anchor="ctr">
                    <a:lnL>
                      <a:noFill/>
                    </a:lnL>
                    <a:lnR>
                      <a:noFill/>
                    </a:lnR>
                    <a:lnT w="12700" cap="flat" cmpd="sng" algn="ctr">
                      <a:solidFill>
                        <a:schemeClr val="bg2"/>
                      </a:solidFill>
                      <a:prstDash val="solid"/>
                      <a:round/>
                      <a:headEnd type="none" w="med" len="med"/>
                      <a:tailEnd type="none" w="med" len="med"/>
                    </a:lnT>
                    <a:lnB>
                      <a:noFill/>
                    </a:lnB>
                    <a:noFill/>
                  </a:tcPr>
                </a:tc>
                <a:extLst>
                  <a:ext uri="{0D108BD9-81ED-4DB2-BD59-A6C34878D82A}">
                    <a16:rowId xmlns:a16="http://schemas.microsoft.com/office/drawing/2014/main" val="1743852825"/>
                  </a:ext>
                </a:extLst>
              </a:tr>
              <a:tr h="465699">
                <a:tc>
                  <a:txBody>
                    <a:bodyPr/>
                    <a:lstStyle/>
                    <a:p>
                      <a:pPr>
                        <a:buNone/>
                      </a:pPr>
                      <a:r>
                        <a:rPr lang="en-US" sz="2000" dirty="0"/>
                        <a:t>Fast pick – high packout</a:t>
                      </a:r>
                    </a:p>
                  </a:txBody>
                  <a:tcPr marL="33158" marR="33158" marT="16579" marB="16579" anchor="ctr">
                    <a:lnL>
                      <a:noFill/>
                    </a:lnL>
                    <a:lnR>
                      <a:noFill/>
                    </a:lnR>
                    <a:lnT>
                      <a:noFill/>
                    </a:lnT>
                    <a:lnB>
                      <a:noFill/>
                    </a:lnB>
                    <a:noFill/>
                  </a:tcPr>
                </a:tc>
                <a:tc>
                  <a:txBody>
                    <a:bodyPr/>
                    <a:lstStyle/>
                    <a:p>
                      <a:pPr algn="r">
                        <a:buNone/>
                      </a:pPr>
                      <a:r>
                        <a:rPr lang="en-US" sz="2000" dirty="0"/>
                        <a:t>7,700</a:t>
                      </a:r>
                    </a:p>
                  </a:txBody>
                  <a:tcPr marL="33158" marR="33158" marT="16579" marB="16579" anchor="ctr">
                    <a:lnL>
                      <a:noFill/>
                    </a:lnL>
                    <a:lnR>
                      <a:noFill/>
                    </a:lnR>
                    <a:lnT>
                      <a:noFill/>
                    </a:lnT>
                    <a:lnB>
                      <a:noFill/>
                    </a:lnB>
                    <a:noFill/>
                  </a:tcPr>
                </a:tc>
                <a:tc>
                  <a:txBody>
                    <a:bodyPr/>
                    <a:lstStyle/>
                    <a:p>
                      <a:pPr algn="r">
                        <a:buNone/>
                      </a:pPr>
                      <a:r>
                        <a:rPr lang="en-US" sz="2000" dirty="0"/>
                        <a:t>11,655</a:t>
                      </a:r>
                    </a:p>
                  </a:txBody>
                  <a:tcPr marL="33158" marR="33158" marT="16579" marB="16579" anchor="ctr">
                    <a:lnL>
                      <a:noFill/>
                    </a:lnL>
                    <a:lnR>
                      <a:noFill/>
                    </a:lnR>
                    <a:lnT>
                      <a:noFill/>
                    </a:lnT>
                    <a:lnB>
                      <a:noFill/>
                    </a:lnB>
                    <a:noFill/>
                  </a:tcPr>
                </a:tc>
                <a:tc>
                  <a:txBody>
                    <a:bodyPr/>
                    <a:lstStyle/>
                    <a:p>
                      <a:pPr algn="r">
                        <a:buNone/>
                      </a:pPr>
                      <a:r>
                        <a:rPr lang="en-US" sz="2000" b="1" dirty="0">
                          <a:solidFill>
                            <a:schemeClr val="bg2"/>
                          </a:solidFill>
                        </a:rPr>
                        <a:t>19,355</a:t>
                      </a:r>
                      <a:endParaRPr lang="en-US" sz="2000" dirty="0">
                        <a:solidFill>
                          <a:schemeClr val="bg2"/>
                        </a:solidFill>
                      </a:endParaRPr>
                    </a:p>
                  </a:txBody>
                  <a:tcPr marL="33158" marR="33158" marT="16579" marB="16579" anchor="ctr">
                    <a:lnL>
                      <a:noFill/>
                    </a:lnL>
                    <a:lnR>
                      <a:noFill/>
                    </a:lnR>
                    <a:lnT>
                      <a:noFill/>
                    </a:lnT>
                    <a:lnB>
                      <a:noFill/>
                    </a:lnB>
                    <a:noFill/>
                  </a:tcPr>
                </a:tc>
                <a:extLst>
                  <a:ext uri="{0D108BD9-81ED-4DB2-BD59-A6C34878D82A}">
                    <a16:rowId xmlns:a16="http://schemas.microsoft.com/office/drawing/2014/main" val="4059738704"/>
                  </a:ext>
                </a:extLst>
              </a:tr>
              <a:tr h="465699">
                <a:tc>
                  <a:txBody>
                    <a:bodyPr/>
                    <a:lstStyle/>
                    <a:p>
                      <a:pPr>
                        <a:buNone/>
                      </a:pPr>
                      <a:r>
                        <a:rPr lang="en-US" sz="2000"/>
                        <a:t>Slow pick (20% left)</a:t>
                      </a:r>
                    </a:p>
                  </a:txBody>
                  <a:tcPr marL="33158" marR="33158" marT="16579" marB="16579" anchor="ctr">
                    <a:lnL>
                      <a:noFill/>
                    </a:lnL>
                    <a:lnR>
                      <a:noFill/>
                    </a:lnR>
                    <a:lnT>
                      <a:noFill/>
                    </a:lnT>
                    <a:lnB>
                      <a:noFill/>
                    </a:lnB>
                    <a:noFill/>
                  </a:tcPr>
                </a:tc>
                <a:tc>
                  <a:txBody>
                    <a:bodyPr/>
                    <a:lstStyle/>
                    <a:p>
                      <a:pPr algn="r">
                        <a:buNone/>
                      </a:pPr>
                      <a:r>
                        <a:rPr lang="en-US" sz="2000" dirty="0"/>
                        <a:t>6,160</a:t>
                      </a:r>
                    </a:p>
                  </a:txBody>
                  <a:tcPr marL="33158" marR="33158" marT="16579" marB="16579" anchor="ctr">
                    <a:lnL>
                      <a:noFill/>
                    </a:lnL>
                    <a:lnR>
                      <a:noFill/>
                    </a:lnR>
                    <a:lnT>
                      <a:noFill/>
                    </a:lnT>
                    <a:lnB>
                      <a:noFill/>
                    </a:lnB>
                    <a:noFill/>
                  </a:tcPr>
                </a:tc>
                <a:tc>
                  <a:txBody>
                    <a:bodyPr/>
                    <a:lstStyle/>
                    <a:p>
                      <a:pPr algn="r">
                        <a:buNone/>
                      </a:pPr>
                      <a:r>
                        <a:rPr lang="en-US" sz="2000"/>
                        <a:t>9,324</a:t>
                      </a:r>
                    </a:p>
                  </a:txBody>
                  <a:tcPr marL="33158" marR="33158" marT="16579" marB="16579" anchor="ctr">
                    <a:lnL>
                      <a:noFill/>
                    </a:lnL>
                    <a:lnR>
                      <a:noFill/>
                    </a:lnR>
                    <a:lnT>
                      <a:noFill/>
                    </a:lnT>
                    <a:lnB>
                      <a:noFill/>
                    </a:lnB>
                    <a:noFill/>
                  </a:tcPr>
                </a:tc>
                <a:tc>
                  <a:txBody>
                    <a:bodyPr/>
                    <a:lstStyle/>
                    <a:p>
                      <a:pPr algn="r">
                        <a:buNone/>
                      </a:pPr>
                      <a:r>
                        <a:rPr lang="en-US" sz="2000" b="1" dirty="0">
                          <a:solidFill>
                            <a:schemeClr val="bg2"/>
                          </a:solidFill>
                        </a:rPr>
                        <a:t>15,484</a:t>
                      </a:r>
                      <a:endParaRPr lang="en-US" sz="2000" dirty="0">
                        <a:solidFill>
                          <a:schemeClr val="bg2"/>
                        </a:solidFill>
                      </a:endParaRPr>
                    </a:p>
                  </a:txBody>
                  <a:tcPr marL="33158" marR="33158" marT="16579" marB="16579" anchor="ctr">
                    <a:lnL>
                      <a:noFill/>
                    </a:lnL>
                    <a:lnR>
                      <a:noFill/>
                    </a:lnR>
                    <a:lnT>
                      <a:noFill/>
                    </a:lnT>
                    <a:lnB>
                      <a:noFill/>
                    </a:lnB>
                    <a:noFill/>
                  </a:tcPr>
                </a:tc>
                <a:extLst>
                  <a:ext uri="{0D108BD9-81ED-4DB2-BD59-A6C34878D82A}">
                    <a16:rowId xmlns:a16="http://schemas.microsoft.com/office/drawing/2014/main" val="1976839592"/>
                  </a:ext>
                </a:extLst>
              </a:tr>
              <a:tr h="465699">
                <a:tc>
                  <a:txBody>
                    <a:bodyPr/>
                    <a:lstStyle/>
                    <a:p>
                      <a:pPr>
                        <a:buNone/>
                      </a:pPr>
                      <a:r>
                        <a:rPr lang="en-US" sz="2000" dirty="0"/>
                        <a:t>Two-pass selective (70%+30%)</a:t>
                      </a:r>
                    </a:p>
                  </a:txBody>
                  <a:tcPr marL="33158" marR="33158" marT="16579" marB="16579" anchor="ctr">
                    <a:lnL>
                      <a:noFill/>
                    </a:lnL>
                    <a:lnR>
                      <a:noFill/>
                    </a:lnR>
                    <a:lnT>
                      <a:noFill/>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6,545</a:t>
                      </a:r>
                    </a:p>
                  </a:txBody>
                  <a:tcPr marL="33158" marR="33158" marT="16579" marB="16579" anchor="ctr">
                    <a:lnL>
                      <a:noFill/>
                    </a:lnL>
                    <a:lnR>
                      <a:noFill/>
                    </a:lnR>
                    <a:lnT>
                      <a:noFill/>
                    </a:lnT>
                    <a:lnB w="12700" cap="flat" cmpd="sng" algn="ctr">
                      <a:solidFill>
                        <a:schemeClr val="bg2"/>
                      </a:solidFill>
                      <a:prstDash val="solid"/>
                      <a:round/>
                      <a:headEnd type="none" w="med" len="med"/>
                      <a:tailEnd type="none" w="med" len="med"/>
                    </a:lnB>
                    <a:noFill/>
                  </a:tcPr>
                </a:tc>
                <a:tc>
                  <a:txBody>
                    <a:bodyPr/>
                    <a:lstStyle/>
                    <a:p>
                      <a:pPr algn="r">
                        <a:buNone/>
                      </a:pPr>
                      <a:r>
                        <a:rPr lang="en-US" sz="2000" dirty="0"/>
                        <a:t>8,806</a:t>
                      </a:r>
                    </a:p>
                  </a:txBody>
                  <a:tcPr marL="33158" marR="33158" marT="16579" marB="16579" anchor="ctr">
                    <a:lnL>
                      <a:noFill/>
                    </a:lnL>
                    <a:lnR>
                      <a:noFill/>
                    </a:lnR>
                    <a:lnT>
                      <a:noFill/>
                    </a:lnT>
                    <a:lnB w="12700" cap="flat" cmpd="sng" algn="ctr">
                      <a:solidFill>
                        <a:schemeClr val="bg2"/>
                      </a:solidFill>
                      <a:prstDash val="solid"/>
                      <a:round/>
                      <a:headEnd type="none" w="med" len="med"/>
                      <a:tailEnd type="none" w="med" len="med"/>
                    </a:lnB>
                    <a:noFill/>
                  </a:tcPr>
                </a:tc>
                <a:tc>
                  <a:txBody>
                    <a:bodyPr/>
                    <a:lstStyle/>
                    <a:p>
                      <a:pPr algn="r">
                        <a:buNone/>
                      </a:pPr>
                      <a:r>
                        <a:rPr lang="en-US" sz="2000" b="1" dirty="0">
                          <a:solidFill>
                            <a:schemeClr val="bg2"/>
                          </a:solidFill>
                        </a:rPr>
                        <a:t>15,351</a:t>
                      </a:r>
                      <a:endParaRPr lang="en-US" sz="2000" dirty="0">
                        <a:solidFill>
                          <a:schemeClr val="bg2"/>
                        </a:solidFill>
                      </a:endParaRPr>
                    </a:p>
                  </a:txBody>
                  <a:tcPr marL="33158" marR="33158" marT="16579" marB="16579" anchor="ctr">
                    <a:lnL>
                      <a:noFill/>
                    </a:lnL>
                    <a:lnR>
                      <a:noFill/>
                    </a:lnR>
                    <a:lnT>
                      <a:noFill/>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525664025"/>
                  </a:ext>
                </a:extLst>
              </a:tr>
            </a:tbl>
          </a:graphicData>
        </a:graphic>
      </p:graphicFrame>
      <p:sp>
        <p:nvSpPr>
          <p:cNvPr id="8" name="TextBox 7"/>
          <p:cNvSpPr txBox="1"/>
          <p:nvPr/>
        </p:nvSpPr>
        <p:spPr>
          <a:xfrm>
            <a:off x="457200" y="274320"/>
            <a:ext cx="8229600" cy="914400"/>
          </a:xfrm>
          <a:prstGeom prst="rect">
            <a:avLst/>
          </a:prstGeom>
          <a:noFill/>
        </p:spPr>
        <p:txBody>
          <a:bodyPr wrap="none">
            <a:spAutoFit/>
          </a:bodyPr>
          <a:lstStyle/>
          <a:p>
            <a:r>
              <a:rPr dirty="0"/>
              <a:t>Slide 8</a:t>
            </a:r>
          </a:p>
        </p:txBody>
      </p:sp>
    </p:spTree>
    <p:extLst>
      <p:ext uri="{BB962C8B-B14F-4D97-AF65-F5344CB8AC3E}">
        <p14:creationId xmlns:p14="http://schemas.microsoft.com/office/powerpoint/2010/main" val="1625542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567A-880D-6BB7-C61A-ADD823F8517C}"/>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1C0C2BAB-58CF-F76C-86DD-D1B0C8D97BB2}"/>
              </a:ext>
            </a:extLst>
          </p:cNvPr>
          <p:cNvSpPr txBox="1">
            <a:spLocks/>
          </p:cNvSpPr>
          <p:nvPr/>
        </p:nvSpPr>
        <p:spPr>
          <a:xfrm>
            <a:off x="257578" y="586036"/>
            <a:ext cx="2085578" cy="2149734"/>
          </a:xfrm>
          <a:prstGeom prst="rect">
            <a:avLst/>
          </a:prstGeom>
        </p:spPr>
        <p:txBody>
          <a:bodyPr vert="horz" lIns="0" tIns="0" rIns="0" bIns="0" rtlCol="0" anchor="t" anchorCtr="1">
            <a:noAutofit/>
          </a:bodyPr>
          <a:lstStyle>
            <a:lvl1pPr algn="ctr" defTabSz="914400" rtl="0" eaLnBrk="1" latinLnBrk="0" hangingPunct="1">
              <a:lnSpc>
                <a:spcPct val="90000"/>
              </a:lnSpc>
              <a:spcBef>
                <a:spcPct val="0"/>
              </a:spcBef>
              <a:buNone/>
              <a:defRPr lang="en-US" sz="4400" kern="1200" spc="-150">
                <a:solidFill>
                  <a:schemeClr val="tx1"/>
                </a:solidFill>
                <a:latin typeface="Arial Black" panose="020B0A04020102020204" pitchFamily="34" charset="0"/>
                <a:ea typeface="+mj-ea"/>
                <a:cs typeface="+mj-cs"/>
              </a:defRPr>
            </a:lvl1pPr>
          </a:lstStyle>
          <a:p>
            <a:r>
              <a:rPr lang="en-US" sz="2400" dirty="0">
                <a:solidFill>
                  <a:schemeClr val="bg2"/>
                </a:solidFill>
              </a:rPr>
              <a:t>Gala: Packing Cost Breakdown by Harvest Strategy</a:t>
            </a:r>
          </a:p>
        </p:txBody>
      </p:sp>
      <p:pic>
        <p:nvPicPr>
          <p:cNvPr id="10" name="Picture 9" descr="A graph of a bar chart&#10;&#10;AI-generated content may be incorrect.">
            <a:extLst>
              <a:ext uri="{FF2B5EF4-FFF2-40B4-BE49-F238E27FC236}">
                <a16:creationId xmlns:a16="http://schemas.microsoft.com/office/drawing/2014/main" id="{739EDE83-7FB4-65FA-8841-E138A50A9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7207" y="0"/>
            <a:ext cx="9604793" cy="6581515"/>
          </a:xfrm>
          <a:prstGeom prst="rect">
            <a:avLst/>
          </a:prstGeom>
        </p:spPr>
      </p:pic>
      <p:graphicFrame>
        <p:nvGraphicFramePr>
          <p:cNvPr id="2" name="Table 1">
            <a:extLst>
              <a:ext uri="{FF2B5EF4-FFF2-40B4-BE49-F238E27FC236}">
                <a16:creationId xmlns:a16="http://schemas.microsoft.com/office/drawing/2014/main" id="{BB65F94F-A633-0907-95D4-DC81303DCD16}"/>
              </a:ext>
            </a:extLst>
          </p:cNvPr>
          <p:cNvGraphicFramePr>
            <a:graphicFrameLocks noGrp="1"/>
          </p:cNvGraphicFramePr>
          <p:nvPr>
            <p:extLst>
              <p:ext uri="{D42A27DB-BD31-4B8C-83A1-F6EECF244321}">
                <p14:modId xmlns:p14="http://schemas.microsoft.com/office/powerpoint/2010/main" val="2202991810"/>
              </p:ext>
            </p:extLst>
          </p:nvPr>
        </p:nvGraphicFramePr>
        <p:xfrm>
          <a:off x="235311" y="2823411"/>
          <a:ext cx="2221346" cy="3758105"/>
        </p:xfrm>
        <a:graphic>
          <a:graphicData uri="http://schemas.openxmlformats.org/drawingml/2006/table">
            <a:tbl>
              <a:tblPr>
                <a:tableStyleId>{3B4B98B0-60AC-42C2-AFA5-B58CD77FA1E5}</a:tableStyleId>
              </a:tblPr>
              <a:tblGrid>
                <a:gridCol w="1433068">
                  <a:extLst>
                    <a:ext uri="{9D8B030D-6E8A-4147-A177-3AD203B41FA5}">
                      <a16:colId xmlns:a16="http://schemas.microsoft.com/office/drawing/2014/main" val="3157817151"/>
                    </a:ext>
                  </a:extLst>
                </a:gridCol>
                <a:gridCol w="788278">
                  <a:extLst>
                    <a:ext uri="{9D8B030D-6E8A-4147-A177-3AD203B41FA5}">
                      <a16:colId xmlns:a16="http://schemas.microsoft.com/office/drawing/2014/main" val="629094282"/>
                    </a:ext>
                  </a:extLst>
                </a:gridCol>
              </a:tblGrid>
              <a:tr h="853429">
                <a:tc>
                  <a:txBody>
                    <a:bodyPr/>
                    <a:lstStyle/>
                    <a:p>
                      <a:pPr>
                        <a:buNone/>
                      </a:pPr>
                      <a:r>
                        <a:rPr lang="en-US" sz="1800" b="1" dirty="0"/>
                        <a:t>Harvest strategy</a:t>
                      </a:r>
                      <a:endParaRPr lang="en-US" sz="1800" dirty="0"/>
                    </a:p>
                  </a:txBody>
                  <a:tcPr marL="67591" marR="67591" marT="33795" marB="3379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a:buNone/>
                      </a:pPr>
                      <a:r>
                        <a:rPr lang="en-US" sz="1600" b="1" dirty="0"/>
                        <a:t>Fresh boxes/acre</a:t>
                      </a:r>
                      <a:endParaRPr lang="en-US" sz="1600" dirty="0"/>
                    </a:p>
                  </a:txBody>
                  <a:tcPr marL="67591" marR="67591" marT="33795" marB="3379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75059253"/>
                  </a:ext>
                </a:extLst>
              </a:tr>
              <a:tr h="733381">
                <a:tc>
                  <a:txBody>
                    <a:bodyPr/>
                    <a:lstStyle/>
                    <a:p>
                      <a:pPr>
                        <a:buNone/>
                      </a:pPr>
                      <a:r>
                        <a:rPr lang="en-US" sz="1800" dirty="0"/>
                        <a:t>Fast pick – low packout</a:t>
                      </a:r>
                    </a:p>
                  </a:txBody>
                  <a:tcPr marL="67591" marR="67591" marT="33795" marB="3379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a:buNone/>
                      </a:pPr>
                      <a:r>
                        <a:rPr lang="en-US" sz="1800" dirty="0"/>
                        <a:t>809</a:t>
                      </a:r>
                    </a:p>
                  </a:txBody>
                  <a:tcPr marL="67591" marR="67591" marT="33795" marB="3379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974763917"/>
                  </a:ext>
                </a:extLst>
              </a:tr>
              <a:tr h="733381">
                <a:tc>
                  <a:txBody>
                    <a:bodyPr/>
                    <a:lstStyle/>
                    <a:p>
                      <a:pPr>
                        <a:buNone/>
                      </a:pPr>
                      <a:r>
                        <a:rPr lang="en-US" sz="1800" dirty="0"/>
                        <a:t>Fast pick – high packout</a:t>
                      </a:r>
                    </a:p>
                  </a:txBody>
                  <a:tcPr marL="67591" marR="67591" marT="33795" marB="3379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a:buNone/>
                      </a:pPr>
                      <a:r>
                        <a:rPr lang="en-US" sz="1800" dirty="0"/>
                        <a:t>1,457</a:t>
                      </a:r>
                    </a:p>
                  </a:txBody>
                  <a:tcPr marL="67591" marR="67591" marT="33795" marB="3379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820775908"/>
                  </a:ext>
                </a:extLst>
              </a:tr>
              <a:tr h="718957">
                <a:tc>
                  <a:txBody>
                    <a:bodyPr/>
                    <a:lstStyle/>
                    <a:p>
                      <a:pPr>
                        <a:buNone/>
                      </a:pPr>
                      <a:r>
                        <a:rPr lang="en-US" sz="1800"/>
                        <a:t>Slow pick (20% left)</a:t>
                      </a:r>
                    </a:p>
                  </a:txBody>
                  <a:tcPr marL="67591" marR="67591" marT="33795" marB="3379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a:buNone/>
                      </a:pPr>
                      <a:r>
                        <a:rPr lang="en-US" sz="1800" dirty="0"/>
                        <a:t>1,166</a:t>
                      </a:r>
                    </a:p>
                  </a:txBody>
                  <a:tcPr marL="67591" marR="67591" marT="33795" marB="3379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377281433"/>
                  </a:ext>
                </a:extLst>
              </a:tr>
              <a:tr h="718957">
                <a:tc>
                  <a:txBody>
                    <a:bodyPr/>
                    <a:lstStyle/>
                    <a:p>
                      <a:pPr>
                        <a:buNone/>
                      </a:pPr>
                      <a:r>
                        <a:rPr lang="en-US" sz="1800"/>
                        <a:t>Two-pass selective</a:t>
                      </a:r>
                    </a:p>
                  </a:txBody>
                  <a:tcPr marL="67591" marR="67591" marT="33795" marB="3379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a:buNone/>
                      </a:pPr>
                      <a:r>
                        <a:rPr lang="en-US" sz="1800" dirty="0"/>
                        <a:t>1,101</a:t>
                      </a:r>
                    </a:p>
                  </a:txBody>
                  <a:tcPr marL="67591" marR="67591" marT="33795" marB="3379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044435602"/>
                  </a:ext>
                </a:extLst>
              </a:tr>
            </a:tbl>
          </a:graphicData>
        </a:graphic>
      </p:graphicFrame>
      <p:sp>
        <p:nvSpPr>
          <p:cNvPr id="11" name="TextBox 10"/>
          <p:cNvSpPr txBox="1"/>
          <p:nvPr/>
        </p:nvSpPr>
        <p:spPr>
          <a:xfrm>
            <a:off x="206751" y="96252"/>
            <a:ext cx="1499937" cy="369332"/>
          </a:xfrm>
          <a:prstGeom prst="rect">
            <a:avLst/>
          </a:prstGeom>
          <a:noFill/>
        </p:spPr>
        <p:txBody>
          <a:bodyPr wrap="square">
            <a:spAutoFit/>
          </a:bodyPr>
          <a:lstStyle/>
          <a:p>
            <a:r>
              <a:rPr dirty="0"/>
              <a:t>Slide 9</a:t>
            </a:r>
          </a:p>
        </p:txBody>
      </p:sp>
    </p:spTree>
    <p:extLst>
      <p:ext uri="{BB962C8B-B14F-4D97-AF65-F5344CB8AC3E}">
        <p14:creationId xmlns:p14="http://schemas.microsoft.com/office/powerpoint/2010/main" val="310179868"/>
      </p:ext>
    </p:extLst>
  </p:cSld>
  <p:clrMapOvr>
    <a:masterClrMapping/>
  </p:clrMapOvr>
</p:sld>
</file>

<file path=ppt/theme/theme1.xml><?xml version="1.0" encoding="utf-8"?>
<a:theme xmlns:a="http://schemas.openxmlformats.org/drawingml/2006/main" name="Office Theme">
  <a:themeElements>
    <a:clrScheme name="2021-Brand-8-19-21">
      <a:dk1>
        <a:srgbClr val="000000"/>
      </a:dk1>
      <a:lt1>
        <a:srgbClr val="FFFFFF"/>
      </a:lt1>
      <a:dk2>
        <a:srgbClr val="4D4D4D"/>
      </a:dk2>
      <a:lt2>
        <a:srgbClr val="A60F2D"/>
      </a:lt2>
      <a:accent1>
        <a:srgbClr val="CA1237"/>
      </a:accent1>
      <a:accent2>
        <a:srgbClr val="002D61"/>
      </a:accent2>
      <a:accent3>
        <a:srgbClr val="F3E700"/>
      </a:accent3>
      <a:accent4>
        <a:srgbClr val="FF6727"/>
      </a:accent4>
      <a:accent5>
        <a:srgbClr val="AADC24"/>
      </a:accent5>
      <a:accent6>
        <a:srgbClr val="5BC3F5"/>
      </a:accent6>
      <a:hlink>
        <a:srgbClr val="CA1237"/>
      </a:hlink>
      <a:folHlink>
        <a:srgbClr val="FF0000"/>
      </a:folHlink>
    </a:clrScheme>
    <a:fontScheme name="Arial both">
      <a:majorFont>
        <a:latin typeface="Arial"/>
        <a:ea typeface=""/>
        <a:cs typeface=""/>
      </a:majorFont>
      <a:minorFont>
        <a:latin typeface="Arial"/>
        <a:ea typeface=""/>
        <a:cs typeface=""/>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4528</TotalTime>
  <Words>4035</Words>
  <Application>Microsoft Macintosh PowerPoint</Application>
  <PresentationFormat>Widescreen</PresentationFormat>
  <Paragraphs>714</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Arial Black</vt:lpstr>
      <vt:lpstr>Calibri</vt:lpstr>
      <vt:lpstr>Office Theme</vt:lpstr>
      <vt:lpstr>Benefits of field sorting for your bottom line Dollars and cent benefits of getting only marketable fruit in the bin</vt:lpstr>
      <vt:lpstr>Selective Picking: How Costs and Revenues Adjust</vt:lpstr>
      <vt:lpstr>PowerPoint Presentation</vt:lpstr>
      <vt:lpstr>Gala apple scenarios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Honeycrisp apple scenarios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 Questions?  Interested on tree fruit economics?  WSU SES Tree fruit economics https://ses.wsu.edu/extension/tree_fruit_economics/  R. Karina Gallardo https://ses.wsu.edu/faculty/wsu-profile/karina_gallardo/ karina_gallardo@wsu.edu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Accessible Apple Day Presentation – Gallardo</dc:title>
  <dc:subject>Accessible PowerPoint following UW Accessible Tech guidelines</dc:subject>
  <dc:creator>R. Karina Gallardo</dc:creator>
  <cp:lastModifiedBy>Gallardo, R Karina</cp:lastModifiedBy>
  <cp:revision>162</cp:revision>
  <cp:lastPrinted>2026-01-21T00:37:49Z</cp:lastPrinted>
  <dcterms:created xsi:type="dcterms:W3CDTF">2021-07-01T22:58:28Z</dcterms:created>
  <dcterms:modified xsi:type="dcterms:W3CDTF">2026-01-21T00:49:28Z</dcterms:modified>
</cp:coreProperties>
</file>